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256" r:id="rId2"/>
    <p:sldId id="257" r:id="rId3"/>
    <p:sldId id="293" r:id="rId4"/>
    <p:sldId id="340" r:id="rId5"/>
    <p:sldId id="335" r:id="rId6"/>
    <p:sldId id="400" r:id="rId7"/>
    <p:sldId id="265" r:id="rId8"/>
    <p:sldId id="370" r:id="rId9"/>
    <p:sldId id="384" r:id="rId10"/>
    <p:sldId id="266" r:id="rId11"/>
    <p:sldId id="267" r:id="rId12"/>
    <p:sldId id="268" r:id="rId13"/>
    <p:sldId id="290" r:id="rId14"/>
    <p:sldId id="319" r:id="rId15"/>
    <p:sldId id="387" r:id="rId16"/>
    <p:sldId id="388" r:id="rId17"/>
    <p:sldId id="389" r:id="rId18"/>
    <p:sldId id="391" r:id="rId19"/>
    <p:sldId id="291" r:id="rId20"/>
    <p:sldId id="305" r:id="rId21"/>
    <p:sldId id="405" r:id="rId22"/>
    <p:sldId id="292" r:id="rId23"/>
    <p:sldId id="406" r:id="rId24"/>
    <p:sldId id="331" r:id="rId25"/>
    <p:sldId id="332" r:id="rId26"/>
    <p:sldId id="338" r:id="rId27"/>
    <p:sldId id="408" r:id="rId28"/>
    <p:sldId id="334" r:id="rId29"/>
    <p:sldId id="320" r:id="rId30"/>
    <p:sldId id="380" r:id="rId31"/>
    <p:sldId id="407" r:id="rId32"/>
    <p:sldId id="421" r:id="rId33"/>
    <p:sldId id="422" r:id="rId34"/>
    <p:sldId id="427" r:id="rId35"/>
    <p:sldId id="302" r:id="rId36"/>
    <p:sldId id="404" r:id="rId37"/>
    <p:sldId id="385" r:id="rId38"/>
    <p:sldId id="410" r:id="rId39"/>
    <p:sldId id="318" r:id="rId40"/>
    <p:sldId id="425" r:id="rId41"/>
    <p:sldId id="428" r:id="rId42"/>
    <p:sldId id="429" r:id="rId43"/>
    <p:sldId id="413" r:id="rId44"/>
    <p:sldId id="414" r:id="rId45"/>
    <p:sldId id="308" r:id="rId46"/>
    <p:sldId id="314" r:id="rId47"/>
    <p:sldId id="373" r:id="rId48"/>
    <p:sldId id="329" r:id="rId49"/>
    <p:sldId id="337" r:id="rId50"/>
    <p:sldId id="411" r:id="rId51"/>
    <p:sldId id="412" r:id="rId52"/>
    <p:sldId id="419" r:id="rId53"/>
    <p:sldId id="315" r:id="rId54"/>
    <p:sldId id="311" r:id="rId55"/>
    <p:sldId id="393" r:id="rId56"/>
    <p:sldId id="310" r:id="rId57"/>
    <p:sldId id="379" r:id="rId58"/>
    <p:sldId id="312" r:id="rId59"/>
    <p:sldId id="313" r:id="rId60"/>
    <p:sldId id="381" r:id="rId61"/>
    <p:sldId id="368" r:id="rId62"/>
    <p:sldId id="374" r:id="rId63"/>
    <p:sldId id="322" r:id="rId64"/>
    <p:sldId id="325" r:id="rId65"/>
    <p:sldId id="326" r:id="rId66"/>
    <p:sldId id="327" r:id="rId67"/>
    <p:sldId id="330" r:id="rId68"/>
    <p:sldId id="378" r:id="rId69"/>
    <p:sldId id="377" r:id="rId70"/>
    <p:sldId id="328" r:id="rId71"/>
    <p:sldId id="375" r:id="rId72"/>
    <p:sldId id="376" r:id="rId73"/>
    <p:sldId id="339" r:id="rId74"/>
    <p:sldId id="342" r:id="rId75"/>
    <p:sldId id="371" r:id="rId76"/>
    <p:sldId id="382" r:id="rId77"/>
    <p:sldId id="383" r:id="rId78"/>
    <p:sldId id="343" r:id="rId79"/>
    <p:sldId id="372" r:id="rId80"/>
    <p:sldId id="369" r:id="rId81"/>
    <p:sldId id="344" r:id="rId82"/>
    <p:sldId id="345" r:id="rId83"/>
    <p:sldId id="346" r:id="rId84"/>
    <p:sldId id="295" r:id="rId85"/>
    <p:sldId id="304" r:id="rId86"/>
    <p:sldId id="347" r:id="rId87"/>
    <p:sldId id="348" r:id="rId88"/>
    <p:sldId id="349" r:id="rId89"/>
    <p:sldId id="350" r:id="rId90"/>
    <p:sldId id="351" r:id="rId91"/>
    <p:sldId id="352" r:id="rId92"/>
    <p:sldId id="353" r:id="rId93"/>
    <p:sldId id="354" r:id="rId94"/>
    <p:sldId id="355" r:id="rId95"/>
    <p:sldId id="356" r:id="rId96"/>
    <p:sldId id="357" r:id="rId97"/>
    <p:sldId id="296" r:id="rId98"/>
    <p:sldId id="297" r:id="rId99"/>
    <p:sldId id="298" r:id="rId100"/>
    <p:sldId id="415" r:id="rId101"/>
    <p:sldId id="426" r:id="rId102"/>
    <p:sldId id="299" r:id="rId103"/>
    <p:sldId id="394" r:id="rId104"/>
    <p:sldId id="395" r:id="rId105"/>
    <p:sldId id="396" r:id="rId106"/>
    <p:sldId id="397" r:id="rId107"/>
    <p:sldId id="398" r:id="rId108"/>
    <p:sldId id="399" r:id="rId109"/>
    <p:sldId id="417" r:id="rId110"/>
    <p:sldId id="430" r:id="rId111"/>
    <p:sldId id="420" r:id="rId112"/>
    <p:sldId id="341" r:id="rId113"/>
    <p:sldId id="358" r:id="rId114"/>
    <p:sldId id="359" r:id="rId115"/>
    <p:sldId id="360" r:id="rId116"/>
    <p:sldId id="361" r:id="rId117"/>
    <p:sldId id="362" r:id="rId118"/>
    <p:sldId id="363" r:id="rId119"/>
    <p:sldId id="418" r:id="rId120"/>
    <p:sldId id="423" r:id="rId121"/>
    <p:sldId id="364" r:id="rId122"/>
    <p:sldId id="365" r:id="rId123"/>
    <p:sldId id="366" r:id="rId124"/>
    <p:sldId id="367" r:id="rId125"/>
    <p:sldId id="416" r:id="rId126"/>
    <p:sldId id="270" r:id="rId127"/>
    <p:sldId id="271" r:id="rId128"/>
    <p:sldId id="272" r:id="rId129"/>
    <p:sldId id="276" r:id="rId130"/>
    <p:sldId id="269" r:id="rId131"/>
    <p:sldId id="273" r:id="rId132"/>
    <p:sldId id="261" r:id="rId133"/>
    <p:sldId id="262" r:id="rId134"/>
    <p:sldId id="263" r:id="rId135"/>
    <p:sldId id="284" r:id="rId136"/>
    <p:sldId id="309" r:id="rId137"/>
    <p:sldId id="285" r:id="rId138"/>
    <p:sldId id="424" r:id="rId139"/>
    <p:sldId id="289" r:id="rId140"/>
    <p:sldId id="306" r:id="rId141"/>
    <p:sldId id="307" r:id="rId142"/>
    <p:sldId id="317" r:id="rId143"/>
    <p:sldId id="316" r:id="rId144"/>
    <p:sldId id="336" r:id="rId145"/>
    <p:sldId id="386" r:id="rId146"/>
    <p:sldId id="390" r:id="rId147"/>
    <p:sldId id="392" r:id="rId148"/>
    <p:sldId id="402" r:id="rId149"/>
    <p:sldId id="403" r:id="rId150"/>
  </p:sldIdLst>
  <p:sldSz cx="12192000" cy="6858000"/>
  <p:notesSz cx="7099300" cy="10234613"/>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15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861EDFF-C56C-4FFC-9604-B5728A404B95}"/>
              </a:ext>
            </a:extLst>
          </p:cNvPr>
          <p:cNvSpPr>
            <a:spLocks noGrp="1"/>
          </p:cNvSpPr>
          <p:nvPr>
            <p:ph type="hdr" sz="quarter"/>
          </p:nvPr>
        </p:nvSpPr>
        <p:spPr>
          <a:xfrm>
            <a:off x="0" y="0"/>
            <a:ext cx="3076575" cy="512763"/>
          </a:xfrm>
          <a:prstGeom prst="rect">
            <a:avLst/>
          </a:prstGeom>
        </p:spPr>
        <p:txBody>
          <a:bodyPr vert="horz" lIns="99048" tIns="49524" rIns="99048" bIns="49524" rtlCol="0"/>
          <a:lstStyle>
            <a:lvl1pPr algn="l" eaLnBrk="1" fontAlgn="auto" hangingPunct="1">
              <a:spcBef>
                <a:spcPts val="0"/>
              </a:spcBef>
              <a:spcAft>
                <a:spcPts val="0"/>
              </a:spcAft>
              <a:defRPr sz="13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FFEFDF6C-8EC7-46B9-87DD-16EE0E4A8662}"/>
              </a:ext>
            </a:extLst>
          </p:cNvPr>
          <p:cNvSpPr>
            <a:spLocks noGrp="1"/>
          </p:cNvSpPr>
          <p:nvPr>
            <p:ph type="dt" idx="1"/>
          </p:nvPr>
        </p:nvSpPr>
        <p:spPr>
          <a:xfrm>
            <a:off x="4021138" y="0"/>
            <a:ext cx="3076575" cy="512763"/>
          </a:xfrm>
          <a:prstGeom prst="rect">
            <a:avLst/>
          </a:prstGeom>
        </p:spPr>
        <p:txBody>
          <a:bodyPr vert="horz" lIns="99048" tIns="49524" rIns="99048" bIns="49524" rtlCol="0"/>
          <a:lstStyle>
            <a:lvl1pPr algn="r" eaLnBrk="1" fontAlgn="auto" hangingPunct="1">
              <a:spcBef>
                <a:spcPts val="0"/>
              </a:spcBef>
              <a:spcAft>
                <a:spcPts val="0"/>
              </a:spcAft>
              <a:defRPr sz="1300" smtClean="0">
                <a:latin typeface="+mn-lt"/>
              </a:defRPr>
            </a:lvl1pPr>
          </a:lstStyle>
          <a:p>
            <a:pPr>
              <a:defRPr/>
            </a:pPr>
            <a:fld id="{A8DEE1D7-7AFD-4BBE-AEF9-EC507EAAB106}" type="datetimeFigureOut">
              <a:rPr lang="fr-FR"/>
              <a:pPr>
                <a:defRPr/>
              </a:pPr>
              <a:t>26/09/2017</a:t>
            </a:fld>
            <a:endParaRPr lang="fr-FR"/>
          </a:p>
        </p:txBody>
      </p:sp>
      <p:sp>
        <p:nvSpPr>
          <p:cNvPr id="4" name="Espace réservé de l'image des diapositives 3">
            <a:extLst>
              <a:ext uri="{FF2B5EF4-FFF2-40B4-BE49-F238E27FC236}">
                <a16:creationId xmlns:a16="http://schemas.microsoft.com/office/drawing/2014/main" id="{27A38F3D-9648-4F62-8835-D060408C4E88}"/>
              </a:ext>
            </a:extLst>
          </p:cNvPr>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pPr lvl="0"/>
            <a:endParaRPr lang="fr-FR" noProof="0"/>
          </a:p>
        </p:txBody>
      </p:sp>
      <p:sp>
        <p:nvSpPr>
          <p:cNvPr id="5" name="Espace réservé des commentaires 4">
            <a:extLst>
              <a:ext uri="{FF2B5EF4-FFF2-40B4-BE49-F238E27FC236}">
                <a16:creationId xmlns:a16="http://schemas.microsoft.com/office/drawing/2014/main" id="{3DBE8C97-B5FD-4B9C-846B-A1BBC78C6D04}"/>
              </a:ext>
            </a:extLst>
          </p:cNvPr>
          <p:cNvSpPr>
            <a:spLocks noGrp="1"/>
          </p:cNvSpPr>
          <p:nvPr>
            <p:ph type="body" sz="quarter" idx="3"/>
          </p:nvPr>
        </p:nvSpPr>
        <p:spPr>
          <a:xfrm>
            <a:off x="709613" y="4926013"/>
            <a:ext cx="5680075" cy="4029075"/>
          </a:xfrm>
          <a:prstGeom prst="rect">
            <a:avLst/>
          </a:prstGeom>
        </p:spPr>
        <p:txBody>
          <a:bodyPr vert="horz" lIns="99048" tIns="49524" rIns="99048" bIns="49524"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51218564-7482-4F6D-ACCE-A391746647C3}"/>
              </a:ext>
            </a:extLst>
          </p:cNvPr>
          <p:cNvSpPr>
            <a:spLocks noGrp="1"/>
          </p:cNvSpPr>
          <p:nvPr>
            <p:ph type="ftr" sz="quarter" idx="4"/>
          </p:nvPr>
        </p:nvSpPr>
        <p:spPr>
          <a:xfrm>
            <a:off x="0" y="9721850"/>
            <a:ext cx="3076575" cy="512763"/>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37D7E6B9-58EE-465B-B45C-DA136F982353}"/>
              </a:ext>
            </a:extLst>
          </p:cNvPr>
          <p:cNvSpPr>
            <a:spLocks noGrp="1"/>
          </p:cNvSpPr>
          <p:nvPr>
            <p:ph type="sldNum" sz="quarter" idx="5"/>
          </p:nvPr>
        </p:nvSpPr>
        <p:spPr>
          <a:xfrm>
            <a:off x="4021138" y="9721850"/>
            <a:ext cx="3076575" cy="512763"/>
          </a:xfrm>
          <a:prstGeom prst="rect">
            <a:avLst/>
          </a:prstGeom>
        </p:spPr>
        <p:txBody>
          <a:bodyPr vert="horz" lIns="99048" tIns="49524" rIns="99048" bIns="49524" rtlCol="0" anchor="b"/>
          <a:lstStyle>
            <a:lvl1pPr algn="r" eaLnBrk="1" fontAlgn="auto" hangingPunct="1">
              <a:spcBef>
                <a:spcPts val="0"/>
              </a:spcBef>
              <a:spcAft>
                <a:spcPts val="0"/>
              </a:spcAft>
              <a:defRPr sz="1300" smtClean="0">
                <a:latin typeface="+mn-lt"/>
              </a:defRPr>
            </a:lvl1pPr>
          </a:lstStyle>
          <a:p>
            <a:pPr>
              <a:defRPr/>
            </a:pPr>
            <a:fld id="{7E74A610-D8C5-432C-BF39-9265D6921424}"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e l'image des diapositives 1">
            <a:extLst>
              <a:ext uri="{FF2B5EF4-FFF2-40B4-BE49-F238E27FC236}">
                <a16:creationId xmlns:a16="http://schemas.microsoft.com/office/drawing/2014/main" id="{9C5B98EC-ABD5-4649-AB07-EDCBF5A0DD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ce réservé des commentaires 2">
            <a:extLst>
              <a:ext uri="{FF2B5EF4-FFF2-40B4-BE49-F238E27FC236}">
                <a16:creationId xmlns:a16="http://schemas.microsoft.com/office/drawing/2014/main" id="{22385129-1422-4ED6-9812-1F5CB98611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4100" name="Espace réservé du numéro de diapositive 3">
            <a:extLst>
              <a:ext uri="{FF2B5EF4-FFF2-40B4-BE49-F238E27FC236}">
                <a16:creationId xmlns:a16="http://schemas.microsoft.com/office/drawing/2014/main" id="{E6F6CFBC-EBF0-4EC3-88CE-9D74C4A522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7255F66-D788-42F1-8F93-1A30F3F3ACBC}" type="slidenum">
              <a:rPr lang="fr-FR" altLang="fr-FR"/>
              <a:pPr fontAlgn="base">
                <a:spcBef>
                  <a:spcPct val="0"/>
                </a:spcBef>
                <a:spcAft>
                  <a:spcPct val="0"/>
                </a:spcAft>
              </a:pPr>
              <a:t>1</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C93ABC55-7204-4079-BD5D-FC00F7F392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a:extLst>
              <a:ext uri="{FF2B5EF4-FFF2-40B4-BE49-F238E27FC236}">
                <a16:creationId xmlns:a16="http://schemas.microsoft.com/office/drawing/2014/main" id="{F172295A-1384-4873-BD8C-F1A7DA286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29700" name="Espace réservé du numéro de diapositive 3">
            <a:extLst>
              <a:ext uri="{FF2B5EF4-FFF2-40B4-BE49-F238E27FC236}">
                <a16:creationId xmlns:a16="http://schemas.microsoft.com/office/drawing/2014/main" id="{8DDECF79-B309-4F6F-94D0-7242652079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673324-EBF8-428D-9D53-D5D20C775151}" type="slidenum">
              <a:rPr lang="fr-FR" altLang="fr-FR"/>
              <a:pPr fontAlgn="base">
                <a:spcBef>
                  <a:spcPct val="0"/>
                </a:spcBef>
                <a:spcAft>
                  <a:spcPct val="0"/>
                </a:spcAft>
              </a:pPr>
              <a:t>29</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FFEBA37-BF16-4AA2-B678-8810BC141E1F}"/>
              </a:ext>
            </a:extLst>
          </p:cNvPr>
          <p:cNvSpPr>
            <a:spLocks noGrp="1"/>
          </p:cNvSpPr>
          <p:nvPr>
            <p:ph type="dt" sz="half" idx="10"/>
          </p:nvPr>
        </p:nvSpPr>
        <p:spPr/>
        <p:txBody>
          <a:bodyPr/>
          <a:lstStyle>
            <a:lvl1pPr>
              <a:defRPr/>
            </a:lvl1pPr>
          </a:lstStyle>
          <a:p>
            <a:pPr>
              <a:defRPr/>
            </a:pPr>
            <a:fld id="{07ABC03B-4EF0-4B00-A924-B2EE8A5BA0DF}" type="datetime1">
              <a:rPr lang="fr-FR"/>
              <a:pPr>
                <a:defRPr/>
              </a:pPr>
              <a:t>26/09/2017</a:t>
            </a:fld>
            <a:endParaRPr lang="fr-FR"/>
          </a:p>
        </p:txBody>
      </p:sp>
      <p:sp>
        <p:nvSpPr>
          <p:cNvPr id="5" name="Espace réservé du pied de page 4">
            <a:extLst>
              <a:ext uri="{FF2B5EF4-FFF2-40B4-BE49-F238E27FC236}">
                <a16:creationId xmlns:a16="http://schemas.microsoft.com/office/drawing/2014/main" id="{3C4DFB6A-EF98-41A6-9648-1AD09EBB39A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EA70533-AFCC-4FDA-8571-0C40202EB80C}"/>
              </a:ext>
            </a:extLst>
          </p:cNvPr>
          <p:cNvSpPr>
            <a:spLocks noGrp="1"/>
          </p:cNvSpPr>
          <p:nvPr>
            <p:ph type="sldNum" sz="quarter" idx="12"/>
          </p:nvPr>
        </p:nvSpPr>
        <p:spPr/>
        <p:txBody>
          <a:bodyPr/>
          <a:lstStyle>
            <a:lvl1pPr>
              <a:defRPr/>
            </a:lvl1pPr>
          </a:lstStyle>
          <a:p>
            <a:pPr>
              <a:defRPr/>
            </a:pPr>
            <a:fld id="{054B7AF0-0D8B-435E-8813-86E98C7BB23B}" type="slidenum">
              <a:rPr lang="fr-FR"/>
              <a:pPr>
                <a:defRPr/>
              </a:pPr>
              <a:t>‹N°›</a:t>
            </a:fld>
            <a:endParaRPr lang="fr-FR"/>
          </a:p>
        </p:txBody>
      </p:sp>
    </p:spTree>
    <p:extLst>
      <p:ext uri="{BB962C8B-B14F-4D97-AF65-F5344CB8AC3E}">
        <p14:creationId xmlns:p14="http://schemas.microsoft.com/office/powerpoint/2010/main" val="1628213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B831E6-BA81-465B-B9E0-581B978ABFFB}"/>
              </a:ext>
            </a:extLst>
          </p:cNvPr>
          <p:cNvSpPr>
            <a:spLocks noGrp="1"/>
          </p:cNvSpPr>
          <p:nvPr>
            <p:ph type="dt" sz="half" idx="10"/>
          </p:nvPr>
        </p:nvSpPr>
        <p:spPr/>
        <p:txBody>
          <a:bodyPr/>
          <a:lstStyle>
            <a:lvl1pPr>
              <a:defRPr/>
            </a:lvl1pPr>
          </a:lstStyle>
          <a:p>
            <a:pPr>
              <a:defRPr/>
            </a:pPr>
            <a:fld id="{C3E794A0-9917-4F90-83E8-188B69E72516}" type="datetime1">
              <a:rPr lang="fr-FR"/>
              <a:pPr>
                <a:defRPr/>
              </a:pPr>
              <a:t>26/09/2017</a:t>
            </a:fld>
            <a:endParaRPr lang="fr-FR"/>
          </a:p>
        </p:txBody>
      </p:sp>
      <p:sp>
        <p:nvSpPr>
          <p:cNvPr id="5" name="Espace réservé du pied de page 4">
            <a:extLst>
              <a:ext uri="{FF2B5EF4-FFF2-40B4-BE49-F238E27FC236}">
                <a16:creationId xmlns:a16="http://schemas.microsoft.com/office/drawing/2014/main" id="{BD86E78F-9910-49A3-B800-CDD1CAD725E8}"/>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8C2C328-5F77-4E9D-B791-FC2205479F29}"/>
              </a:ext>
            </a:extLst>
          </p:cNvPr>
          <p:cNvSpPr>
            <a:spLocks noGrp="1"/>
          </p:cNvSpPr>
          <p:nvPr>
            <p:ph type="sldNum" sz="quarter" idx="12"/>
          </p:nvPr>
        </p:nvSpPr>
        <p:spPr/>
        <p:txBody>
          <a:bodyPr/>
          <a:lstStyle>
            <a:lvl1pPr>
              <a:defRPr/>
            </a:lvl1pPr>
          </a:lstStyle>
          <a:p>
            <a:pPr>
              <a:defRPr/>
            </a:pPr>
            <a:fld id="{68B1C159-3066-4A72-B4FC-41EAD5EF34E0}" type="slidenum">
              <a:rPr lang="fr-FR"/>
              <a:pPr>
                <a:defRPr/>
              </a:pPr>
              <a:t>‹N°›</a:t>
            </a:fld>
            <a:endParaRPr lang="fr-FR"/>
          </a:p>
        </p:txBody>
      </p:sp>
    </p:spTree>
    <p:extLst>
      <p:ext uri="{BB962C8B-B14F-4D97-AF65-F5344CB8AC3E}">
        <p14:creationId xmlns:p14="http://schemas.microsoft.com/office/powerpoint/2010/main" val="973219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4C04EA-2E51-420A-93F5-14151F6AB469}"/>
              </a:ext>
            </a:extLst>
          </p:cNvPr>
          <p:cNvSpPr>
            <a:spLocks noGrp="1"/>
          </p:cNvSpPr>
          <p:nvPr>
            <p:ph type="dt" sz="half" idx="10"/>
          </p:nvPr>
        </p:nvSpPr>
        <p:spPr/>
        <p:txBody>
          <a:bodyPr/>
          <a:lstStyle>
            <a:lvl1pPr>
              <a:defRPr/>
            </a:lvl1pPr>
          </a:lstStyle>
          <a:p>
            <a:pPr>
              <a:defRPr/>
            </a:pPr>
            <a:fld id="{2AB33BBB-6B70-46C2-BC17-82A996B6BEAE}" type="datetime1">
              <a:rPr lang="fr-FR"/>
              <a:pPr>
                <a:defRPr/>
              </a:pPr>
              <a:t>26/09/2017</a:t>
            </a:fld>
            <a:endParaRPr lang="fr-FR"/>
          </a:p>
        </p:txBody>
      </p:sp>
      <p:sp>
        <p:nvSpPr>
          <p:cNvPr id="5" name="Espace réservé du pied de page 4">
            <a:extLst>
              <a:ext uri="{FF2B5EF4-FFF2-40B4-BE49-F238E27FC236}">
                <a16:creationId xmlns:a16="http://schemas.microsoft.com/office/drawing/2014/main" id="{5A9979FB-61AF-464A-AB58-C18525E6B305}"/>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0DBBEF8-C2B5-48FB-BAD3-5D5E5706BA66}"/>
              </a:ext>
            </a:extLst>
          </p:cNvPr>
          <p:cNvSpPr>
            <a:spLocks noGrp="1"/>
          </p:cNvSpPr>
          <p:nvPr>
            <p:ph type="sldNum" sz="quarter" idx="12"/>
          </p:nvPr>
        </p:nvSpPr>
        <p:spPr/>
        <p:txBody>
          <a:bodyPr/>
          <a:lstStyle>
            <a:lvl1pPr>
              <a:defRPr/>
            </a:lvl1pPr>
          </a:lstStyle>
          <a:p>
            <a:pPr>
              <a:defRPr/>
            </a:pPr>
            <a:fld id="{C2A13650-B89F-4B99-A1C9-190EA39114C3}" type="slidenum">
              <a:rPr lang="fr-FR"/>
              <a:pPr>
                <a:defRPr/>
              </a:pPr>
              <a:t>‹N°›</a:t>
            </a:fld>
            <a:endParaRPr lang="fr-FR"/>
          </a:p>
        </p:txBody>
      </p:sp>
    </p:spTree>
    <p:extLst>
      <p:ext uri="{BB962C8B-B14F-4D97-AF65-F5344CB8AC3E}">
        <p14:creationId xmlns:p14="http://schemas.microsoft.com/office/powerpoint/2010/main" val="3134591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00701AD-DA10-4742-9DAB-0B669C51F510}"/>
              </a:ext>
            </a:extLst>
          </p:cNvPr>
          <p:cNvSpPr>
            <a:spLocks noGrp="1"/>
          </p:cNvSpPr>
          <p:nvPr>
            <p:ph type="dt" sz="half" idx="10"/>
          </p:nvPr>
        </p:nvSpPr>
        <p:spPr/>
        <p:txBody>
          <a:bodyPr/>
          <a:lstStyle>
            <a:lvl1pPr>
              <a:defRPr/>
            </a:lvl1pPr>
          </a:lstStyle>
          <a:p>
            <a:pPr>
              <a:defRPr/>
            </a:pPr>
            <a:fld id="{30C54E9D-6BCF-4FDE-9F0F-C1DA8B7CF952}" type="datetime1">
              <a:rPr lang="fr-FR"/>
              <a:pPr>
                <a:defRPr/>
              </a:pPr>
              <a:t>26/09/2017</a:t>
            </a:fld>
            <a:endParaRPr lang="fr-FR"/>
          </a:p>
        </p:txBody>
      </p:sp>
      <p:sp>
        <p:nvSpPr>
          <p:cNvPr id="5" name="Espace réservé du pied de page 4">
            <a:extLst>
              <a:ext uri="{FF2B5EF4-FFF2-40B4-BE49-F238E27FC236}">
                <a16:creationId xmlns:a16="http://schemas.microsoft.com/office/drawing/2014/main" id="{19A4B162-6FC1-43B4-841D-3CE316CEE8BF}"/>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C91A628-B121-4F56-8049-316054A695A8}"/>
              </a:ext>
            </a:extLst>
          </p:cNvPr>
          <p:cNvSpPr>
            <a:spLocks noGrp="1"/>
          </p:cNvSpPr>
          <p:nvPr>
            <p:ph type="sldNum" sz="quarter" idx="12"/>
          </p:nvPr>
        </p:nvSpPr>
        <p:spPr/>
        <p:txBody>
          <a:bodyPr/>
          <a:lstStyle>
            <a:lvl1pPr>
              <a:defRPr/>
            </a:lvl1pPr>
          </a:lstStyle>
          <a:p>
            <a:pPr>
              <a:defRPr/>
            </a:pPr>
            <a:fld id="{E4F73A6A-5CC1-4331-B050-284AF2C3206B}" type="slidenum">
              <a:rPr lang="fr-FR"/>
              <a:pPr>
                <a:defRPr/>
              </a:pPr>
              <a:t>‹N°›</a:t>
            </a:fld>
            <a:endParaRPr lang="fr-FR"/>
          </a:p>
        </p:txBody>
      </p:sp>
    </p:spTree>
    <p:extLst>
      <p:ext uri="{BB962C8B-B14F-4D97-AF65-F5344CB8AC3E}">
        <p14:creationId xmlns:p14="http://schemas.microsoft.com/office/powerpoint/2010/main" val="3854907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9E19AEA2-CD55-4095-9234-6442F00AA8A8}"/>
              </a:ext>
            </a:extLst>
          </p:cNvPr>
          <p:cNvSpPr>
            <a:spLocks noGrp="1"/>
          </p:cNvSpPr>
          <p:nvPr>
            <p:ph type="dt" sz="half" idx="10"/>
          </p:nvPr>
        </p:nvSpPr>
        <p:spPr/>
        <p:txBody>
          <a:bodyPr/>
          <a:lstStyle>
            <a:lvl1pPr>
              <a:defRPr/>
            </a:lvl1pPr>
          </a:lstStyle>
          <a:p>
            <a:pPr>
              <a:defRPr/>
            </a:pPr>
            <a:fld id="{42340F6D-73E5-4148-8009-BF1558C58815}" type="datetime1">
              <a:rPr lang="fr-FR"/>
              <a:pPr>
                <a:defRPr/>
              </a:pPr>
              <a:t>26/09/2017</a:t>
            </a:fld>
            <a:endParaRPr lang="fr-FR"/>
          </a:p>
        </p:txBody>
      </p:sp>
      <p:sp>
        <p:nvSpPr>
          <p:cNvPr id="5" name="Espace réservé du pied de page 4">
            <a:extLst>
              <a:ext uri="{FF2B5EF4-FFF2-40B4-BE49-F238E27FC236}">
                <a16:creationId xmlns:a16="http://schemas.microsoft.com/office/drawing/2014/main" id="{128F4F88-A44B-453F-A716-5E84D72AE433}"/>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3D5C072-A7BD-4297-AFB6-8AEEC816A137}"/>
              </a:ext>
            </a:extLst>
          </p:cNvPr>
          <p:cNvSpPr>
            <a:spLocks noGrp="1"/>
          </p:cNvSpPr>
          <p:nvPr>
            <p:ph type="sldNum" sz="quarter" idx="12"/>
          </p:nvPr>
        </p:nvSpPr>
        <p:spPr/>
        <p:txBody>
          <a:bodyPr/>
          <a:lstStyle>
            <a:lvl1pPr>
              <a:defRPr/>
            </a:lvl1pPr>
          </a:lstStyle>
          <a:p>
            <a:pPr>
              <a:defRPr/>
            </a:pPr>
            <a:fld id="{44F0513A-277F-4AE2-B96A-3BF777CC36D2}" type="slidenum">
              <a:rPr lang="fr-FR"/>
              <a:pPr>
                <a:defRPr/>
              </a:pPr>
              <a:t>‹N°›</a:t>
            </a:fld>
            <a:endParaRPr lang="fr-FR"/>
          </a:p>
        </p:txBody>
      </p:sp>
    </p:spTree>
    <p:extLst>
      <p:ext uri="{BB962C8B-B14F-4D97-AF65-F5344CB8AC3E}">
        <p14:creationId xmlns:p14="http://schemas.microsoft.com/office/powerpoint/2010/main" val="372544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1DD262B7-3562-43CB-A478-4DE235728E99}"/>
              </a:ext>
            </a:extLst>
          </p:cNvPr>
          <p:cNvSpPr>
            <a:spLocks noGrp="1"/>
          </p:cNvSpPr>
          <p:nvPr>
            <p:ph type="dt" sz="half" idx="10"/>
          </p:nvPr>
        </p:nvSpPr>
        <p:spPr/>
        <p:txBody>
          <a:bodyPr/>
          <a:lstStyle>
            <a:lvl1pPr>
              <a:defRPr/>
            </a:lvl1pPr>
          </a:lstStyle>
          <a:p>
            <a:pPr>
              <a:defRPr/>
            </a:pPr>
            <a:fld id="{971E4DE7-F837-4F37-8741-B21E13BBCABC}" type="datetime1">
              <a:rPr lang="fr-FR"/>
              <a:pPr>
                <a:defRPr/>
              </a:pPr>
              <a:t>26/09/2017</a:t>
            </a:fld>
            <a:endParaRPr lang="fr-FR"/>
          </a:p>
        </p:txBody>
      </p:sp>
      <p:sp>
        <p:nvSpPr>
          <p:cNvPr id="6" name="Espace réservé du pied de page 4">
            <a:extLst>
              <a:ext uri="{FF2B5EF4-FFF2-40B4-BE49-F238E27FC236}">
                <a16:creationId xmlns:a16="http://schemas.microsoft.com/office/drawing/2014/main" id="{B9FF8592-3A4B-4BF0-BA6F-82930926D740}"/>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101F51EC-D8B0-4D29-AE64-FBAC64F9D852}"/>
              </a:ext>
            </a:extLst>
          </p:cNvPr>
          <p:cNvSpPr>
            <a:spLocks noGrp="1"/>
          </p:cNvSpPr>
          <p:nvPr>
            <p:ph type="sldNum" sz="quarter" idx="12"/>
          </p:nvPr>
        </p:nvSpPr>
        <p:spPr/>
        <p:txBody>
          <a:bodyPr/>
          <a:lstStyle>
            <a:lvl1pPr>
              <a:defRPr/>
            </a:lvl1pPr>
          </a:lstStyle>
          <a:p>
            <a:pPr>
              <a:defRPr/>
            </a:pPr>
            <a:fld id="{5150AB47-7090-4D66-B70C-C2BBE17F268C}" type="slidenum">
              <a:rPr lang="fr-FR"/>
              <a:pPr>
                <a:defRPr/>
              </a:pPr>
              <a:t>‹N°›</a:t>
            </a:fld>
            <a:endParaRPr lang="fr-FR"/>
          </a:p>
        </p:txBody>
      </p:sp>
    </p:spTree>
    <p:extLst>
      <p:ext uri="{BB962C8B-B14F-4D97-AF65-F5344CB8AC3E}">
        <p14:creationId xmlns:p14="http://schemas.microsoft.com/office/powerpoint/2010/main" val="409371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A4951586-D6E0-4FCC-8CCB-412EC1AD8E2C}"/>
              </a:ext>
            </a:extLst>
          </p:cNvPr>
          <p:cNvSpPr>
            <a:spLocks noGrp="1"/>
          </p:cNvSpPr>
          <p:nvPr>
            <p:ph type="dt" sz="half" idx="10"/>
          </p:nvPr>
        </p:nvSpPr>
        <p:spPr/>
        <p:txBody>
          <a:bodyPr/>
          <a:lstStyle>
            <a:lvl1pPr>
              <a:defRPr/>
            </a:lvl1pPr>
          </a:lstStyle>
          <a:p>
            <a:pPr>
              <a:defRPr/>
            </a:pPr>
            <a:fld id="{A94118DC-98B7-4757-B603-3A4593B690C6}" type="datetime1">
              <a:rPr lang="fr-FR"/>
              <a:pPr>
                <a:defRPr/>
              </a:pPr>
              <a:t>26/09/2017</a:t>
            </a:fld>
            <a:endParaRPr lang="fr-FR"/>
          </a:p>
        </p:txBody>
      </p:sp>
      <p:sp>
        <p:nvSpPr>
          <p:cNvPr id="8" name="Espace réservé du pied de page 4">
            <a:extLst>
              <a:ext uri="{FF2B5EF4-FFF2-40B4-BE49-F238E27FC236}">
                <a16:creationId xmlns:a16="http://schemas.microsoft.com/office/drawing/2014/main" id="{E1894D6D-664D-4D01-93AD-B21399C9B574}"/>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A77CDD3A-97CC-4F6D-B15F-72661867656D}"/>
              </a:ext>
            </a:extLst>
          </p:cNvPr>
          <p:cNvSpPr>
            <a:spLocks noGrp="1"/>
          </p:cNvSpPr>
          <p:nvPr>
            <p:ph type="sldNum" sz="quarter" idx="12"/>
          </p:nvPr>
        </p:nvSpPr>
        <p:spPr/>
        <p:txBody>
          <a:bodyPr/>
          <a:lstStyle>
            <a:lvl1pPr>
              <a:defRPr/>
            </a:lvl1pPr>
          </a:lstStyle>
          <a:p>
            <a:pPr>
              <a:defRPr/>
            </a:pPr>
            <a:fld id="{E3C38575-ED7B-4A02-A447-CD901CAC3FBF}" type="slidenum">
              <a:rPr lang="fr-FR"/>
              <a:pPr>
                <a:defRPr/>
              </a:pPr>
              <a:t>‹N°›</a:t>
            </a:fld>
            <a:endParaRPr lang="fr-FR"/>
          </a:p>
        </p:txBody>
      </p:sp>
    </p:spTree>
    <p:extLst>
      <p:ext uri="{BB962C8B-B14F-4D97-AF65-F5344CB8AC3E}">
        <p14:creationId xmlns:p14="http://schemas.microsoft.com/office/powerpoint/2010/main" val="344167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2AFD2A90-FFBE-4703-837E-F38C209B3566}"/>
              </a:ext>
            </a:extLst>
          </p:cNvPr>
          <p:cNvSpPr>
            <a:spLocks noGrp="1"/>
          </p:cNvSpPr>
          <p:nvPr>
            <p:ph type="dt" sz="half" idx="10"/>
          </p:nvPr>
        </p:nvSpPr>
        <p:spPr/>
        <p:txBody>
          <a:bodyPr/>
          <a:lstStyle>
            <a:lvl1pPr>
              <a:defRPr/>
            </a:lvl1pPr>
          </a:lstStyle>
          <a:p>
            <a:pPr>
              <a:defRPr/>
            </a:pPr>
            <a:fld id="{97403587-F123-4BD2-8BC8-45DC0DD34FD0}" type="datetime1">
              <a:rPr lang="fr-FR"/>
              <a:pPr>
                <a:defRPr/>
              </a:pPr>
              <a:t>26/09/2017</a:t>
            </a:fld>
            <a:endParaRPr lang="fr-FR"/>
          </a:p>
        </p:txBody>
      </p:sp>
      <p:sp>
        <p:nvSpPr>
          <p:cNvPr id="4" name="Espace réservé du pied de page 4">
            <a:extLst>
              <a:ext uri="{FF2B5EF4-FFF2-40B4-BE49-F238E27FC236}">
                <a16:creationId xmlns:a16="http://schemas.microsoft.com/office/drawing/2014/main" id="{3CA0C8C5-1AC3-4BAE-95DA-17862A4E3BA0}"/>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33A86C92-4837-4B3A-B05E-929DC15283B0}"/>
              </a:ext>
            </a:extLst>
          </p:cNvPr>
          <p:cNvSpPr>
            <a:spLocks noGrp="1"/>
          </p:cNvSpPr>
          <p:nvPr>
            <p:ph type="sldNum" sz="quarter" idx="12"/>
          </p:nvPr>
        </p:nvSpPr>
        <p:spPr/>
        <p:txBody>
          <a:bodyPr/>
          <a:lstStyle>
            <a:lvl1pPr>
              <a:defRPr/>
            </a:lvl1pPr>
          </a:lstStyle>
          <a:p>
            <a:pPr>
              <a:defRPr/>
            </a:pPr>
            <a:fld id="{E3A25F21-5BB5-422A-964D-346920D2AEF9}" type="slidenum">
              <a:rPr lang="fr-FR"/>
              <a:pPr>
                <a:defRPr/>
              </a:pPr>
              <a:t>‹N°›</a:t>
            </a:fld>
            <a:endParaRPr lang="fr-FR"/>
          </a:p>
        </p:txBody>
      </p:sp>
    </p:spTree>
    <p:extLst>
      <p:ext uri="{BB962C8B-B14F-4D97-AF65-F5344CB8AC3E}">
        <p14:creationId xmlns:p14="http://schemas.microsoft.com/office/powerpoint/2010/main" val="958585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72FA8DE2-1017-45AF-B218-F45DC22FC294}"/>
              </a:ext>
            </a:extLst>
          </p:cNvPr>
          <p:cNvSpPr>
            <a:spLocks noGrp="1"/>
          </p:cNvSpPr>
          <p:nvPr>
            <p:ph type="dt" sz="half" idx="10"/>
          </p:nvPr>
        </p:nvSpPr>
        <p:spPr/>
        <p:txBody>
          <a:bodyPr/>
          <a:lstStyle>
            <a:lvl1pPr>
              <a:defRPr/>
            </a:lvl1pPr>
          </a:lstStyle>
          <a:p>
            <a:pPr>
              <a:defRPr/>
            </a:pPr>
            <a:fld id="{00AF5CD6-660B-4504-9DFE-73AB2A100909}" type="datetime1">
              <a:rPr lang="fr-FR"/>
              <a:pPr>
                <a:defRPr/>
              </a:pPr>
              <a:t>26/09/2017</a:t>
            </a:fld>
            <a:endParaRPr lang="fr-FR"/>
          </a:p>
        </p:txBody>
      </p:sp>
      <p:sp>
        <p:nvSpPr>
          <p:cNvPr id="3" name="Espace réservé du pied de page 4">
            <a:extLst>
              <a:ext uri="{FF2B5EF4-FFF2-40B4-BE49-F238E27FC236}">
                <a16:creationId xmlns:a16="http://schemas.microsoft.com/office/drawing/2014/main" id="{E8B6E24E-AC34-4E83-BA95-AEDCF5D05C1D}"/>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E37EC6C3-3E5C-4808-BFEB-07B1D6E66D15}"/>
              </a:ext>
            </a:extLst>
          </p:cNvPr>
          <p:cNvSpPr>
            <a:spLocks noGrp="1"/>
          </p:cNvSpPr>
          <p:nvPr>
            <p:ph type="sldNum" sz="quarter" idx="12"/>
          </p:nvPr>
        </p:nvSpPr>
        <p:spPr/>
        <p:txBody>
          <a:bodyPr/>
          <a:lstStyle>
            <a:lvl1pPr>
              <a:defRPr/>
            </a:lvl1pPr>
          </a:lstStyle>
          <a:p>
            <a:pPr>
              <a:defRPr/>
            </a:pPr>
            <a:fld id="{666E4643-9041-4D51-9FE0-507981C32B32}" type="slidenum">
              <a:rPr lang="fr-FR"/>
              <a:pPr>
                <a:defRPr/>
              </a:pPr>
              <a:t>‹N°›</a:t>
            </a:fld>
            <a:endParaRPr lang="fr-FR"/>
          </a:p>
        </p:txBody>
      </p:sp>
    </p:spTree>
    <p:extLst>
      <p:ext uri="{BB962C8B-B14F-4D97-AF65-F5344CB8AC3E}">
        <p14:creationId xmlns:p14="http://schemas.microsoft.com/office/powerpoint/2010/main" val="32777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C41689AF-0EB5-454A-9274-5532027E5EDE}"/>
              </a:ext>
            </a:extLst>
          </p:cNvPr>
          <p:cNvSpPr>
            <a:spLocks noGrp="1"/>
          </p:cNvSpPr>
          <p:nvPr>
            <p:ph type="dt" sz="half" idx="10"/>
          </p:nvPr>
        </p:nvSpPr>
        <p:spPr/>
        <p:txBody>
          <a:bodyPr/>
          <a:lstStyle>
            <a:lvl1pPr>
              <a:defRPr/>
            </a:lvl1pPr>
          </a:lstStyle>
          <a:p>
            <a:pPr>
              <a:defRPr/>
            </a:pPr>
            <a:fld id="{8D41B4F2-E9AA-40C7-BF9A-A75C33C8079F}" type="datetime1">
              <a:rPr lang="fr-FR"/>
              <a:pPr>
                <a:defRPr/>
              </a:pPr>
              <a:t>26/09/2017</a:t>
            </a:fld>
            <a:endParaRPr lang="fr-FR"/>
          </a:p>
        </p:txBody>
      </p:sp>
      <p:sp>
        <p:nvSpPr>
          <p:cNvPr id="6" name="Espace réservé du pied de page 4">
            <a:extLst>
              <a:ext uri="{FF2B5EF4-FFF2-40B4-BE49-F238E27FC236}">
                <a16:creationId xmlns:a16="http://schemas.microsoft.com/office/drawing/2014/main" id="{3B8B236E-227B-4D6D-94CF-77535F6227CA}"/>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EC5A1F97-4354-4BC5-8DA9-F61D1CAAD3B1}"/>
              </a:ext>
            </a:extLst>
          </p:cNvPr>
          <p:cNvSpPr>
            <a:spLocks noGrp="1"/>
          </p:cNvSpPr>
          <p:nvPr>
            <p:ph type="sldNum" sz="quarter" idx="12"/>
          </p:nvPr>
        </p:nvSpPr>
        <p:spPr/>
        <p:txBody>
          <a:bodyPr/>
          <a:lstStyle>
            <a:lvl1pPr>
              <a:defRPr/>
            </a:lvl1pPr>
          </a:lstStyle>
          <a:p>
            <a:pPr>
              <a:defRPr/>
            </a:pPr>
            <a:fld id="{91A34719-F9E6-46D7-86A9-E1576F7940BD}" type="slidenum">
              <a:rPr lang="fr-FR"/>
              <a:pPr>
                <a:defRPr/>
              </a:pPr>
              <a:t>‹N°›</a:t>
            </a:fld>
            <a:endParaRPr lang="fr-FR"/>
          </a:p>
        </p:txBody>
      </p:sp>
    </p:spTree>
    <p:extLst>
      <p:ext uri="{BB962C8B-B14F-4D97-AF65-F5344CB8AC3E}">
        <p14:creationId xmlns:p14="http://schemas.microsoft.com/office/powerpoint/2010/main" val="3208838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F3DEE0EA-2567-4F0A-AD33-A156F3DEE20A}"/>
              </a:ext>
            </a:extLst>
          </p:cNvPr>
          <p:cNvSpPr>
            <a:spLocks noGrp="1"/>
          </p:cNvSpPr>
          <p:nvPr>
            <p:ph type="dt" sz="half" idx="10"/>
          </p:nvPr>
        </p:nvSpPr>
        <p:spPr/>
        <p:txBody>
          <a:bodyPr/>
          <a:lstStyle>
            <a:lvl1pPr>
              <a:defRPr/>
            </a:lvl1pPr>
          </a:lstStyle>
          <a:p>
            <a:pPr>
              <a:defRPr/>
            </a:pPr>
            <a:fld id="{E19DFD55-6A05-4BF4-A802-6AFE3F9E7DDE}" type="datetime1">
              <a:rPr lang="fr-FR"/>
              <a:pPr>
                <a:defRPr/>
              </a:pPr>
              <a:t>26/09/2017</a:t>
            </a:fld>
            <a:endParaRPr lang="fr-FR"/>
          </a:p>
        </p:txBody>
      </p:sp>
      <p:sp>
        <p:nvSpPr>
          <p:cNvPr id="6" name="Espace réservé du pied de page 4">
            <a:extLst>
              <a:ext uri="{FF2B5EF4-FFF2-40B4-BE49-F238E27FC236}">
                <a16:creationId xmlns:a16="http://schemas.microsoft.com/office/drawing/2014/main" id="{DF3DC235-B853-4F24-AC8F-3643FAAC5CBA}"/>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A81CD96E-2E69-44E9-877B-56CDA610C344}"/>
              </a:ext>
            </a:extLst>
          </p:cNvPr>
          <p:cNvSpPr>
            <a:spLocks noGrp="1"/>
          </p:cNvSpPr>
          <p:nvPr>
            <p:ph type="sldNum" sz="quarter" idx="12"/>
          </p:nvPr>
        </p:nvSpPr>
        <p:spPr/>
        <p:txBody>
          <a:bodyPr/>
          <a:lstStyle>
            <a:lvl1pPr>
              <a:defRPr/>
            </a:lvl1pPr>
          </a:lstStyle>
          <a:p>
            <a:pPr>
              <a:defRPr/>
            </a:pPr>
            <a:fld id="{F8D923EC-D565-4F93-BDE0-D016C2372228}" type="slidenum">
              <a:rPr lang="fr-FR"/>
              <a:pPr>
                <a:defRPr/>
              </a:pPr>
              <a:t>‹N°›</a:t>
            </a:fld>
            <a:endParaRPr lang="fr-FR"/>
          </a:p>
        </p:txBody>
      </p:sp>
    </p:spTree>
    <p:extLst>
      <p:ext uri="{BB962C8B-B14F-4D97-AF65-F5344CB8AC3E}">
        <p14:creationId xmlns:p14="http://schemas.microsoft.com/office/powerpoint/2010/main" val="2667940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FC5FBCB4-FB42-4205-9287-323F8398BCC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a:extLst>
              <a:ext uri="{FF2B5EF4-FFF2-40B4-BE49-F238E27FC236}">
                <a16:creationId xmlns:a16="http://schemas.microsoft.com/office/drawing/2014/main" id="{1DAAD463-1EAD-456B-9A27-E1E4FA76864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3EEDDD8C-36D2-4C90-9561-55AF1CA723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8F3DD80-43B2-46CA-B016-97F9FD3B0650}" type="datetime1">
              <a:rPr lang="fr-FR"/>
              <a:pPr>
                <a:defRPr/>
              </a:pPr>
              <a:t>26/09/2017</a:t>
            </a:fld>
            <a:endParaRPr lang="fr-FR"/>
          </a:p>
        </p:txBody>
      </p:sp>
      <p:sp>
        <p:nvSpPr>
          <p:cNvPr id="5" name="Espace réservé du pied de page 4">
            <a:extLst>
              <a:ext uri="{FF2B5EF4-FFF2-40B4-BE49-F238E27FC236}">
                <a16:creationId xmlns:a16="http://schemas.microsoft.com/office/drawing/2014/main" id="{6A818E6F-B3BF-4A3C-8686-23C5E4D3E0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936BB886-656E-4CE1-A11B-9D3A6AC39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C5C8B51-B6F9-4A84-9304-A3704EBB5106}"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fao.org/docrep/005/y2328f/y2328f04.htm" TargetMode="External"/><Relationship Id="rId3" Type="http://schemas.openxmlformats.org/officeDocument/2006/relationships/hyperlink" Target="https://jardinons.wordpress.com/2008/11/30/lagroforesterie-pour-que-les-hommes-et-la-nature-vivent-en-paix/" TargetMode="External"/><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fao.org/docrep/x3989f/x3989f04.htm" TargetMode="External"/><Relationship Id="rId5" Type="http://schemas.openxmlformats.org/officeDocument/2006/relationships/hyperlink" Target="http://www.fao.org/docrep/x3989f/x3989f08.jpg" TargetMode="External"/><Relationship Id="rId4" Type="http://schemas.openxmlformats.org/officeDocument/2006/relationships/image" Target="../media/image1.jpeg"/><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reverdir-afrique.blogspot.fr/" TargetMode="Externa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46.jpeg"/><Relationship Id="rId4" Type="http://schemas.openxmlformats.org/officeDocument/2006/relationships/image" Target="../media/image45.jpeg"/></Relationships>
</file>

<file path=ppt/slides/_rels/slide100.xml.rels><?xml version="1.0" encoding="UTF-8" standalone="yes"?>
<Relationships xmlns="http://schemas.openxmlformats.org/package/2006/relationships"><Relationship Id="rId8" Type="http://schemas.openxmlformats.org/officeDocument/2006/relationships/hyperlink" Target="https://fr.wikipedia.org/wiki/Union_internationale_pour_la_conservation_de_la_nature" TargetMode="External"/><Relationship Id="rId13" Type="http://schemas.openxmlformats.org/officeDocument/2006/relationships/image" Target="../media/image646.png"/><Relationship Id="rId3" Type="http://schemas.openxmlformats.org/officeDocument/2006/relationships/image" Target="../media/image30.jpeg"/><Relationship Id="rId7" Type="http://schemas.openxmlformats.org/officeDocument/2006/relationships/hyperlink" Target="https://fr.wikipedia.org/wiki/Beurre_de_karit%C3%A9" TargetMode="External"/><Relationship Id="rId12" Type="http://schemas.openxmlformats.org/officeDocument/2006/relationships/image" Target="../media/image645.png"/><Relationship Id="rId17" Type="http://schemas.openxmlformats.org/officeDocument/2006/relationships/image" Target="../media/image650.png"/><Relationship Id="rId2" Type="http://schemas.openxmlformats.org/officeDocument/2006/relationships/image" Target="../media/image31.jpeg"/><Relationship Id="rId16" Type="http://schemas.openxmlformats.org/officeDocument/2006/relationships/image" Target="../media/image649.jpg"/><Relationship Id="rId1" Type="http://schemas.openxmlformats.org/officeDocument/2006/relationships/slideLayout" Target="../slideLayouts/slideLayout7.xml"/><Relationship Id="rId6" Type="http://schemas.openxmlformats.org/officeDocument/2006/relationships/hyperlink" Target="https://fr.wikipedia.org/wiki/Afrique_de_l'Ouest" TargetMode="External"/><Relationship Id="rId11" Type="http://schemas.openxmlformats.org/officeDocument/2006/relationships/hyperlink" Target="http://www.worldagroforestry.org/treedb/AFTPDFS/Vitellaria_paradoxa.PDF" TargetMode="External"/><Relationship Id="rId5" Type="http://schemas.openxmlformats.org/officeDocument/2006/relationships/hyperlink" Target="https://fr.wikipedia.org/wiki/Savane" TargetMode="External"/><Relationship Id="rId15" Type="http://schemas.openxmlformats.org/officeDocument/2006/relationships/image" Target="../media/image648.jpg"/><Relationship Id="rId10" Type="http://schemas.openxmlformats.org/officeDocument/2006/relationships/hyperlink" Target="http://uses.plantnet-project.org/fr/Vitellaria_paradoxa_(PROTA)" TargetMode="External"/><Relationship Id="rId4" Type="http://schemas.openxmlformats.org/officeDocument/2006/relationships/hyperlink" Target="https://fr.wikipedia.org/wiki/Sapotaceae" TargetMode="External"/><Relationship Id="rId9" Type="http://schemas.openxmlformats.org/officeDocument/2006/relationships/hyperlink" Target="http://www.africajou.com/index.php/huiles-naturelles" TargetMode="External"/><Relationship Id="rId14" Type="http://schemas.openxmlformats.org/officeDocument/2006/relationships/image" Target="../media/image647.jpg"/></Relationships>
</file>

<file path=ppt/slides/_rels/slide101.xml.rels><?xml version="1.0" encoding="UTF-8" standalone="yes"?>
<Relationships xmlns="http://schemas.openxmlformats.org/package/2006/relationships"><Relationship Id="rId8" Type="http://schemas.openxmlformats.org/officeDocument/2006/relationships/image" Target="../media/image654.jpg"/><Relationship Id="rId3" Type="http://schemas.openxmlformats.org/officeDocument/2006/relationships/image" Target="../media/image30.jpeg"/><Relationship Id="rId7" Type="http://schemas.openxmlformats.org/officeDocument/2006/relationships/image" Target="../media/image653.jp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652.jpg"/><Relationship Id="rId11" Type="http://schemas.openxmlformats.org/officeDocument/2006/relationships/image" Target="../media/image657.png"/><Relationship Id="rId5" Type="http://schemas.openxmlformats.org/officeDocument/2006/relationships/image" Target="../media/image651.jpg"/><Relationship Id="rId10" Type="http://schemas.openxmlformats.org/officeDocument/2006/relationships/image" Target="../media/image656.jpg"/><Relationship Id="rId4" Type="http://schemas.openxmlformats.org/officeDocument/2006/relationships/hyperlink" Target="https://fr.wikipedia.org/wiki/Sapotaceae" TargetMode="External"/><Relationship Id="rId9" Type="http://schemas.openxmlformats.org/officeDocument/2006/relationships/image" Target="../media/image655.jpg"/></Relationships>
</file>

<file path=ppt/slides/_rels/slide102.xml.rels><?xml version="1.0" encoding="UTF-8" standalone="yes"?>
<Relationships xmlns="http://schemas.openxmlformats.org/package/2006/relationships"><Relationship Id="rId8" Type="http://schemas.openxmlformats.org/officeDocument/2006/relationships/image" Target="../media/image661.jpeg"/><Relationship Id="rId13" Type="http://schemas.openxmlformats.org/officeDocument/2006/relationships/image" Target="../media/image31.jpeg"/><Relationship Id="rId3" Type="http://schemas.openxmlformats.org/officeDocument/2006/relationships/image" Target="../media/image22.jpeg"/><Relationship Id="rId7" Type="http://schemas.openxmlformats.org/officeDocument/2006/relationships/image" Target="../media/image660.jpeg"/><Relationship Id="rId12"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659.jpeg"/><Relationship Id="rId11" Type="http://schemas.openxmlformats.org/officeDocument/2006/relationships/hyperlink" Target="http://www.hear.org/pier/species/ziziphus_mauritiana.htm" TargetMode="External"/><Relationship Id="rId5" Type="http://schemas.openxmlformats.org/officeDocument/2006/relationships/image" Target="../media/image658.jpeg"/><Relationship Id="rId10" Type="http://schemas.openxmlformats.org/officeDocument/2006/relationships/hyperlink" Target="http://en.wikipedia.org/wiki/Ziziphus_mauritiana" TargetMode="External"/><Relationship Id="rId4" Type="http://schemas.openxmlformats.org/officeDocument/2006/relationships/hyperlink" Target="https://en.wikipedia.org/wiki/Rhamnaceae" TargetMode="External"/><Relationship Id="rId9" Type="http://schemas.openxmlformats.org/officeDocument/2006/relationships/hyperlink" Target="http://translate.googleusercontent.com/translate_c?depth=1&amp;hl=fr&amp;prev=/search?q%3DZiziphus%2Bmauritiana%26biw%3D1440%26bih%3D775&amp;rurl=translate.google.fr&amp;sl=en&amp;u=http://en.wikipedia.org/wiki/Ziziphus_mauritiana&amp;usg=ALkJrhhkKK7LOl3d442Ol1rNz5j00-z9gw#cite_note-6" TargetMode="External"/><Relationship Id="rId14" Type="http://schemas.openxmlformats.org/officeDocument/2006/relationships/image" Target="../media/image20.png"/></Relationships>
</file>

<file path=ppt/slides/_rels/slide103.xml.rels><?xml version="1.0" encoding="UTF-8" standalone="yes"?>
<Relationships xmlns="http://schemas.openxmlformats.org/package/2006/relationships"><Relationship Id="rId8" Type="http://schemas.openxmlformats.org/officeDocument/2006/relationships/hyperlink" Target="http://fr.wikipedia.org/wiki/Vitamine" TargetMode="External"/><Relationship Id="rId13" Type="http://schemas.openxmlformats.org/officeDocument/2006/relationships/hyperlink" Target="http://fr.wikipedia.org/wiki/Miel" TargetMode="External"/><Relationship Id="rId18" Type="http://schemas.openxmlformats.org/officeDocument/2006/relationships/hyperlink" Target="http://selectree.calpoly.edu/treedetail.lasso?rid=1483" TargetMode="External"/><Relationship Id="rId26" Type="http://schemas.openxmlformats.org/officeDocument/2006/relationships/image" Target="../media/image22.jpeg"/><Relationship Id="rId3" Type="http://schemas.openxmlformats.org/officeDocument/2006/relationships/hyperlink" Target="http://fr.wikipedia.org/wiki/M%C3%A9diterran%C3%A9e" TargetMode="External"/><Relationship Id="rId21" Type="http://schemas.openxmlformats.org/officeDocument/2006/relationships/image" Target="../media/image663.jpeg"/><Relationship Id="rId7" Type="http://schemas.openxmlformats.org/officeDocument/2006/relationships/hyperlink" Target="http://fr.wikipedia.org/wiki/Fruit_(botanique)" TargetMode="External"/><Relationship Id="rId12" Type="http://schemas.openxmlformats.org/officeDocument/2006/relationships/hyperlink" Target="http://fr.wikipedia.org/wiki/Jujube_(fruit)" TargetMode="External"/><Relationship Id="rId17" Type="http://schemas.openxmlformats.org/officeDocument/2006/relationships/hyperlink" Target="http://edis.ifas.ufl.edu/st680" TargetMode="External"/><Relationship Id="rId25" Type="http://schemas.openxmlformats.org/officeDocument/2006/relationships/image" Target="../media/image21.jpeg"/><Relationship Id="rId2" Type="http://schemas.openxmlformats.org/officeDocument/2006/relationships/hyperlink" Target="http://fr.wikipedia.org/wiki/Chine" TargetMode="External"/><Relationship Id="rId16" Type="http://schemas.openxmlformats.org/officeDocument/2006/relationships/hyperlink" Target="http://en.wikipedia.org/wiki/Jujube" TargetMode="External"/><Relationship Id="rId20" Type="http://schemas.openxmlformats.org/officeDocument/2006/relationships/image" Target="../media/image662.jpeg"/><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ziziphus+jujuba+wikipedia&amp;biw=1440&amp;bih=732&amp;rurl=translate.google.fr&amp;sl=en&amp;u=http://en.wikipedia.org/wiki/Cultivar&amp;usg=ALkJrhgWwuYV4jxzEd7DSz8DCTYKB8baWQ" TargetMode="External"/><Relationship Id="rId11" Type="http://schemas.openxmlformats.org/officeDocument/2006/relationships/hyperlink" Target="http://translate.googleusercontent.com/translate_c?depth=1&amp;hl=fr&amp;prev=/search?q%3Dziziphus%2Bjujuba%2Bwikipedia%26biw%3D1440%26bih%3D732&amp;rurl=translate.google.fr&amp;sl=en&amp;u=http://en.wikipedia.org/wiki/Apple&amp;usg=ALkJrhjzW2OiNYY3pqwZjFW352dLc805eA" TargetMode="External"/><Relationship Id="rId24" Type="http://schemas.openxmlformats.org/officeDocument/2006/relationships/hyperlink" Target="https://en.wikipedia.org/wiki/Rhamnaceae" TargetMode="External"/><Relationship Id="rId5" Type="http://schemas.openxmlformats.org/officeDocument/2006/relationships/hyperlink" Target="http://translate.googleusercontent.com/translate_c?depth=1&amp;hl=fr&amp;prev=/search?q=ziziphus+jujuba+wikipedia&amp;biw=1440&amp;bih=732&amp;rurl=translate.google.fr&amp;sl=en&amp;u=http://en.wikipedia.org/wiki/South_Asia&amp;usg=ALkJrhglQIPEmi8Pi6rjVH2KkdGLcHzzFg" TargetMode="External"/><Relationship Id="rId15" Type="http://schemas.openxmlformats.org/officeDocument/2006/relationships/hyperlink" Target="http://fr.wikipedia.org/wiki/Jujubier_commun" TargetMode="External"/><Relationship Id="rId23" Type="http://schemas.openxmlformats.org/officeDocument/2006/relationships/image" Target="../media/image665.jpeg"/><Relationship Id="rId28" Type="http://schemas.openxmlformats.org/officeDocument/2006/relationships/image" Target="../media/image31.jpeg"/><Relationship Id="rId10" Type="http://schemas.openxmlformats.org/officeDocument/2006/relationships/hyperlink" Target="http://fr.wikipedia.org/wiki/Vitamine_C" TargetMode="External"/><Relationship Id="rId19" Type="http://schemas.openxmlformats.org/officeDocument/2006/relationships/hyperlink" Target="http://www.hear.org/pier/species/ziziphus_jujuba.htm" TargetMode="External"/><Relationship Id="rId4" Type="http://schemas.openxmlformats.org/officeDocument/2006/relationships/hyperlink" Target="http://fr.wikipedia.org/wiki/Arbuste" TargetMode="External"/><Relationship Id="rId9" Type="http://schemas.openxmlformats.org/officeDocument/2006/relationships/hyperlink" Target="http://fr.wikipedia.org/wiki/Vitamine_A" TargetMode="External"/><Relationship Id="rId14" Type="http://schemas.openxmlformats.org/officeDocument/2006/relationships/hyperlink" Target="http://fr.wikipedia.org/wiki/Y%C3%A9men" TargetMode="External"/><Relationship Id="rId22" Type="http://schemas.openxmlformats.org/officeDocument/2006/relationships/image" Target="../media/image664.jpeg"/><Relationship Id="rId27" Type="http://schemas.openxmlformats.org/officeDocument/2006/relationships/image" Target="../media/image23.jpeg"/></Relationships>
</file>

<file path=ppt/slides/_rels/slide104.xml.rels><?xml version="1.0" encoding="UTF-8" standalone="yes"?>
<Relationships xmlns="http://schemas.openxmlformats.org/package/2006/relationships"><Relationship Id="rId8" Type="http://schemas.openxmlformats.org/officeDocument/2006/relationships/hyperlink" Target="https://en.wikipedia.org/wiki/Cultivar" TargetMode="External"/><Relationship Id="rId13" Type="http://schemas.openxmlformats.org/officeDocument/2006/relationships/image" Target="../media/image669.jpg"/><Relationship Id="rId18" Type="http://schemas.openxmlformats.org/officeDocument/2006/relationships/image" Target="../media/image674.jpg"/><Relationship Id="rId3" Type="http://schemas.openxmlformats.org/officeDocument/2006/relationships/image" Target="../media/image666.jpeg"/><Relationship Id="rId21" Type="http://schemas.openxmlformats.org/officeDocument/2006/relationships/image" Target="../media/image21.jpeg"/><Relationship Id="rId7" Type="http://schemas.openxmlformats.org/officeDocument/2006/relationships/hyperlink" Target="https://en.wikipedia.org/wiki/Drupe" TargetMode="External"/><Relationship Id="rId12" Type="http://schemas.openxmlformats.org/officeDocument/2006/relationships/image" Target="../media/image668.jpg"/><Relationship Id="rId17" Type="http://schemas.openxmlformats.org/officeDocument/2006/relationships/image" Target="../media/image673.jpg"/><Relationship Id="rId2" Type="http://schemas.openxmlformats.org/officeDocument/2006/relationships/hyperlink" Target="https://en.wikipedia.org/wiki/Rhamnaceae" TargetMode="External"/><Relationship Id="rId16" Type="http://schemas.openxmlformats.org/officeDocument/2006/relationships/image" Target="../media/image672.jpg"/><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s://en.wikipedia.org/wiki/Fruit" TargetMode="External"/><Relationship Id="rId11" Type="http://schemas.openxmlformats.org/officeDocument/2006/relationships/hyperlink" Target="https://en.wikipedia.org/wiki/Ziziphus_mauritiana" TargetMode="External"/><Relationship Id="rId5" Type="http://schemas.openxmlformats.org/officeDocument/2006/relationships/hyperlink" Target="https://en.wikipedia.org/wiki/Fiji" TargetMode="External"/><Relationship Id="rId15" Type="http://schemas.openxmlformats.org/officeDocument/2006/relationships/image" Target="../media/image671.jpg"/><Relationship Id="rId23" Type="http://schemas.openxmlformats.org/officeDocument/2006/relationships/image" Target="../media/image31.jpeg"/><Relationship Id="rId10" Type="http://schemas.openxmlformats.org/officeDocument/2006/relationships/hyperlink" Target="http://uses.plantnet-project.org/fr/Ziziphus_mauritiana" TargetMode="External"/><Relationship Id="rId19" Type="http://schemas.openxmlformats.org/officeDocument/2006/relationships/image" Target="../media/image20.png"/><Relationship Id="rId4" Type="http://schemas.openxmlformats.org/officeDocument/2006/relationships/image" Target="../media/image667.jpeg"/><Relationship Id="rId9" Type="http://schemas.openxmlformats.org/officeDocument/2006/relationships/hyperlink" Target="https://en.wikipedia.org/wiki/Riparian" TargetMode="External"/><Relationship Id="rId14" Type="http://schemas.openxmlformats.org/officeDocument/2006/relationships/image" Target="../media/image670.jpg"/><Relationship Id="rId22" Type="http://schemas.openxmlformats.org/officeDocument/2006/relationships/image" Target="../media/image30.jpeg"/></Relationships>
</file>

<file path=ppt/slides/_rels/slide105.xml.rels><?xml version="1.0" encoding="UTF-8" standalone="yes"?>
<Relationships xmlns="http://schemas.openxmlformats.org/package/2006/relationships"><Relationship Id="rId8" Type="http://schemas.openxmlformats.org/officeDocument/2006/relationships/hyperlink" Target="http://www.cabi.org/isc/abstract/20073185345" TargetMode="External"/><Relationship Id="rId13" Type="http://schemas.openxmlformats.org/officeDocument/2006/relationships/hyperlink" Target="http://www.worldagroforestry.org/treedb/AFTPDFS/Zizyphus_spina-christi.pdf" TargetMode="External"/><Relationship Id="rId18" Type="http://schemas.openxmlformats.org/officeDocument/2006/relationships/image" Target="../media/image678.jpeg"/><Relationship Id="rId26" Type="http://schemas.openxmlformats.org/officeDocument/2006/relationships/image" Target="../media/image31.jpeg"/><Relationship Id="rId3" Type="http://schemas.openxmlformats.org/officeDocument/2006/relationships/hyperlink" Target="http://translate.googleusercontent.com/translate_c?depth=1&amp;hl=fr&amp;prev=/search?q%3Dziziphus%2Bspina-christi%26biw%3D1440%26bih%3D775&amp;rurl=translate.google.fr&amp;sl=en&amp;u=http://en.wikipedia.org/wiki/Western_Asia&amp;usg=ALkJrhjZOHcBTqSi37l2KF7EXL3xxGRL8w" TargetMode="External"/><Relationship Id="rId21" Type="http://schemas.openxmlformats.org/officeDocument/2006/relationships/image" Target="../media/image681.jpeg"/><Relationship Id="rId7" Type="http://schemas.openxmlformats.org/officeDocument/2006/relationships/hyperlink" Target="http://translate.googleusercontent.com/translate_c?depth=1&amp;hl=fr&amp;prev=/search?q%3Dziziphus%2Bspina-christi%26biw%3D1440%26bih%3D775&amp;rurl=translate.google.fr&amp;sl=en&amp;u=http://en.wikipedia.org/wiki/Ziziphus_spina-christi&amp;usg=ALkJrhgIg610Cq3lkZoNq4Zqk0hNUPGi0w#cite_note-4" TargetMode="External"/><Relationship Id="rId12" Type="http://schemas.openxmlformats.org/officeDocument/2006/relationships/hyperlink" Target="http://www.eden-foundation.org/project/articles_nutritionzizspina.html" TargetMode="External"/><Relationship Id="rId17" Type="http://schemas.openxmlformats.org/officeDocument/2006/relationships/image" Target="../media/image677.jpeg"/><Relationship Id="rId25" Type="http://schemas.openxmlformats.org/officeDocument/2006/relationships/image" Target="../media/image21.jpeg"/><Relationship Id="rId2" Type="http://schemas.openxmlformats.org/officeDocument/2006/relationships/hyperlink" Target="https://en.wikipedia.org/wiki/Rhamnaceae" TargetMode="External"/><Relationship Id="rId16" Type="http://schemas.openxmlformats.org/officeDocument/2006/relationships/image" Target="../media/image676.jpeg"/><Relationship Id="rId20" Type="http://schemas.openxmlformats.org/officeDocument/2006/relationships/image" Target="../media/image680.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ziziphus%2Bspina-christi%26biw%3D1440%26bih%3D775&amp;rurl=translate.google.fr&amp;sl=en&amp;u=http://en.wikipedia.org/wiki/Yemen&amp;usg=ALkJrhhckUlAnPwS6uhzO5cyxgZur7xH_Q" TargetMode="External"/><Relationship Id="rId11" Type="http://schemas.openxmlformats.org/officeDocument/2006/relationships/hyperlink" Target="http://www.ncbi.nlm.nih.gov/pmc/articles/PMC1277088/?tool=pubmed" TargetMode="External"/><Relationship Id="rId24" Type="http://schemas.openxmlformats.org/officeDocument/2006/relationships/image" Target="../media/image23.jpeg"/><Relationship Id="rId5" Type="http://schemas.openxmlformats.org/officeDocument/2006/relationships/hyperlink" Target="http://translate.googleusercontent.com/translate_c?depth=1&amp;hl=fr&amp;prev=/search?q%3Dziziphus%2Bspina-christi%26biw%3D1440%26bih%3D775&amp;rurl=translate.google.fr&amp;sl=en&amp;u=http://en.wikipedia.org/wiki/Eritrea&amp;usg=ALkJrhiVbgsAoycoRBaieIpgUhnFcWLGNw" TargetMode="External"/><Relationship Id="rId15" Type="http://schemas.openxmlformats.org/officeDocument/2006/relationships/image" Target="../media/image675.jpeg"/><Relationship Id="rId23" Type="http://schemas.openxmlformats.org/officeDocument/2006/relationships/image" Target="../media/image20.png"/><Relationship Id="rId28" Type="http://schemas.openxmlformats.org/officeDocument/2006/relationships/image" Target="../media/image30.jpeg"/><Relationship Id="rId10" Type="http://schemas.openxmlformats.org/officeDocument/2006/relationships/hyperlink" Target="http://dx.doi.org/10.1186/1746-4269-1-8" TargetMode="External"/><Relationship Id="rId19" Type="http://schemas.openxmlformats.org/officeDocument/2006/relationships/image" Target="../media/image679.jpeg"/><Relationship Id="rId4" Type="http://schemas.openxmlformats.org/officeDocument/2006/relationships/hyperlink" Target="http://translate.googleusercontent.com/translate_c?depth=1&amp;hl=fr&amp;prev=/search?q%3Dziziphus%2Bspina-christi%26biw%3D1440%26bih%3D775&amp;rurl=translate.google.fr&amp;sl=en&amp;u=http://en.wikipedia.org/wiki/Ziziphus_spina-christi&amp;usg=ALkJrhgIg610Cq3lkZoNq4Zqk0hNUPGi0w#cite_note-eden-foundation-3" TargetMode="External"/><Relationship Id="rId9" Type="http://schemas.openxmlformats.org/officeDocument/2006/relationships/hyperlink" Target="http://en.wikipedia.org/wiki/Digital_object_identifier" TargetMode="External"/><Relationship Id="rId14" Type="http://schemas.openxmlformats.org/officeDocument/2006/relationships/hyperlink" Target="http://www.beesfordevelopment.org/info/info/flora/christs-thorn-ziziphus-sp.shtml" TargetMode="External"/><Relationship Id="rId22" Type="http://schemas.openxmlformats.org/officeDocument/2006/relationships/image" Target="../media/image682.jpeg"/><Relationship Id="rId27" Type="http://schemas.openxmlformats.org/officeDocument/2006/relationships/image" Target="../media/image22.jpeg"/></Relationships>
</file>

<file path=ppt/slides/_rels/slide10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683.jpeg"/><Relationship Id="rId7" Type="http://schemas.openxmlformats.org/officeDocument/2006/relationships/image" Target="../media/image20.png"/><Relationship Id="rId12" Type="http://schemas.openxmlformats.org/officeDocument/2006/relationships/image" Target="../media/image30.jpeg"/><Relationship Id="rId2" Type="http://schemas.openxmlformats.org/officeDocument/2006/relationships/hyperlink" Target="http://www.worldagroforestry.org/treedb2/AFTPDFS/Zizyphus_spina-christi.pdf" TargetMode="External"/><Relationship Id="rId1" Type="http://schemas.openxmlformats.org/officeDocument/2006/relationships/slideLayout" Target="../slideLayouts/slideLayout7.xml"/><Relationship Id="rId6" Type="http://schemas.openxmlformats.org/officeDocument/2006/relationships/hyperlink" Target="https://en.wikipedia.org/wiki/Rhamnaceae" TargetMode="External"/><Relationship Id="rId11" Type="http://schemas.openxmlformats.org/officeDocument/2006/relationships/image" Target="../media/image22.jpeg"/><Relationship Id="rId5" Type="http://schemas.openxmlformats.org/officeDocument/2006/relationships/image" Target="../media/image685.jpeg"/><Relationship Id="rId10" Type="http://schemas.openxmlformats.org/officeDocument/2006/relationships/image" Target="../media/image21.jpeg"/><Relationship Id="rId4" Type="http://schemas.openxmlformats.org/officeDocument/2006/relationships/image" Target="../media/image684.jpeg"/><Relationship Id="rId9" Type="http://schemas.openxmlformats.org/officeDocument/2006/relationships/image" Target="../media/image23.jpeg"/></Relationships>
</file>

<file path=ppt/slides/_rels/slide107.xml.rels><?xml version="1.0" encoding="UTF-8" standalone="yes"?>
<Relationships xmlns="http://schemas.openxmlformats.org/package/2006/relationships"><Relationship Id="rId8" Type="http://schemas.openxmlformats.org/officeDocument/2006/relationships/image" Target="../media/image689.jpg"/><Relationship Id="rId13" Type="http://schemas.openxmlformats.org/officeDocument/2006/relationships/image" Target="../media/image20.png"/><Relationship Id="rId3" Type="http://schemas.openxmlformats.org/officeDocument/2006/relationships/hyperlink" Target="http://www.bothasigwatch.co.za/2014/05/19/making-your-garden-unattractive-to-criminals-19-may-2014/" TargetMode="External"/><Relationship Id="rId7" Type="http://schemas.openxmlformats.org/officeDocument/2006/relationships/image" Target="../media/image688.jpg"/><Relationship Id="rId12" Type="http://schemas.openxmlformats.org/officeDocument/2006/relationships/image" Target="../media/image693.jpg"/><Relationship Id="rId17" Type="http://schemas.openxmlformats.org/officeDocument/2006/relationships/image" Target="../media/image30.jpeg"/><Relationship Id="rId2" Type="http://schemas.openxmlformats.org/officeDocument/2006/relationships/hyperlink" Target="https://en.wikipedia.org/wiki/Rhamnaceae" TargetMode="External"/><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687.jpg"/><Relationship Id="rId11" Type="http://schemas.openxmlformats.org/officeDocument/2006/relationships/image" Target="../media/image692.jpg"/><Relationship Id="rId5" Type="http://schemas.openxmlformats.org/officeDocument/2006/relationships/image" Target="../media/image686.jpg"/><Relationship Id="rId15" Type="http://schemas.openxmlformats.org/officeDocument/2006/relationships/image" Target="../media/image21.jpeg"/><Relationship Id="rId10" Type="http://schemas.openxmlformats.org/officeDocument/2006/relationships/image" Target="../media/image691.jpg"/><Relationship Id="rId4" Type="http://schemas.openxmlformats.org/officeDocument/2006/relationships/hyperlink" Target="http://uses.plantnet-project.org/fr/Ziziphus_mucronata" TargetMode="External"/><Relationship Id="rId9" Type="http://schemas.openxmlformats.org/officeDocument/2006/relationships/image" Target="../media/image690.jpg"/><Relationship Id="rId14" Type="http://schemas.openxmlformats.org/officeDocument/2006/relationships/image" Target="../media/image23.jpeg"/></Relationships>
</file>

<file path=ppt/slides/_rels/slide108.xml.rels><?xml version="1.0" encoding="UTF-8" standalone="yes"?>
<Relationships xmlns="http://schemas.openxmlformats.org/package/2006/relationships"><Relationship Id="rId8" Type="http://schemas.openxmlformats.org/officeDocument/2006/relationships/image" Target="../media/image697.jpeg"/><Relationship Id="rId13" Type="http://schemas.openxmlformats.org/officeDocument/2006/relationships/hyperlink" Target="https://fr.wikipedia.org/wiki/%C3%89thiopie" TargetMode="External"/><Relationship Id="rId18" Type="http://schemas.openxmlformats.org/officeDocument/2006/relationships/hyperlink" Target="https://fr.wikipedia.org/wiki/Vitamine_A" TargetMode="External"/><Relationship Id="rId26" Type="http://schemas.openxmlformats.org/officeDocument/2006/relationships/hyperlink" Target="https://fr.wikipedia.org/wiki/Turbidit%C3%A9" TargetMode="External"/><Relationship Id="rId3" Type="http://schemas.openxmlformats.org/officeDocument/2006/relationships/image" Target="../media/image30.jpeg"/><Relationship Id="rId21" Type="http://schemas.openxmlformats.org/officeDocument/2006/relationships/hyperlink" Target="https://fr.wikipedia.org/wiki/Orange_(fruit)" TargetMode="External"/><Relationship Id="rId34" Type="http://schemas.openxmlformats.org/officeDocument/2006/relationships/hyperlink" Target="https://fr.wikipedia.org/wiki/Phytopharmacie" TargetMode="External"/><Relationship Id="rId7" Type="http://schemas.openxmlformats.org/officeDocument/2006/relationships/image" Target="../media/image696.jpeg"/><Relationship Id="rId12" Type="http://schemas.openxmlformats.org/officeDocument/2006/relationships/hyperlink" Target="https://fr.wikipedia.org/wiki/Konsos" TargetMode="External"/><Relationship Id="rId17" Type="http://schemas.openxmlformats.org/officeDocument/2006/relationships/hyperlink" Target="https://fr.wikipedia.org/wiki/Banane" TargetMode="External"/><Relationship Id="rId25" Type="http://schemas.openxmlformats.org/officeDocument/2006/relationships/hyperlink" Target="https://fr.wikipedia.org/wiki/Cation" TargetMode="External"/><Relationship Id="rId33" Type="http://schemas.openxmlformats.org/officeDocument/2006/relationships/hyperlink" Target="https://fr.wikipedia.org/wiki/Engrais" TargetMode="External"/><Relationship Id="rId2" Type="http://schemas.openxmlformats.org/officeDocument/2006/relationships/image" Target="../media/image31.jpeg"/><Relationship Id="rId16" Type="http://schemas.openxmlformats.org/officeDocument/2006/relationships/hyperlink" Target="https://fr.wikipedia.org/wiki/Potassium" TargetMode="External"/><Relationship Id="rId20" Type="http://schemas.openxmlformats.org/officeDocument/2006/relationships/hyperlink" Target="https://fr.wikipedia.org/wiki/Vitamine_C" TargetMode="External"/><Relationship Id="rId29" Type="http://schemas.openxmlformats.org/officeDocument/2006/relationships/hyperlink" Target="https://fr.wikipedia.org/wiki/Biod%C3%A9gradable" TargetMode="External"/><Relationship Id="rId1" Type="http://schemas.openxmlformats.org/officeDocument/2006/relationships/slideLayout" Target="../slideLayouts/slideLayout7.xml"/><Relationship Id="rId6" Type="http://schemas.openxmlformats.org/officeDocument/2006/relationships/image" Target="../media/image695.jpeg"/><Relationship Id="rId11" Type="http://schemas.openxmlformats.org/officeDocument/2006/relationships/hyperlink" Target="https://fr.wikipedia.org/wiki/Sahel_africain" TargetMode="External"/><Relationship Id="rId24" Type="http://schemas.openxmlformats.org/officeDocument/2006/relationships/hyperlink" Target="https://fr.wikipedia.org/wiki/Poly%C3%A9lectrolyte" TargetMode="External"/><Relationship Id="rId32" Type="http://schemas.openxmlformats.org/officeDocument/2006/relationships/hyperlink" Target="https://fr.wikipedia.org/wiki/Hormone_de_croissance" TargetMode="External"/><Relationship Id="rId37" Type="http://schemas.openxmlformats.org/officeDocument/2006/relationships/image" Target="../media/image699.jpeg"/><Relationship Id="rId5" Type="http://schemas.openxmlformats.org/officeDocument/2006/relationships/image" Target="../media/image694.jpeg"/><Relationship Id="rId15" Type="http://schemas.openxmlformats.org/officeDocument/2006/relationships/hyperlink" Target="https://fr.wikipedia.org/wiki/Lait" TargetMode="External"/><Relationship Id="rId23" Type="http://schemas.openxmlformats.org/officeDocument/2006/relationships/hyperlink" Target="https://fr.wikipedia.org/wiki/C%C3%A9cit%C3%A9" TargetMode="External"/><Relationship Id="rId28" Type="http://schemas.openxmlformats.org/officeDocument/2006/relationships/hyperlink" Target="https://fr.wikipedia.org/wiki/Floculant" TargetMode="External"/><Relationship Id="rId36" Type="http://schemas.openxmlformats.org/officeDocument/2006/relationships/hyperlink" Target="https://fr.wikipedia.org/wiki/Moringa_oleifera" TargetMode="External"/><Relationship Id="rId10" Type="http://schemas.openxmlformats.org/officeDocument/2006/relationships/hyperlink" Target="https://fr.wikipedia.org/wiki/Inde" TargetMode="External"/><Relationship Id="rId19" Type="http://schemas.openxmlformats.org/officeDocument/2006/relationships/hyperlink" Target="https://fr.wikipedia.org/wiki/Carotte" TargetMode="External"/><Relationship Id="rId31" Type="http://schemas.openxmlformats.org/officeDocument/2006/relationships/hyperlink" Target="https://fr.wikipedia.org/wiki/Tourteaux" TargetMode="External"/><Relationship Id="rId4" Type="http://schemas.openxmlformats.org/officeDocument/2006/relationships/hyperlink" Target="https://fr.wikipedia.org/wiki/Moringaceae" TargetMode="External"/><Relationship Id="rId9" Type="http://schemas.openxmlformats.org/officeDocument/2006/relationships/image" Target="../media/image698.jpeg"/><Relationship Id="rId14" Type="http://schemas.openxmlformats.org/officeDocument/2006/relationships/hyperlink" Target="https://fr.wikipedia.org/wiki/Prot%C3%A9ines" TargetMode="External"/><Relationship Id="rId22" Type="http://schemas.openxmlformats.org/officeDocument/2006/relationships/hyperlink" Target="https://fr.wikipedia.org/wiki/Malnutrition" TargetMode="External"/><Relationship Id="rId27" Type="http://schemas.openxmlformats.org/officeDocument/2006/relationships/hyperlink" Target="https://fr.wikipedia.org/wiki/Sulfate_d'alumine" TargetMode="External"/><Relationship Id="rId30" Type="http://schemas.openxmlformats.org/officeDocument/2006/relationships/hyperlink" Target="https://fr.wikipedia.org/wiki/Savon" TargetMode="External"/><Relationship Id="rId35" Type="http://schemas.openxmlformats.org/officeDocument/2006/relationships/hyperlink" Target="https://fr.wikipedia.org/wiki/P%C3%A2te_%C3%A0_papier"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fr.wikipedia.org/wiki/Huile_de_jojoba" TargetMode="External"/><Relationship Id="rId13" Type="http://schemas.openxmlformats.org/officeDocument/2006/relationships/hyperlink" Target="http://www.cbif.gc.ca/acp/fra/siti/regarder?tsn=28030" TargetMode="External"/><Relationship Id="rId18" Type="http://schemas.openxmlformats.org/officeDocument/2006/relationships/image" Target="../media/image704.jpeg"/><Relationship Id="rId3" Type="http://schemas.openxmlformats.org/officeDocument/2006/relationships/image" Target="../media/image30.jpeg"/><Relationship Id="rId21" Type="http://schemas.openxmlformats.org/officeDocument/2006/relationships/image" Target="../media/image707.jpeg"/><Relationship Id="rId7" Type="http://schemas.openxmlformats.org/officeDocument/2006/relationships/hyperlink" Target="https://fr.wikipedia.org/wiki/Cire" TargetMode="External"/><Relationship Id="rId12" Type="http://schemas.openxmlformats.org/officeDocument/2006/relationships/hyperlink" Target="https://www.hort.purdue.edu/newcrop/duke_energy/Simmondsia_chinensis.html" TargetMode="External"/><Relationship Id="rId17" Type="http://schemas.openxmlformats.org/officeDocument/2006/relationships/image" Target="../media/image703.jpeg"/><Relationship Id="rId2" Type="http://schemas.openxmlformats.org/officeDocument/2006/relationships/image" Target="../media/image31.jpeg"/><Relationship Id="rId16" Type="http://schemas.openxmlformats.org/officeDocument/2006/relationships/image" Target="../media/image702.jpeg"/><Relationship Id="rId20" Type="http://schemas.openxmlformats.org/officeDocument/2006/relationships/image" Target="../media/image706.jpe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Leaf&amp;usg=ALkJrhjtJBdpaV-FnjUITM6unZqYfu9b2Q" TargetMode="External"/><Relationship Id="rId11" Type="http://schemas.openxmlformats.org/officeDocument/2006/relationships/hyperlink" Target="https://en.wikipedia.org/wiki/Jojoba" TargetMode="External"/><Relationship Id="rId5" Type="http://schemas.openxmlformats.org/officeDocument/2006/relationships/hyperlink" Target="https://translate.googleusercontent.com/translate_c?depth=1&amp;hl=fr&amp;prev=search&amp;rurl=translate.google.fr&amp;sl=en&amp;sp=nmt4&amp;u=https://en.wikipedia.org/wiki/Flower&amp;usg=ALkJrhiopvTQ-7GchRZtfmw_hiCVxiH4Ow" TargetMode="External"/><Relationship Id="rId15" Type="http://schemas.openxmlformats.org/officeDocument/2006/relationships/image" Target="../media/image701.jpeg"/><Relationship Id="rId10" Type="http://schemas.openxmlformats.org/officeDocument/2006/relationships/hyperlink" Target="https://fr.wikipedia.org/wiki/Jojoba" TargetMode="External"/><Relationship Id="rId19" Type="http://schemas.openxmlformats.org/officeDocument/2006/relationships/image" Target="../media/image705.jpeg"/><Relationship Id="rId4" Type="http://schemas.openxmlformats.org/officeDocument/2006/relationships/hyperlink" Target="https://fr.wikipedia.org/wiki/Simmondsiaceae" TargetMode="External"/><Relationship Id="rId9" Type="http://schemas.openxmlformats.org/officeDocument/2006/relationships/hyperlink" Target="https://fr.wikibooks.org/wiki/fr:Tribologie_-_Lubrifiants_liquides#Huiles_v.C3.A9g.C3.A9tales" TargetMode="External"/><Relationship Id="rId14" Type="http://schemas.openxmlformats.org/officeDocument/2006/relationships/image" Target="../media/image700.jpeg"/></Relationships>
</file>

<file path=ppt/slides/_rels/slide1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hyperlink" Target="http://fr.wikipedia.org/wiki/1970" TargetMode="External"/><Relationship Id="rId7" Type="http://schemas.openxmlformats.org/officeDocument/2006/relationships/hyperlink" Target="http://fr.wikipedia.org/wiki/Silvopastoralisme" TargetMode="External"/><Relationship Id="rId12" Type="http://schemas.openxmlformats.org/officeDocument/2006/relationships/image" Target="../media/image49.jpeg"/><Relationship Id="rId2" Type="http://schemas.openxmlformats.org/officeDocument/2006/relationships/hyperlink" Target="http://fr.wikipedia.org/wiki/N%C3%A9ologisme" TargetMode="External"/><Relationship Id="rId1" Type="http://schemas.openxmlformats.org/officeDocument/2006/relationships/slideLayout" Target="../slideLayouts/slideLayout7.xml"/><Relationship Id="rId6" Type="http://schemas.openxmlformats.org/officeDocument/2006/relationships/hyperlink" Target="http://fr.wikipedia.org/wiki/Clairi%C3%A8re" TargetMode="External"/><Relationship Id="rId11" Type="http://schemas.openxmlformats.org/officeDocument/2006/relationships/hyperlink" Target="http://www.ecddcomoros.org/fr/2012/07/role-des-arbres-dans-lagriculture-anjouanaise/" TargetMode="External"/><Relationship Id="rId5" Type="http://schemas.openxmlformats.org/officeDocument/2006/relationships/hyperlink" Target="http://fr.wikipedia.org/wiki/Cultures_associ%C3%A9es" TargetMode="External"/><Relationship Id="rId10" Type="http://schemas.openxmlformats.org/officeDocument/2006/relationships/hyperlink" Target="http://www.cirad.fr/qui-sommes-nous/le-cirad-dans-le-monde/asie-du-sud-est-continentale/contact-et-acces" TargetMode="External"/><Relationship Id="rId4" Type="http://schemas.openxmlformats.org/officeDocument/2006/relationships/hyperlink" Target="http://fr.wikipedia.org/wiki/Complantation" TargetMode="External"/><Relationship Id="rId9" Type="http://schemas.openxmlformats.org/officeDocument/2006/relationships/image" Target="../media/image48.jpeg"/></Relationships>
</file>

<file path=ppt/slides/_rels/slide110.xml.rels><?xml version="1.0" encoding="UTF-8" standalone="yes"?>
<Relationships xmlns="http://schemas.openxmlformats.org/package/2006/relationships"><Relationship Id="rId8" Type="http://schemas.openxmlformats.org/officeDocument/2006/relationships/hyperlink" Target="https://fr.wikipedia.org/wiki/Le_Cap" TargetMode="External"/><Relationship Id="rId13" Type="http://schemas.openxmlformats.org/officeDocument/2006/relationships/hyperlink" Target="https://fr.wikipedia.org/wiki/Allergie" TargetMode="External"/><Relationship Id="rId18" Type="http://schemas.openxmlformats.org/officeDocument/2006/relationships/hyperlink" Target="https://en.wikipedia.org/wiki/Australia" TargetMode="External"/><Relationship Id="rId26" Type="http://schemas.openxmlformats.org/officeDocument/2006/relationships/image" Target="../media/image710.jpg"/><Relationship Id="rId3" Type="http://schemas.openxmlformats.org/officeDocument/2006/relationships/image" Target="../media/image30.jpeg"/><Relationship Id="rId21" Type="http://schemas.openxmlformats.org/officeDocument/2006/relationships/hyperlink" Target="http://pfaf.org/user/Plant.aspx?LatinName=Aspalathus+linearis" TargetMode="External"/><Relationship Id="rId7" Type="http://schemas.openxmlformats.org/officeDocument/2006/relationships/hyperlink" Target="https://fr.wikipedia.org/wiki/R%C3%A9serve_naturelle_du_Cederberg" TargetMode="External"/><Relationship Id="rId12" Type="http://schemas.openxmlformats.org/officeDocument/2006/relationships/hyperlink" Target="https://fr.wikipedia.org/wiki/Asthme" TargetMode="External"/><Relationship Id="rId17" Type="http://schemas.openxmlformats.org/officeDocument/2006/relationships/hyperlink" Target="https://en.wikipedia.org/wiki/United_States" TargetMode="External"/><Relationship Id="rId25" Type="http://schemas.openxmlformats.org/officeDocument/2006/relationships/image" Target="../media/image709.jpg"/><Relationship Id="rId2" Type="http://schemas.openxmlformats.org/officeDocument/2006/relationships/image" Target="../media/image31.jpeg"/><Relationship Id="rId16" Type="http://schemas.openxmlformats.org/officeDocument/2006/relationships/hyperlink" Target="https://fr.wikipedia.org/wiki/Ecz%C3%A9ma_(syndrome)" TargetMode="External"/><Relationship Id="rId20" Type="http://schemas.openxmlformats.org/officeDocument/2006/relationships/hyperlink" Target="https://fr.wikipedia.org/wiki/Rooibos" TargetMode="External"/><Relationship Id="rId29" Type="http://schemas.openxmlformats.org/officeDocument/2006/relationships/image" Target="../media/image713.jpg"/><Relationship Id="rId1" Type="http://schemas.openxmlformats.org/officeDocument/2006/relationships/slideLayout" Target="../slideLayouts/slideLayout7.xml"/><Relationship Id="rId6" Type="http://schemas.openxmlformats.org/officeDocument/2006/relationships/hyperlink" Target="https://fr.wikipedia.org/wiki/Afrique_du_Sud" TargetMode="External"/><Relationship Id="rId11" Type="http://schemas.openxmlformats.org/officeDocument/2006/relationships/hyperlink" Target="https://fr.wikipedia.org/wiki/Lait" TargetMode="External"/><Relationship Id="rId24" Type="http://schemas.openxmlformats.org/officeDocument/2006/relationships/image" Target="../media/image708.jpg"/><Relationship Id="rId5" Type="http://schemas.openxmlformats.org/officeDocument/2006/relationships/hyperlink" Target="https://fr.wikipedia.org/wiki/Gen%C3%AAt" TargetMode="External"/><Relationship Id="rId15" Type="http://schemas.openxmlformats.org/officeDocument/2006/relationships/hyperlink" Target="https://fr.wikipedia.org/wiki/Colique" TargetMode="External"/><Relationship Id="rId23" Type="http://schemas.openxmlformats.org/officeDocument/2006/relationships/hyperlink" Target="http://b-and-t-world-seeds.com/cartall.asp?species=Aspalathus%20linearis%20Rooibos&amp;sref=78017" TargetMode="External"/><Relationship Id="rId28" Type="http://schemas.openxmlformats.org/officeDocument/2006/relationships/image" Target="../media/image712.jpg"/><Relationship Id="rId10" Type="http://schemas.openxmlformats.org/officeDocument/2006/relationships/hyperlink" Target="https://fr.wikipedia.org/wiki/Infusion" TargetMode="External"/><Relationship Id="rId19" Type="http://schemas.openxmlformats.org/officeDocument/2006/relationships/hyperlink" Target="https://en.wikipedia.org/wiki/China" TargetMode="External"/><Relationship Id="rId4" Type="http://schemas.openxmlformats.org/officeDocument/2006/relationships/hyperlink" Target="https://fr.wikipedia.org/wiki/Fabaceae" TargetMode="External"/><Relationship Id="rId9" Type="http://schemas.openxmlformats.org/officeDocument/2006/relationships/hyperlink" Target="https://fr.wikipedia.org/wiki/Tisane" TargetMode="External"/><Relationship Id="rId14" Type="http://schemas.openxmlformats.org/officeDocument/2006/relationships/hyperlink" Target="https://fr.wikipedia.org/wiki/Insomnie" TargetMode="External"/><Relationship Id="rId22" Type="http://schemas.openxmlformats.org/officeDocument/2006/relationships/hyperlink" Target="https://en.wikipedia.org/wiki/Rooibos" TargetMode="External"/><Relationship Id="rId27" Type="http://schemas.openxmlformats.org/officeDocument/2006/relationships/image" Target="../media/image711.jpg"/></Relationships>
</file>

<file path=ppt/slides/_rels/slide111.xml.rels><?xml version="1.0" encoding="UTF-8" standalone="yes"?>
<Relationships xmlns="http://schemas.openxmlformats.org/package/2006/relationships"><Relationship Id="rId8" Type="http://schemas.openxmlformats.org/officeDocument/2006/relationships/hyperlink" Target="http://translate.googleusercontent.com/translate_c?hl=fr&amp;prev=/search?q%3Dazadirachta%2Bindica%26hl%3Dfr%26biw%3D1440%26bih%3D775%26prmd%3Dimvnsb&amp;rurl=translate.google.fr&amp;sl=en&amp;twu=1&amp;u=http://en.wikipedia.org/wiki/Inflorescence&amp;usg=ALkJrhgPMaL-yeMs82-pAgn6UTX1OidHGg" TargetMode="External"/><Relationship Id="rId13" Type="http://schemas.openxmlformats.org/officeDocument/2006/relationships/hyperlink" Target="http://translate.googleusercontent.com/translate_c?hl=fr&amp;prev=/search?q%3Dazadirachta%2Bindica%26hl%3Dfr%26biw%3D1440%26bih%3D775%26prmd%3Dimvnsb&amp;rurl=translate.google.fr&amp;sl=en&amp;twu=1&amp;u=http://en.wikipedia.org/wiki/Neem_oil&amp;usg=ALkJrhj0Qm1SluXPMy2neYogILRy_v4hsA" TargetMode="External"/><Relationship Id="rId18" Type="http://schemas.openxmlformats.org/officeDocument/2006/relationships/image" Target="../media/image715.jpeg"/><Relationship Id="rId26" Type="http://schemas.openxmlformats.org/officeDocument/2006/relationships/image" Target="../media/image71.jpeg"/><Relationship Id="rId3" Type="http://schemas.openxmlformats.org/officeDocument/2006/relationships/hyperlink" Target="http://fr.wikipedia.org/wiki/S%C3%A9cheresse" TargetMode="External"/><Relationship Id="rId21" Type="http://schemas.openxmlformats.org/officeDocument/2006/relationships/image" Target="../media/image718.jpeg"/><Relationship Id="rId7" Type="http://schemas.openxmlformats.org/officeDocument/2006/relationships/hyperlink" Target="http://translate.googleusercontent.com/translate_c?hl=fr&amp;prev=/search?q%3Dazadirachta%2Bindica%26hl%3Dfr%26biw%3D1440%26bih%3D775%26prmd%3Dimvnsb&amp;rurl=translate.google.fr&amp;sl=en&amp;twu=1&amp;u=http://en.wikipedia.org/wiki/Panicle&amp;usg=ALkJrhj7duS5T3cgpnZ2I3hylePZ3XrIww" TargetMode="External"/><Relationship Id="rId12" Type="http://schemas.openxmlformats.org/officeDocument/2006/relationships/hyperlink" Target="http://translate.googleusercontent.com/translate_c?hl=fr&amp;prev=/search?q%3Dazadirachta%2Bindica%26hl%3Dfr%26biw%3D1440%26bih%3D775%26prmd%3Dimvnsb&amp;rurl=translate.google.fr&amp;sl=en&amp;twu=1&amp;u=http://en.wikipedia.org/wiki/Seed&amp;usg=ALkJrhg_j_KwJBPnffXe3Cv5TT7XTG9ZBQ" TargetMode="External"/><Relationship Id="rId17" Type="http://schemas.openxmlformats.org/officeDocument/2006/relationships/image" Target="../media/image714.jpeg"/><Relationship Id="rId25" Type="http://schemas.openxmlformats.org/officeDocument/2006/relationships/image" Target="../media/image39.jpeg"/><Relationship Id="rId2" Type="http://schemas.openxmlformats.org/officeDocument/2006/relationships/hyperlink" Target="http://fr.wikipedia.org/wiki/Meliaceae" TargetMode="External"/><Relationship Id="rId16" Type="http://schemas.openxmlformats.org/officeDocument/2006/relationships/hyperlink" Target="http://www.doc-developpement-durable.org/fiches-arbres/Fiche-presentation-neem.doc" TargetMode="External"/><Relationship Id="rId20" Type="http://schemas.openxmlformats.org/officeDocument/2006/relationships/image" Target="../media/image717.jpeg"/><Relationship Id="rId29" Type="http://schemas.openxmlformats.org/officeDocument/2006/relationships/image" Target="../media/image721.jpeg"/><Relationship Id="rId1" Type="http://schemas.openxmlformats.org/officeDocument/2006/relationships/slideLayout" Target="../slideLayouts/slideLayout7.xml"/><Relationship Id="rId6" Type="http://schemas.openxmlformats.org/officeDocument/2006/relationships/hyperlink" Target="http://translate.googleusercontent.com/translate_c?hl=fr&amp;prev=/search?q%3Dazadirachta%2Bindica%26hl%3Dfr%26biw%3D1440%26bih%3D775%26prmd%3Dimvnsb&amp;rurl=translate.google.fr&amp;sl=en&amp;twu=1&amp;u=http://en.wikipedia.org/wiki/Axillary_bud&amp;usg=ALkJrhj_IXEEAiJWAWQGTtp01RUNmEWxNw" TargetMode="External"/><Relationship Id="rId11" Type="http://schemas.openxmlformats.org/officeDocument/2006/relationships/hyperlink" Target="http://translate.googleusercontent.com/translate_c?hl=fr&amp;prev=/search?q%3Dazadirachta%2Bindica%26hl%3Dfr%26biw%3D1440%26bih%3D775%26prmd%3Dimvnsb&amp;rurl=translate.google.fr&amp;sl=en&amp;twu=1&amp;u=http://en.wikipedia.org/wiki/Drupe&amp;usg=ALkJrhhdsrvdY1xMYy4Wk6PUvXJS3hJZGg" TargetMode="External"/><Relationship Id="rId24" Type="http://schemas.openxmlformats.org/officeDocument/2006/relationships/hyperlink" Target="http://www.hear.org/pier/species/azadirachta_indica.htm" TargetMode="External"/><Relationship Id="rId5" Type="http://schemas.openxmlformats.org/officeDocument/2006/relationships/hyperlink" Target="http://translate.googleusercontent.com/translate_c?hl=fr&amp;prev=/search?q%3Dazadirachta%2Bindica%26hl%3Dfr%26biw%3D1440%26bih%3D775%26prmd%3Dimvnsb&amp;rurl=translate.google.fr&amp;sl=en&amp;twu=1&amp;u=http://en.wikipedia.org/wiki/Flower&amp;usg=ALkJrhhAp5QiHQWMRKBnId-mcF2g2j_EDg" TargetMode="External"/><Relationship Id="rId15" Type="http://schemas.openxmlformats.org/officeDocument/2006/relationships/hyperlink" Target="http://translate.googleusercontent.com/translate_c?hl=fr&amp;prev=/search?q%3Dazadirachta%2Bindica%26hl%3Dfr%26biw%3D1440%26bih%3D775%26prmd%3Dimvnsb&amp;rurl=translate.google.fr&amp;sl=en&amp;twu=1&amp;u=http://en.wikipedia.org/wiki/Drought_resistance&amp;usg=ALkJrhjTxwxhJiSMcRtmaQ1dPJ2Its9TzA" TargetMode="External"/><Relationship Id="rId23" Type="http://schemas.openxmlformats.org/officeDocument/2006/relationships/image" Target="../media/image720.jpeg"/><Relationship Id="rId28" Type="http://schemas.openxmlformats.org/officeDocument/2006/relationships/image" Target="../media/image84.jpeg"/><Relationship Id="rId10" Type="http://schemas.openxmlformats.org/officeDocument/2006/relationships/hyperlink" Target="http://translate.googleusercontent.com/translate_c?hl=fr&amp;prev=/search?q%3Dazadirachta%2Bindica%26hl%3Dfr%26biw%3D1440%26bih%3D775%26prmd%3Dimvnsb&amp;rurl=translate.google.fr&amp;sl=en&amp;twu=1&amp;u=http://en.wikipedia.org/wiki/Glabrous&amp;usg=ALkJrhguSObjUuvRP1aNTokkiiWuHcJgnQ" TargetMode="External"/><Relationship Id="rId19" Type="http://schemas.openxmlformats.org/officeDocument/2006/relationships/image" Target="../media/image716.jpeg"/><Relationship Id="rId4" Type="http://schemas.openxmlformats.org/officeDocument/2006/relationships/hyperlink" Target="http://translate.googleusercontent.com/translate_c?hl=fr&amp;prev=/search?q%3Dazadirachta%2Bindica%26hl%3Dfr%26biw%3D1440%26bih%3D775%26prmd%3Dimvnsb&amp;rurl=translate.google.fr&amp;sl=en&amp;twu=1&amp;u=http://en.wikipedia.org/wiki/Pinnate&amp;usg=ALkJrhh59UwTepIGMebBfm8STuyxT94yUQ" TargetMode="External"/><Relationship Id="rId9" Type="http://schemas.openxmlformats.org/officeDocument/2006/relationships/hyperlink" Target="http://translate.googleusercontent.com/translate_c?hl=fr&amp;prev=/search?q%3Dazadirachta%2Bindica%26hl%3Dfr%26biw%3D1440%26bih%3D775%26prmd%3Dimvnsb&amp;rurl=translate.google.fr&amp;sl=en&amp;twu=1&amp;u=http://en.wikipedia.org/wiki/Fruit&amp;usg=ALkJrhjty250Y2Krs8sVYUdhD8Dcs1Z-xg" TargetMode="External"/><Relationship Id="rId14" Type="http://schemas.openxmlformats.org/officeDocument/2006/relationships/hyperlink" Target="http://fr.wikipedia.org/wiki/Zone_USDA" TargetMode="External"/><Relationship Id="rId22" Type="http://schemas.openxmlformats.org/officeDocument/2006/relationships/image" Target="../media/image719.jpeg"/><Relationship Id="rId27" Type="http://schemas.openxmlformats.org/officeDocument/2006/relationships/image" Target="../media/image83.jpeg"/><Relationship Id="rId30" Type="http://schemas.openxmlformats.org/officeDocument/2006/relationships/image" Target="../media/image722.png"/></Relationships>
</file>

<file path=ppt/slides/_rels/slide112.xml.rels><?xml version="1.0" encoding="UTF-8" standalone="yes"?>
<Relationships xmlns="http://schemas.openxmlformats.org/package/2006/relationships"><Relationship Id="rId3" Type="http://schemas.openxmlformats.org/officeDocument/2006/relationships/image" Target="../media/image723.jpeg"/><Relationship Id="rId7" Type="http://schemas.openxmlformats.org/officeDocument/2006/relationships/image" Target="../media/image727.jpg"/><Relationship Id="rId2" Type="http://schemas.openxmlformats.org/officeDocument/2006/relationships/hyperlink" Target="http://blog.worldagroforestry.org/index.php/2013/10/25/how-to-improve-our-understanding-of-climate-smart-agriculture/" TargetMode="External"/><Relationship Id="rId1" Type="http://schemas.openxmlformats.org/officeDocument/2006/relationships/slideLayout" Target="../slideLayouts/slideLayout7.xml"/><Relationship Id="rId6" Type="http://schemas.openxmlformats.org/officeDocument/2006/relationships/image" Target="../media/image726.jpg"/><Relationship Id="rId5" Type="http://schemas.openxmlformats.org/officeDocument/2006/relationships/image" Target="../media/image725.jpg"/><Relationship Id="rId4" Type="http://schemas.openxmlformats.org/officeDocument/2006/relationships/image" Target="../media/image724.jpeg"/></Relationships>
</file>

<file path=ppt/slides/_rels/slide113.xml.rels><?xml version="1.0" encoding="UTF-8" standalone="yes"?>
<Relationships xmlns="http://schemas.openxmlformats.org/package/2006/relationships"><Relationship Id="rId8" Type="http://schemas.openxmlformats.org/officeDocument/2006/relationships/hyperlink" Target="https://fr.wikipedia.org/wiki/Inflorescence" TargetMode="External"/><Relationship Id="rId13" Type="http://schemas.openxmlformats.org/officeDocument/2006/relationships/hyperlink" Target="https://fr.wikipedia.org/wiki/C%C3%A9r%C3%A9ale" TargetMode="External"/><Relationship Id="rId18" Type="http://schemas.openxmlformats.org/officeDocument/2006/relationships/hyperlink" Target="https://fr.wikipedia.org/wiki/S%C3%A9cheresse" TargetMode="External"/><Relationship Id="rId26" Type="http://schemas.openxmlformats.org/officeDocument/2006/relationships/hyperlink" Target="https://fr.wikipedia.org/wiki/M%C3%A9thanisation" TargetMode="External"/><Relationship Id="rId3" Type="http://schemas.openxmlformats.org/officeDocument/2006/relationships/hyperlink" Target="https://fr.wikipedia.org/wiki/Poaceae" TargetMode="External"/><Relationship Id="rId21" Type="http://schemas.openxmlformats.org/officeDocument/2006/relationships/hyperlink" Target="https://fr.wikipedia.org/wiki/Acide_cyanhydrique" TargetMode="External"/><Relationship Id="rId34" Type="http://schemas.openxmlformats.org/officeDocument/2006/relationships/image" Target="../media/image732.jpg"/><Relationship Id="rId7" Type="http://schemas.openxmlformats.org/officeDocument/2006/relationships/hyperlink" Target="https://fr.wikipedia.org/wiki/Plante_annuelle" TargetMode="External"/><Relationship Id="rId12" Type="http://schemas.openxmlformats.org/officeDocument/2006/relationships/hyperlink" Target="https://fr.wikipedia.org/wiki/Fourrage" TargetMode="External"/><Relationship Id="rId17" Type="http://schemas.openxmlformats.org/officeDocument/2006/relationships/hyperlink" Target="https://fr.wikipedia.org/wiki/Orge_commune" TargetMode="External"/><Relationship Id="rId25" Type="http://schemas.openxmlformats.org/officeDocument/2006/relationships/hyperlink" Target="https://fr.wikipedia.org/wiki/Bio%C3%A9thanol" TargetMode="External"/><Relationship Id="rId33" Type="http://schemas.openxmlformats.org/officeDocument/2006/relationships/image" Target="../media/image731.jpg"/><Relationship Id="rId2" Type="http://schemas.openxmlformats.org/officeDocument/2006/relationships/hyperlink" Target="https://fr.wikipedia.org/wiki/Famille_(biologie)" TargetMode="External"/><Relationship Id="rId16" Type="http://schemas.openxmlformats.org/officeDocument/2006/relationships/hyperlink" Target="https://fr.wikipedia.org/wiki/Bl%C3%A9" TargetMode="External"/><Relationship Id="rId20" Type="http://schemas.openxmlformats.org/officeDocument/2006/relationships/hyperlink" Target="https://fr.wikipedia.org/w/index.php?title=Durrhine&amp;action=edit&amp;redlink=1" TargetMode="External"/><Relationship Id="rId29" Type="http://schemas.openxmlformats.org/officeDocument/2006/relationships/hyperlink" Target="https://fr.wikipedia.org/wiki/Sorgo_commun" TargetMode="External"/><Relationship Id="rId1" Type="http://schemas.openxmlformats.org/officeDocument/2006/relationships/slideLayout" Target="../slideLayouts/slideLayout7.xml"/><Relationship Id="rId6" Type="http://schemas.openxmlformats.org/officeDocument/2006/relationships/hyperlink" Target="https://fr.wikipedia.org/wiki/Plante_herbac%C3%A9e" TargetMode="External"/><Relationship Id="rId11" Type="http://schemas.openxmlformats.org/officeDocument/2006/relationships/hyperlink" Target="https://fr.wikipedia.org/wiki/Graine" TargetMode="External"/><Relationship Id="rId24" Type="http://schemas.openxmlformats.org/officeDocument/2006/relationships/hyperlink" Target="https://fr.wikipedia.org/wiki/Sirop_de_sorgo" TargetMode="External"/><Relationship Id="rId32" Type="http://schemas.openxmlformats.org/officeDocument/2006/relationships/image" Target="../media/image730.jpg"/><Relationship Id="rId5" Type="http://schemas.openxmlformats.org/officeDocument/2006/relationships/hyperlink" Target="https://fr.wikipedia.org/wiki/Monocotyl%C3%A9done" TargetMode="External"/><Relationship Id="rId15" Type="http://schemas.openxmlformats.org/officeDocument/2006/relationships/hyperlink" Target="https://fr.wikipedia.org/wiki/Riz" TargetMode="External"/><Relationship Id="rId23" Type="http://schemas.openxmlformats.org/officeDocument/2006/relationships/hyperlink" Target="https://fr.wikipedia.org/wiki/Sirop" TargetMode="External"/><Relationship Id="rId28" Type="http://schemas.openxmlformats.org/officeDocument/2006/relationships/hyperlink" Target="https://fr.wikipedia.org/wiki/Biomat%C3%A9riaux" TargetMode="External"/><Relationship Id="rId36" Type="http://schemas.openxmlformats.org/officeDocument/2006/relationships/image" Target="../media/image734.png"/><Relationship Id="rId10" Type="http://schemas.openxmlformats.org/officeDocument/2006/relationships/hyperlink" Target="https://fr.wikipedia.org/wiki/%C3%89pillet" TargetMode="External"/><Relationship Id="rId19" Type="http://schemas.openxmlformats.org/officeDocument/2006/relationships/hyperlink" Target="https://fr.wikipedia.org/wiki/Glucoside" TargetMode="External"/><Relationship Id="rId31" Type="http://schemas.openxmlformats.org/officeDocument/2006/relationships/image" Target="../media/image729.jpg"/><Relationship Id="rId4" Type="http://schemas.openxmlformats.org/officeDocument/2006/relationships/hyperlink" Target="https://fr.wikipedia.org/wiki/Plante" TargetMode="External"/><Relationship Id="rId9" Type="http://schemas.openxmlformats.org/officeDocument/2006/relationships/hyperlink" Target="https://fr.wikipedia.org/wiki/Panicule" TargetMode="External"/><Relationship Id="rId14" Type="http://schemas.openxmlformats.org/officeDocument/2006/relationships/hyperlink" Target="https://fr.wikipedia.org/wiki/Ma%C3%AFs" TargetMode="External"/><Relationship Id="rId22" Type="http://schemas.openxmlformats.org/officeDocument/2006/relationships/hyperlink" Target="https://fr.wikipedia.org/wiki/Culture_vivri%C3%A8re" TargetMode="External"/><Relationship Id="rId27" Type="http://schemas.openxmlformats.org/officeDocument/2006/relationships/hyperlink" Target="https://fr.wikipedia.org/wiki/Biomasse_(%C3%A9cologie)" TargetMode="External"/><Relationship Id="rId30" Type="http://schemas.openxmlformats.org/officeDocument/2006/relationships/image" Target="../media/image728.jpg"/><Relationship Id="rId35" Type="http://schemas.openxmlformats.org/officeDocument/2006/relationships/image" Target="../media/image733.jpg"/></Relationships>
</file>

<file path=ppt/slides/_rels/slide114.xml.rels><?xml version="1.0" encoding="UTF-8" standalone="yes"?>
<Relationships xmlns="http://schemas.openxmlformats.org/package/2006/relationships"><Relationship Id="rId8" Type="http://schemas.openxmlformats.org/officeDocument/2006/relationships/hyperlink" Target="https://fr.wikipedia.org/wiki/Ligule_(gramino%C3%AFdes)" TargetMode="External"/><Relationship Id="rId13" Type="http://schemas.openxmlformats.org/officeDocument/2006/relationships/hyperlink" Target="https://fr.wikipedia.org/wiki/Mutation_(g%C3%A9n%C3%A9tique)" TargetMode="External"/><Relationship Id="rId18" Type="http://schemas.openxmlformats.org/officeDocument/2006/relationships/hyperlink" Target="http://uses.plantnet-project.org/fr/Eleusine_coracana_(PROTA)" TargetMode="External"/><Relationship Id="rId26" Type="http://schemas.openxmlformats.org/officeDocument/2006/relationships/image" Target="../media/image740.jpg"/><Relationship Id="rId3" Type="http://schemas.openxmlformats.org/officeDocument/2006/relationships/hyperlink" Target="https://fr.wikipedia.org/wiki/Graine" TargetMode="External"/><Relationship Id="rId21" Type="http://schemas.openxmlformats.org/officeDocument/2006/relationships/image" Target="../media/image735.jpg"/><Relationship Id="rId7" Type="http://schemas.openxmlformats.org/officeDocument/2006/relationships/hyperlink" Target="https://fr.wikipedia.org/wiki/Gaine_foliaire" TargetMode="External"/><Relationship Id="rId12" Type="http://schemas.openxmlformats.org/officeDocument/2006/relationships/hyperlink" Target="https://fr.wikipedia.org/wiki/Caryopse" TargetMode="External"/><Relationship Id="rId17" Type="http://schemas.openxmlformats.org/officeDocument/2006/relationships/hyperlink" Target="http://www.supagro.fr/ress-pepites/ingenierieprobleme/res/Eleusine.pdf" TargetMode="External"/><Relationship Id="rId25" Type="http://schemas.openxmlformats.org/officeDocument/2006/relationships/image" Target="../media/image739.jpg"/><Relationship Id="rId2" Type="http://schemas.openxmlformats.org/officeDocument/2006/relationships/hyperlink" Target="https://fr.wikipedia.org/wiki/C%C3%A9r%C3%A9ale" TargetMode="External"/><Relationship Id="rId16" Type="http://schemas.openxmlformats.org/officeDocument/2006/relationships/hyperlink" Target="https://fr.wikipedia.org/wiki/%C3%89leusine" TargetMode="External"/><Relationship Id="rId20" Type="http://schemas.openxmlformats.org/officeDocument/2006/relationships/hyperlink" Target="https://fr.wikipedia.org/wiki/Poaceae" TargetMode="External"/><Relationship Id="rId1" Type="http://schemas.openxmlformats.org/officeDocument/2006/relationships/slideLayout" Target="../slideLayouts/slideLayout7.xml"/><Relationship Id="rId6" Type="http://schemas.openxmlformats.org/officeDocument/2006/relationships/hyperlink" Target="https://fr.wikipedia.org/wiki/Mauvaise_herbe" TargetMode="External"/><Relationship Id="rId11" Type="http://schemas.openxmlformats.org/officeDocument/2006/relationships/hyperlink" Target="https://fr.wikipedia.org/wiki/Bi%C3%A8re" TargetMode="External"/><Relationship Id="rId24" Type="http://schemas.openxmlformats.org/officeDocument/2006/relationships/image" Target="../media/image738.jpg"/><Relationship Id="rId5" Type="http://schemas.openxmlformats.org/officeDocument/2006/relationships/hyperlink" Target="https://fr.wikipedia.org/wiki/Afrique" TargetMode="External"/><Relationship Id="rId15" Type="http://schemas.openxmlformats.org/officeDocument/2006/relationships/hyperlink" Target="https://fr.wikipedia.org/wiki/Herbicide" TargetMode="External"/><Relationship Id="rId23" Type="http://schemas.openxmlformats.org/officeDocument/2006/relationships/image" Target="../media/image737.jpg"/><Relationship Id="rId28" Type="http://schemas.openxmlformats.org/officeDocument/2006/relationships/image" Target="../media/image742.png"/><Relationship Id="rId10" Type="http://schemas.openxmlformats.org/officeDocument/2006/relationships/hyperlink" Target="https://fr.wikipedia.org/wiki/%C3%89pi_(botanique)" TargetMode="External"/><Relationship Id="rId19" Type="http://schemas.openxmlformats.org/officeDocument/2006/relationships/hyperlink" Target="https://fr.wikipedia.org/wiki/Famille_(biologie)" TargetMode="External"/><Relationship Id="rId4" Type="http://schemas.openxmlformats.org/officeDocument/2006/relationships/hyperlink" Target="https://fr.wikipedia.org/wiki/Culture_vivri%C3%A8re" TargetMode="External"/><Relationship Id="rId9" Type="http://schemas.openxmlformats.org/officeDocument/2006/relationships/hyperlink" Target="https://fr.wikipedia.org/wiki/Panicule" TargetMode="External"/><Relationship Id="rId14" Type="http://schemas.openxmlformats.org/officeDocument/2006/relationships/hyperlink" Target="https://fr.wikipedia.org/wiki/R%C3%A9sistance_aux_herbicides" TargetMode="External"/><Relationship Id="rId22" Type="http://schemas.openxmlformats.org/officeDocument/2006/relationships/image" Target="../media/image736.jpg"/><Relationship Id="rId27" Type="http://schemas.openxmlformats.org/officeDocument/2006/relationships/image" Target="../media/image741.jpg"/></Relationships>
</file>

<file path=ppt/slides/_rels/slide115.xml.rels><?xml version="1.0" encoding="UTF-8" standalone="yes"?>
<Relationships xmlns="http://schemas.openxmlformats.org/package/2006/relationships"><Relationship Id="rId8" Type="http://schemas.openxmlformats.org/officeDocument/2006/relationships/hyperlink" Target="https://fr.wikipedia.org/wiki/Panicule" TargetMode="External"/><Relationship Id="rId13" Type="http://schemas.openxmlformats.org/officeDocument/2006/relationships/hyperlink" Target="https://fr.wikipedia.org/wiki/Am%C3%A9rique_du_Nord" TargetMode="External"/><Relationship Id="rId18" Type="http://schemas.openxmlformats.org/officeDocument/2006/relationships/hyperlink" Target="https://fr.wikipedia.org/w/index.php?title=Panicum_sumatrense&amp;action=edit&amp;redlink=1" TargetMode="External"/><Relationship Id="rId26" Type="http://schemas.openxmlformats.org/officeDocument/2006/relationships/image" Target="../media/image749.png"/><Relationship Id="rId3" Type="http://schemas.openxmlformats.org/officeDocument/2006/relationships/hyperlink" Target="https://fr.wikipedia.org/wiki/Poaceae" TargetMode="External"/><Relationship Id="rId21" Type="http://schemas.openxmlformats.org/officeDocument/2006/relationships/image" Target="../media/image744.jpg"/><Relationship Id="rId7" Type="http://schemas.openxmlformats.org/officeDocument/2006/relationships/hyperlink" Target="https://fr.wikipedia.org/wiki/Agriculture_vivri%C3%A8re" TargetMode="External"/><Relationship Id="rId12" Type="http://schemas.openxmlformats.org/officeDocument/2006/relationships/hyperlink" Target="https://fr.wikipedia.org/wiki/Mauvaise_herbe" TargetMode="External"/><Relationship Id="rId17" Type="http://schemas.openxmlformats.org/officeDocument/2006/relationships/hyperlink" Target="https://fr.wikipedia.org/w/index.php?title=Petit_millet&amp;action=edit&amp;redlink=1" TargetMode="External"/><Relationship Id="rId25" Type="http://schemas.openxmlformats.org/officeDocument/2006/relationships/image" Target="../media/image748.jpg"/><Relationship Id="rId2" Type="http://schemas.openxmlformats.org/officeDocument/2006/relationships/hyperlink" Target="https://fr.wikipedia.org/wiki/Famille_(biologie)" TargetMode="External"/><Relationship Id="rId16" Type="http://schemas.openxmlformats.org/officeDocument/2006/relationships/hyperlink" Target="https://fr.wikipedia.org/wiki/Inde" TargetMode="External"/><Relationship Id="rId20" Type="http://schemas.openxmlformats.org/officeDocument/2006/relationships/image" Target="../media/image743.jpg"/><Relationship Id="rId1" Type="http://schemas.openxmlformats.org/officeDocument/2006/relationships/slideLayout" Target="../slideLayouts/slideLayout7.xml"/><Relationship Id="rId6" Type="http://schemas.openxmlformats.org/officeDocument/2006/relationships/hyperlink" Target="https://fr.wikipedia.org/wiki/C%C3%A9r%C3%A9ale" TargetMode="External"/><Relationship Id="rId11" Type="http://schemas.openxmlformats.org/officeDocument/2006/relationships/hyperlink" Target="https://fr.wikipedia.org/wiki/Basse-cour_d'%C3%A9levage" TargetMode="External"/><Relationship Id="rId24" Type="http://schemas.openxmlformats.org/officeDocument/2006/relationships/image" Target="../media/image747.jpg"/><Relationship Id="rId5" Type="http://schemas.openxmlformats.org/officeDocument/2006/relationships/hyperlink" Target="https://fr.wikipedia.org/wiki/Graine" TargetMode="External"/><Relationship Id="rId15" Type="http://schemas.openxmlformats.org/officeDocument/2006/relationships/hyperlink" Target="https://fr.wikipedia.org/wiki/Herbicide" TargetMode="External"/><Relationship Id="rId23" Type="http://schemas.openxmlformats.org/officeDocument/2006/relationships/image" Target="../media/image746.jpg"/><Relationship Id="rId10" Type="http://schemas.openxmlformats.org/officeDocument/2006/relationships/hyperlink" Target="https://fr.wikipedia.org/wiki/Oiseau" TargetMode="External"/><Relationship Id="rId19" Type="http://schemas.openxmlformats.org/officeDocument/2006/relationships/hyperlink" Target="https://fr.wikipedia.org/wiki/Millet_commun" TargetMode="External"/><Relationship Id="rId4" Type="http://schemas.openxmlformats.org/officeDocument/2006/relationships/hyperlink" Target="https://fr.wikipedia.org/wiki/Plante" TargetMode="External"/><Relationship Id="rId9" Type="http://schemas.openxmlformats.org/officeDocument/2006/relationships/hyperlink" Target="https://fr.wikipedia.org/wiki/S%C3%A8cheresse" TargetMode="External"/><Relationship Id="rId14" Type="http://schemas.openxmlformats.org/officeDocument/2006/relationships/hyperlink" Target="https://fr.wikipedia.org/wiki/Ma%C3%AFs" TargetMode="External"/><Relationship Id="rId22" Type="http://schemas.openxmlformats.org/officeDocument/2006/relationships/image" Target="../media/image745.jpg"/></Relationships>
</file>

<file path=ppt/slides/_rels/slide116.xml.rels><?xml version="1.0" encoding="UTF-8" standalone="yes"?>
<Relationships xmlns="http://schemas.openxmlformats.org/package/2006/relationships"><Relationship Id="rId8" Type="http://schemas.openxmlformats.org/officeDocument/2006/relationships/hyperlink" Target="https://fr.wikipedia.org/wiki/Allergie_alimentaire" TargetMode="External"/><Relationship Id="rId13" Type="http://schemas.openxmlformats.org/officeDocument/2006/relationships/image" Target="../media/image752.jpg"/><Relationship Id="rId3" Type="http://schemas.openxmlformats.org/officeDocument/2006/relationships/hyperlink" Target="https://fr.wikipedia.org/wiki/Poaceae" TargetMode="External"/><Relationship Id="rId7" Type="http://schemas.openxmlformats.org/officeDocument/2006/relationships/hyperlink" Target="https://fr.wikipedia.org/wiki/Afrique_occidentale" TargetMode="External"/><Relationship Id="rId12" Type="http://schemas.openxmlformats.org/officeDocument/2006/relationships/image" Target="../media/image751.jpg"/><Relationship Id="rId2" Type="http://schemas.openxmlformats.org/officeDocument/2006/relationships/hyperlink" Target="https://fr.wikipedia.org/wiki/Famille_(biologie)" TargetMode="External"/><Relationship Id="rId1" Type="http://schemas.openxmlformats.org/officeDocument/2006/relationships/slideLayout" Target="../slideLayouts/slideLayout7.xml"/><Relationship Id="rId6" Type="http://schemas.openxmlformats.org/officeDocument/2006/relationships/hyperlink" Target="https://fr.wikipedia.org/wiki/C%C3%A9r%C3%A9ale" TargetMode="External"/><Relationship Id="rId11" Type="http://schemas.openxmlformats.org/officeDocument/2006/relationships/image" Target="../media/image750.jpg"/><Relationship Id="rId5" Type="http://schemas.openxmlformats.org/officeDocument/2006/relationships/hyperlink" Target="https://fr.wikipedia.org/wiki/Graine" TargetMode="External"/><Relationship Id="rId15" Type="http://schemas.openxmlformats.org/officeDocument/2006/relationships/image" Target="../media/image754.jpg"/><Relationship Id="rId10" Type="http://schemas.openxmlformats.org/officeDocument/2006/relationships/hyperlink" Target="https://fr.wikipedia.org/wiki/Digitaria_exilis" TargetMode="External"/><Relationship Id="rId4" Type="http://schemas.openxmlformats.org/officeDocument/2006/relationships/hyperlink" Target="https://fr.wikipedia.org/wiki/Plante" TargetMode="External"/><Relationship Id="rId9" Type="http://schemas.openxmlformats.org/officeDocument/2006/relationships/hyperlink" Target="https://fr.wikipedia.org/wiki/Gluten" TargetMode="External"/><Relationship Id="rId14" Type="http://schemas.openxmlformats.org/officeDocument/2006/relationships/image" Target="../media/image753.jpg"/></Relationships>
</file>

<file path=ppt/slides/_rels/slide117.xml.rels><?xml version="1.0" encoding="UTF-8" standalone="yes"?>
<Relationships xmlns="http://schemas.openxmlformats.org/package/2006/relationships"><Relationship Id="rId8" Type="http://schemas.openxmlformats.org/officeDocument/2006/relationships/hyperlink" Target="https://fr.wikipedia.org/wiki/Bi%C3%A8re_traditionnelle" TargetMode="External"/><Relationship Id="rId13" Type="http://schemas.openxmlformats.org/officeDocument/2006/relationships/image" Target="../media/image756.jpg"/><Relationship Id="rId3" Type="http://schemas.openxmlformats.org/officeDocument/2006/relationships/hyperlink" Target="https://fr.wikipedia.org/wiki/Poaceae" TargetMode="External"/><Relationship Id="rId7" Type="http://schemas.openxmlformats.org/officeDocument/2006/relationships/hyperlink" Target="https://fr.wikipedia.org/wiki/C%C3%A9r%C3%A9ale" TargetMode="External"/><Relationship Id="rId12" Type="http://schemas.openxmlformats.org/officeDocument/2006/relationships/image" Target="../media/image755.jpg"/><Relationship Id="rId2" Type="http://schemas.openxmlformats.org/officeDocument/2006/relationships/hyperlink" Target="https://fr.wikipedia.org/wiki/Famille_(biologie)" TargetMode="External"/><Relationship Id="rId1" Type="http://schemas.openxmlformats.org/officeDocument/2006/relationships/slideLayout" Target="../slideLayouts/slideLayout7.xml"/><Relationship Id="rId6" Type="http://schemas.openxmlformats.org/officeDocument/2006/relationships/hyperlink" Target="https://fr.wikipedia.org/wiki/Chaume_(gramin%C3%A9e)" TargetMode="External"/><Relationship Id="rId11" Type="http://schemas.openxmlformats.org/officeDocument/2006/relationships/hyperlink" Target="http://uses.plantnet-project.org/fr/Digitaria_iburua_(PROTA)" TargetMode="External"/><Relationship Id="rId5" Type="http://schemas.openxmlformats.org/officeDocument/2006/relationships/hyperlink" Target="https://fr.wikipedia.org/wiki/Graine" TargetMode="External"/><Relationship Id="rId15" Type="http://schemas.openxmlformats.org/officeDocument/2006/relationships/image" Target="../media/image758.jpg"/><Relationship Id="rId10" Type="http://schemas.openxmlformats.org/officeDocument/2006/relationships/hyperlink" Target="https://fr.wikipedia.org/wiki/Fonio_noir" TargetMode="External"/><Relationship Id="rId4" Type="http://schemas.openxmlformats.org/officeDocument/2006/relationships/hyperlink" Target="https://fr.wikipedia.org/wiki/Plante" TargetMode="External"/><Relationship Id="rId9" Type="http://schemas.openxmlformats.org/officeDocument/2006/relationships/hyperlink" Target="https://fr.wikipedia.org/wiki/Tchapalo" TargetMode="External"/><Relationship Id="rId14" Type="http://schemas.openxmlformats.org/officeDocument/2006/relationships/image" Target="../media/image757.jpg"/></Relationships>
</file>

<file path=ppt/slides/_rels/slide118.xml.rels><?xml version="1.0" encoding="UTF-8" standalone="yes"?>
<Relationships xmlns="http://schemas.openxmlformats.org/package/2006/relationships"><Relationship Id="rId8" Type="http://schemas.openxmlformats.org/officeDocument/2006/relationships/hyperlink" Target="https://fr.wikipedia.org/wiki/Sahel" TargetMode="External"/><Relationship Id="rId13" Type="http://schemas.openxmlformats.org/officeDocument/2006/relationships/image" Target="../media/image759.jpg"/><Relationship Id="rId3" Type="http://schemas.openxmlformats.org/officeDocument/2006/relationships/hyperlink" Target="https://fr.wikipedia.org/wiki/Poaceae" TargetMode="External"/><Relationship Id="rId7" Type="http://schemas.openxmlformats.org/officeDocument/2006/relationships/hyperlink" Target="https://fr.wikipedia.org/wiki/Kreb" TargetMode="External"/><Relationship Id="rId12" Type="http://schemas.openxmlformats.org/officeDocument/2006/relationships/hyperlink" Target="https://fr.wikipedia.org/wiki/Brachiaria_deflexa" TargetMode="External"/><Relationship Id="rId17" Type="http://schemas.openxmlformats.org/officeDocument/2006/relationships/image" Target="../media/image763.jpg"/><Relationship Id="rId2" Type="http://schemas.openxmlformats.org/officeDocument/2006/relationships/hyperlink" Target="https://fr.wikipedia.org/wiki/Famille_(biologie)" TargetMode="External"/><Relationship Id="rId16" Type="http://schemas.openxmlformats.org/officeDocument/2006/relationships/image" Target="../media/image762.jpg"/><Relationship Id="rId1" Type="http://schemas.openxmlformats.org/officeDocument/2006/relationships/slideLayout" Target="../slideLayouts/slideLayout7.xml"/><Relationship Id="rId6" Type="http://schemas.openxmlformats.org/officeDocument/2006/relationships/hyperlink" Target="https://fr.wikipedia.org/wiki/Graine" TargetMode="External"/><Relationship Id="rId11" Type="http://schemas.openxmlformats.org/officeDocument/2006/relationships/hyperlink" Target="https://fr.wikipedia.org/wiki/Adventice" TargetMode="External"/><Relationship Id="rId5" Type="http://schemas.openxmlformats.org/officeDocument/2006/relationships/hyperlink" Target="https://fr.wikipedia.org/wiki/Chaume_(gramin%C3%A9e)" TargetMode="External"/><Relationship Id="rId15" Type="http://schemas.openxmlformats.org/officeDocument/2006/relationships/image" Target="../media/image761.jpg"/><Relationship Id="rId10" Type="http://schemas.openxmlformats.org/officeDocument/2006/relationships/hyperlink" Target="https://fr.wikipedia.org/wiki/Brachiaria_deflexa#cite_note-2" TargetMode="External"/><Relationship Id="rId4" Type="http://schemas.openxmlformats.org/officeDocument/2006/relationships/hyperlink" Target="https://fr.wikipedia.org/wiki/Plante" TargetMode="External"/><Relationship Id="rId9" Type="http://schemas.openxmlformats.org/officeDocument/2006/relationships/hyperlink" Target="https://fr.wikipedia.org/wiki/Fouta-Djalon" TargetMode="External"/><Relationship Id="rId14" Type="http://schemas.openxmlformats.org/officeDocument/2006/relationships/image" Target="../media/image760.jpg"/></Relationships>
</file>

<file path=ppt/slides/_rels/slide1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1.jpeg"/><Relationship Id="rId7" Type="http://schemas.openxmlformats.org/officeDocument/2006/relationships/image" Target="../media/image10.jpeg"/><Relationship Id="rId2" Type="http://schemas.openxmlformats.org/officeDocument/2006/relationships/hyperlink" Target="http://www.comuntierra.org/site/blog_post.php?idPost=144&amp;id_idioma=2" TargetMode="External"/><Relationship Id="rId1" Type="http://schemas.openxmlformats.org/officeDocument/2006/relationships/slideLayout" Target="../slideLayouts/slideLayout7.xml"/><Relationship Id="rId6" Type="http://schemas.openxmlformats.org/officeDocument/2006/relationships/hyperlink" Target="https://fr.wikipedia.org/wiki/Chenopodiaceae" TargetMode="External"/><Relationship Id="rId5" Type="http://schemas.openxmlformats.org/officeDocument/2006/relationships/image" Target="../media/image12.jpeg"/><Relationship Id="rId4" Type="http://schemas.openxmlformats.org/officeDocument/2006/relationships/image" Target="../media/image764.jpg"/></Relationships>
</file>

<file path=ppt/slides/_rels/slide12.xml.rels><?xml version="1.0" encoding="UTF-8" standalone="yes"?>
<Relationships xmlns="http://schemas.openxmlformats.org/package/2006/relationships"><Relationship Id="rId3" Type="http://schemas.openxmlformats.org/officeDocument/2006/relationships/hyperlink" Target="http://www.groupedetudedelarbre.org/userfiles/Montpellier-2008_CDupraz.pdf"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Amaranthaceae&amp;usg=ALkJrhhu7XYeHAar7Mw7ViJwZvauZ8Z5oA" TargetMode="External"/><Relationship Id="rId3" Type="http://schemas.openxmlformats.org/officeDocument/2006/relationships/image" Target="../media/image766.jpeg"/><Relationship Id="rId7" Type="http://schemas.openxmlformats.org/officeDocument/2006/relationships/hyperlink" Target="https://fr.wikipedia.org/wiki/Chenopodiaceae" TargetMode="External"/><Relationship Id="rId2" Type="http://schemas.openxmlformats.org/officeDocument/2006/relationships/image" Target="../media/image765.jpeg"/><Relationship Id="rId1" Type="http://schemas.openxmlformats.org/officeDocument/2006/relationships/slideLayout" Target="../slideLayouts/slideLayout7.xml"/><Relationship Id="rId6" Type="http://schemas.openxmlformats.org/officeDocument/2006/relationships/image" Target="../media/image769.jpeg"/><Relationship Id="rId5" Type="http://schemas.openxmlformats.org/officeDocument/2006/relationships/image" Target="../media/image768.jpeg"/><Relationship Id="rId4" Type="http://schemas.openxmlformats.org/officeDocument/2006/relationships/image" Target="../media/image767.jpeg"/></Relationships>
</file>

<file path=ppt/slides/_rels/slide121.xml.rels><?xml version="1.0" encoding="UTF-8" standalone="yes"?>
<Relationships xmlns="http://schemas.openxmlformats.org/package/2006/relationships"><Relationship Id="rId8" Type="http://schemas.openxmlformats.org/officeDocument/2006/relationships/hyperlink" Target="https://fr.wikipedia.org/wiki/Plante_ornementale" TargetMode="External"/><Relationship Id="rId13" Type="http://schemas.openxmlformats.org/officeDocument/2006/relationships/image" Target="../media/image772.jpg"/><Relationship Id="rId3" Type="http://schemas.openxmlformats.org/officeDocument/2006/relationships/hyperlink" Target="https://fr.wikipedia.org/wiki/Amaranthaceae" TargetMode="External"/><Relationship Id="rId7" Type="http://schemas.openxmlformats.org/officeDocument/2006/relationships/hyperlink" Target="https://fr.wikipedia.org/wiki/Feuille" TargetMode="External"/><Relationship Id="rId12" Type="http://schemas.openxmlformats.org/officeDocument/2006/relationships/image" Target="../media/image771.jpg"/><Relationship Id="rId2" Type="http://schemas.openxmlformats.org/officeDocument/2006/relationships/hyperlink" Target="https://fr.wikipedia.org/wiki/Chenopodiaceae" TargetMode="Externa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s://fr.wikipedia.org/wiki/Graine" TargetMode="External"/><Relationship Id="rId11" Type="http://schemas.openxmlformats.org/officeDocument/2006/relationships/image" Target="../media/image770.jpg"/><Relationship Id="rId5" Type="http://schemas.openxmlformats.org/officeDocument/2006/relationships/hyperlink" Target="https://fr.wikipedia.org/wiki/Am%C3%A9rique_du_Nord" TargetMode="External"/><Relationship Id="rId15" Type="http://schemas.openxmlformats.org/officeDocument/2006/relationships/image" Target="../media/image774.jpg"/><Relationship Id="rId10" Type="http://schemas.openxmlformats.org/officeDocument/2006/relationships/hyperlink" Target="https://www.prota4u.org/database/protav8.asp?fr=1&amp;g=pe&amp;p=Amaranthus+hypochondriacus+L" TargetMode="External"/><Relationship Id="rId4" Type="http://schemas.openxmlformats.org/officeDocument/2006/relationships/hyperlink" Target="https://fr.wikipedia.org/wiki/Plante_herbac%C3%A9e" TargetMode="External"/><Relationship Id="rId9" Type="http://schemas.openxmlformats.org/officeDocument/2006/relationships/hyperlink" Target="https://fr.wikipedia.org/wiki/Amaranthus_hypochondriacus" TargetMode="External"/><Relationship Id="rId14" Type="http://schemas.openxmlformats.org/officeDocument/2006/relationships/image" Target="../media/image773.jpg"/></Relationships>
</file>

<file path=ppt/slides/_rels/slide122.xml.rels><?xml version="1.0" encoding="UTF-8" standalone="yes"?>
<Relationships xmlns="http://schemas.openxmlformats.org/package/2006/relationships"><Relationship Id="rId8" Type="http://schemas.openxmlformats.org/officeDocument/2006/relationships/hyperlink" Target="https://fr.wikipedia.org/wiki/Amaranthus_tricolor" TargetMode="External"/><Relationship Id="rId13" Type="http://schemas.openxmlformats.org/officeDocument/2006/relationships/image" Target="../media/image776.jpg"/><Relationship Id="rId18" Type="http://schemas.openxmlformats.org/officeDocument/2006/relationships/image" Target="../media/image781.jpg"/><Relationship Id="rId3" Type="http://schemas.openxmlformats.org/officeDocument/2006/relationships/hyperlink" Target="https://fr.wikipedia.org/wiki/Plante_herbac%C3%A9e" TargetMode="External"/><Relationship Id="rId7" Type="http://schemas.openxmlformats.org/officeDocument/2006/relationships/hyperlink" Target="https://fr.wikipedia.org/wiki/Photosynth%C3%A8se" TargetMode="External"/><Relationship Id="rId12" Type="http://schemas.openxmlformats.org/officeDocument/2006/relationships/image" Target="../media/image775.jpg"/><Relationship Id="rId17" Type="http://schemas.openxmlformats.org/officeDocument/2006/relationships/image" Target="../media/image780.jpg"/><Relationship Id="rId2" Type="http://schemas.openxmlformats.org/officeDocument/2006/relationships/hyperlink" Target="https://fr.wikipedia.org/wiki/Chenopodiaceae" TargetMode="External"/><Relationship Id="rId16" Type="http://schemas.openxmlformats.org/officeDocument/2006/relationships/image" Target="../media/image779.jpg"/><Relationship Id="rId1" Type="http://schemas.openxmlformats.org/officeDocument/2006/relationships/slideLayout" Target="../slideLayouts/slideLayout7.xml"/><Relationship Id="rId6" Type="http://schemas.openxmlformats.org/officeDocument/2006/relationships/hyperlink" Target="https://fr.wikipedia.org/wiki/Am%C3%A9rique_du_Sud" TargetMode="External"/><Relationship Id="rId11" Type="http://schemas.openxmlformats.org/officeDocument/2006/relationships/image" Target="../media/image33.jpeg"/><Relationship Id="rId5" Type="http://schemas.openxmlformats.org/officeDocument/2006/relationships/hyperlink" Target="https://fr.wikipedia.org/wiki/Am%C3%A9rique_du_Nord" TargetMode="External"/><Relationship Id="rId15" Type="http://schemas.openxmlformats.org/officeDocument/2006/relationships/image" Target="../media/image778.jpg"/><Relationship Id="rId10" Type="http://schemas.openxmlformats.org/officeDocument/2006/relationships/hyperlink" Target="http://nature.jardin.free.fr/1104/amaranthus_tricolor.html" TargetMode="External"/><Relationship Id="rId4" Type="http://schemas.openxmlformats.org/officeDocument/2006/relationships/hyperlink" Target="https://fr.wikipedia.org/wiki/M%C3%A8tre" TargetMode="External"/><Relationship Id="rId9" Type="http://schemas.openxmlformats.org/officeDocument/2006/relationships/hyperlink" Target="https://en.wikipedia.org/wiki/Amaranthus_tricolor" TargetMode="External"/><Relationship Id="rId14" Type="http://schemas.openxmlformats.org/officeDocument/2006/relationships/image" Target="../media/image777.jpg"/></Relationships>
</file>

<file path=ppt/slides/_rels/slide123.xml.rels><?xml version="1.0" encoding="UTF-8" standalone="yes"?>
<Relationships xmlns="http://schemas.openxmlformats.org/package/2006/relationships"><Relationship Id="rId3" Type="http://schemas.openxmlformats.org/officeDocument/2006/relationships/image" Target="../media/image782.jpeg"/><Relationship Id="rId7" Type="http://schemas.openxmlformats.org/officeDocument/2006/relationships/image" Target="../media/image786.jpeg"/><Relationship Id="rId2" Type="http://schemas.openxmlformats.org/officeDocument/2006/relationships/hyperlink" Target="http://www.fao.org/ag/AGP/AGPC/doc/gbase/Safricadata/acanthorr.htm" TargetMode="External"/><Relationship Id="rId1" Type="http://schemas.openxmlformats.org/officeDocument/2006/relationships/slideLayout" Target="../slideLayouts/slideLayout7.xml"/><Relationship Id="rId6" Type="http://schemas.openxmlformats.org/officeDocument/2006/relationships/image" Target="../media/image785.jpeg"/><Relationship Id="rId5" Type="http://schemas.openxmlformats.org/officeDocument/2006/relationships/image" Target="../media/image784.jpeg"/><Relationship Id="rId4" Type="http://schemas.openxmlformats.org/officeDocument/2006/relationships/image" Target="../media/image783.jpeg"/></Relationships>
</file>

<file path=ppt/slides/_rels/slide124.xml.rels><?xml version="1.0" encoding="UTF-8" standalone="yes"?>
<Relationships xmlns="http://schemas.openxmlformats.org/package/2006/relationships"><Relationship Id="rId8" Type="http://schemas.openxmlformats.org/officeDocument/2006/relationships/image" Target="../media/image792.jpeg"/><Relationship Id="rId3" Type="http://schemas.openxmlformats.org/officeDocument/2006/relationships/image" Target="../media/image787.jpeg"/><Relationship Id="rId7" Type="http://schemas.openxmlformats.org/officeDocument/2006/relationships/image" Target="../media/image791.jpeg"/><Relationship Id="rId2" Type="http://schemas.openxmlformats.org/officeDocument/2006/relationships/hyperlink" Target="http://www.fao.org/ag/AGP/AGPC/doc/gbase/Safricadata/acanthorr.htm" TargetMode="External"/><Relationship Id="rId1" Type="http://schemas.openxmlformats.org/officeDocument/2006/relationships/slideLayout" Target="../slideLayouts/slideLayout7.xml"/><Relationship Id="rId6" Type="http://schemas.openxmlformats.org/officeDocument/2006/relationships/image" Target="../media/image790.jpeg"/><Relationship Id="rId5" Type="http://schemas.openxmlformats.org/officeDocument/2006/relationships/image" Target="../media/image789.jpeg"/><Relationship Id="rId4" Type="http://schemas.openxmlformats.org/officeDocument/2006/relationships/image" Target="../media/image788.jpeg"/></Relationships>
</file>

<file path=ppt/slides/_rels/slide125.xml.rels><?xml version="1.0" encoding="UTF-8" standalone="yes"?>
<Relationships xmlns="http://schemas.openxmlformats.org/package/2006/relationships"><Relationship Id="rId8" Type="http://schemas.openxmlformats.org/officeDocument/2006/relationships/hyperlink" Target="http://fr.wikipedia.org/wiki/F%C3%A9condation" TargetMode="External"/><Relationship Id="rId13" Type="http://schemas.openxmlformats.org/officeDocument/2006/relationships/hyperlink" Target="http://fr.wikipedia.org/wiki/Millet_(gramin%C3%A9e)" TargetMode="External"/><Relationship Id="rId18" Type="http://schemas.openxmlformats.org/officeDocument/2006/relationships/hyperlink" Target="http://fr.wikipedia.org/wiki/Tourteaux" TargetMode="External"/><Relationship Id="rId3" Type="http://schemas.openxmlformats.org/officeDocument/2006/relationships/hyperlink" Target="http://fr.wikipedia.org/wiki/Famille_(biologie)" TargetMode="External"/><Relationship Id="rId21" Type="http://schemas.openxmlformats.org/officeDocument/2006/relationships/image" Target="../media/image795.jpg"/><Relationship Id="rId7" Type="http://schemas.openxmlformats.org/officeDocument/2006/relationships/hyperlink" Target="http://fr.wikipedia.org/wiki/Fruit_(botanique)" TargetMode="External"/><Relationship Id="rId12" Type="http://schemas.openxmlformats.org/officeDocument/2006/relationships/hyperlink" Target="http://fr.wikipedia.org/wiki/Sorgho_commun" TargetMode="External"/><Relationship Id="rId17" Type="http://schemas.openxmlformats.org/officeDocument/2006/relationships/hyperlink" Target="http://fr.wikipedia.org/wiki/Aflatoxine" TargetMode="External"/><Relationship Id="rId2" Type="http://schemas.openxmlformats.org/officeDocument/2006/relationships/hyperlink" Target="http://fr.wikipedia.org/wiki/Plante" TargetMode="External"/><Relationship Id="rId16" Type="http://schemas.openxmlformats.org/officeDocument/2006/relationships/hyperlink" Target="http://fr.wikipedia.org/wiki/Moisissure" TargetMode="External"/><Relationship Id="rId20" Type="http://schemas.openxmlformats.org/officeDocument/2006/relationships/image" Target="../media/image794.jpg"/><Relationship Id="rId1" Type="http://schemas.openxmlformats.org/officeDocument/2006/relationships/slideLayout" Target="../slideLayouts/slideLayout7.xml"/><Relationship Id="rId6" Type="http://schemas.openxmlformats.org/officeDocument/2006/relationships/hyperlink" Target="http://fr.wikipedia.org/wiki/Ol%C3%A9agineux" TargetMode="External"/><Relationship Id="rId11" Type="http://schemas.openxmlformats.org/officeDocument/2006/relationships/hyperlink" Target="http://fr.wikipedia.org/wiki/CIPAN" TargetMode="External"/><Relationship Id="rId24" Type="http://schemas.openxmlformats.org/officeDocument/2006/relationships/image" Target="../media/image21.jpeg"/><Relationship Id="rId5" Type="http://schemas.openxmlformats.org/officeDocument/2006/relationships/hyperlink" Target="http://fr.wikipedia.org/wiki/Graine" TargetMode="External"/><Relationship Id="rId15" Type="http://schemas.openxmlformats.org/officeDocument/2006/relationships/hyperlink" Target="http://fr.wikipedia.org/wiki/Savane" TargetMode="External"/><Relationship Id="rId23" Type="http://schemas.openxmlformats.org/officeDocument/2006/relationships/hyperlink" Target="http://fr.wikipedia.org/wiki/Arachide#Culture" TargetMode="External"/><Relationship Id="rId10" Type="http://schemas.openxmlformats.org/officeDocument/2006/relationships/hyperlink" Target="http://fr.wikipedia.org/wiki/Chaulage" TargetMode="External"/><Relationship Id="rId19" Type="http://schemas.openxmlformats.org/officeDocument/2006/relationships/image" Target="../media/image793.jpg"/><Relationship Id="rId4" Type="http://schemas.openxmlformats.org/officeDocument/2006/relationships/hyperlink" Target="http://fr.wikipedia.org/wiki/Fabac%C3%A9es" TargetMode="External"/><Relationship Id="rId9" Type="http://schemas.openxmlformats.org/officeDocument/2006/relationships/hyperlink" Target="http://fr.wikipedia.org/wiki/Potentiel_hydrog%C3%A8ne" TargetMode="External"/><Relationship Id="rId14" Type="http://schemas.openxmlformats.org/officeDocument/2006/relationships/hyperlink" Target="http://fr.wikipedia.org/wiki/Pois" TargetMode="External"/><Relationship Id="rId22" Type="http://schemas.openxmlformats.org/officeDocument/2006/relationships/hyperlink" Target="http://fr.wikipedia.org/wiki/Tavelure_(botanique)" TargetMode="External"/></Relationships>
</file>

<file path=ppt/slides/_rels/slide126.xml.rels><?xml version="1.0" encoding="UTF-8" standalone="yes"?>
<Relationships xmlns="http://schemas.openxmlformats.org/package/2006/relationships"><Relationship Id="rId2" Type="http://schemas.openxmlformats.org/officeDocument/2006/relationships/hyperlink" Target="https://appli.poitou-charentes.inra.fr/internet/e-learning/multisward_fre/doku.php?id=monoculture_ou_association"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96.jpeg"/><Relationship Id="rId2" Type="http://schemas.openxmlformats.org/officeDocument/2006/relationships/hyperlink" Target="https://appli.poitou-charentes.inra.fr/internet/e-learning/multisward_fre/doku.php?id=monoculture_ou_association"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appli.poitou-charentes.inra.fr/internet/e-learning/multisward_fre/doku.php?id=glossaire#s" TargetMode="External"/><Relationship Id="rId2" Type="http://schemas.openxmlformats.org/officeDocument/2006/relationships/hyperlink" Target="https://appli.poitou-charentes.inra.fr/internet/e-learning/multisward_fre/doku.php?id=glossaire#r" TargetMode="External"/><Relationship Id="rId1" Type="http://schemas.openxmlformats.org/officeDocument/2006/relationships/slideLayout" Target="../slideLayouts/slideLayout7.xml"/><Relationship Id="rId6" Type="http://schemas.openxmlformats.org/officeDocument/2006/relationships/hyperlink" Target="https://appli.poitou-charentes.inra.fr/internet/e-learning/multisward_fre/doku.php?id=monoculture_ou_association" TargetMode="External"/><Relationship Id="rId5" Type="http://schemas.openxmlformats.org/officeDocument/2006/relationships/image" Target="../media/image797.jpeg"/><Relationship Id="rId4" Type="http://schemas.openxmlformats.org/officeDocument/2006/relationships/hyperlink" Target="https://appli.poitou-charentes.inra.fr/internet/e-learning/multisward_fre/doku.php?id=glossaire#n"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799.jpeg"/><Relationship Id="rId7" Type="http://schemas.openxmlformats.org/officeDocument/2006/relationships/image" Target="../media/image803.jpeg"/><Relationship Id="rId2" Type="http://schemas.openxmlformats.org/officeDocument/2006/relationships/image" Target="../media/image798.jpeg"/><Relationship Id="rId1" Type="http://schemas.openxmlformats.org/officeDocument/2006/relationships/slideLayout" Target="../slideLayouts/slideLayout7.xml"/><Relationship Id="rId6" Type="http://schemas.openxmlformats.org/officeDocument/2006/relationships/image" Target="../media/image802.jpeg"/><Relationship Id="rId5" Type="http://schemas.openxmlformats.org/officeDocument/2006/relationships/image" Target="../media/image801.jpeg"/><Relationship Id="rId4" Type="http://schemas.openxmlformats.org/officeDocument/2006/relationships/image" Target="../media/image800.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fao.org/docrep/005/y2328f/y2328f04.htm" TargetMode="External"/><Relationship Id="rId1" Type="http://schemas.openxmlformats.org/officeDocument/2006/relationships/slideLayout" Target="../slideLayouts/slideLayout7.xml"/><Relationship Id="rId6" Type="http://schemas.openxmlformats.org/officeDocument/2006/relationships/hyperlink" Target="http://blog.worldagroforestry.org/index.php/2013/07/04/trees-and-food-security-in-africa-whats-the-link/" TargetMode="External"/><Relationship Id="rId5" Type="http://schemas.openxmlformats.org/officeDocument/2006/relationships/image" Target="../media/image53.jpeg"/><Relationship Id="rId4" Type="http://schemas.openxmlformats.org/officeDocument/2006/relationships/image" Target="../media/image52.jpeg"/></Relationships>
</file>

<file path=ppt/slides/_rels/slide130.xml.rels><?xml version="1.0" encoding="UTF-8" standalone="yes"?>
<Relationships xmlns="http://schemas.openxmlformats.org/package/2006/relationships"><Relationship Id="rId3" Type="http://schemas.openxmlformats.org/officeDocument/2006/relationships/image" Target="../media/image804.jpeg"/><Relationship Id="rId7" Type="http://schemas.openxmlformats.org/officeDocument/2006/relationships/image" Target="../media/image806.jpeg"/><Relationship Id="rId2" Type="http://schemas.openxmlformats.org/officeDocument/2006/relationships/hyperlink" Target="http://www.worldagroforestry.org/wadrylands/sahelian.html" TargetMode="External"/><Relationship Id="rId1" Type="http://schemas.openxmlformats.org/officeDocument/2006/relationships/slideLayout" Target="../slideLayouts/slideLayout7.xml"/><Relationship Id="rId6" Type="http://schemas.openxmlformats.org/officeDocument/2006/relationships/hyperlink" Target="http://fr.slideshare.net/Yumscrubble/drylands-security-and-agroforestry" TargetMode="External"/><Relationship Id="rId5" Type="http://schemas.openxmlformats.org/officeDocument/2006/relationships/image" Target="../media/image805.jpeg"/><Relationship Id="rId4" Type="http://schemas.openxmlformats.org/officeDocument/2006/relationships/hyperlink" Target="http://www.worldagroforestry.org/newsroom/highlights/carbon-sequestration-potential-farms-african-sahel"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807.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08.jpeg"/><Relationship Id="rId2" Type="http://schemas.openxmlformats.org/officeDocument/2006/relationships/hyperlink" Target="http://permacultureprinciples.com/fr/pc_principles_poster_fr.pdf" TargetMode="External"/><Relationship Id="rId1" Type="http://schemas.openxmlformats.org/officeDocument/2006/relationships/slideLayout" Target="../slideLayouts/slideLayout7.xml"/><Relationship Id="rId4" Type="http://schemas.openxmlformats.org/officeDocument/2006/relationships/hyperlink" Target="https://thevignal.wordpress.com/permaculture/"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809.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hyperlink" Target="http://www.les-monts-gardes.com/agroforesterie/"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11.jpeg"/><Relationship Id="rId2" Type="http://schemas.openxmlformats.org/officeDocument/2006/relationships/hyperlink" Target="https://voyageaupresdemonarbre.wordpress.com/"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hyperlink" Target="http://fr.wikipedia.org/wiki/Agrofor%C3%AAt" TargetMode="External"/><Relationship Id="rId13" Type="http://schemas.openxmlformats.org/officeDocument/2006/relationships/hyperlink" Target="http://mots-agronomie.inra.fr/mots-agronomie.fr/index.php?title=Fourrage&amp;action=edit&amp;redlink=1" TargetMode="External"/><Relationship Id="rId18" Type="http://schemas.openxmlformats.org/officeDocument/2006/relationships/hyperlink" Target="http://mots-agronomie.inra.fr/mots-agronomie.fr/index.php/Agroforesterie" TargetMode="External"/><Relationship Id="rId3" Type="http://schemas.openxmlformats.org/officeDocument/2006/relationships/hyperlink" Target="http://fr.wikipedia.org/wiki/Agroforesterie" TargetMode="External"/><Relationship Id="rId7" Type="http://schemas.openxmlformats.org/officeDocument/2006/relationships/hyperlink" Target="http://fr.wikipedia.org/wiki/Flore" TargetMode="External"/><Relationship Id="rId12" Type="http://schemas.openxmlformats.org/officeDocument/2006/relationships/hyperlink" Target="http://mots-agronomie.inra.fr/mots-agronomie.fr/index.php?title=Culture,_cultiver&amp;action=edit&amp;redlink=1" TargetMode="External"/><Relationship Id="rId17" Type="http://schemas.openxmlformats.org/officeDocument/2006/relationships/hyperlink" Target="http://mots-agronomie.inra.fr/mots-agronomie.fr/index.php?title=Fertilit%C3%A9&amp;action=edit&amp;redlink=1" TargetMode="External"/><Relationship Id="rId2" Type="http://schemas.openxmlformats.org/officeDocument/2006/relationships/hyperlink" Target="http://mots-agronomie.inra.fr/mots-agronomie.fr/index.php?title=Champ&amp;action=edit&amp;redlink=1" TargetMode="External"/><Relationship Id="rId16" Type="http://schemas.openxmlformats.org/officeDocument/2006/relationships/hyperlink" Target="http://mots-agronomie.inra.fr/mots-agronomie.fr/index.php?title=%C3%89rosion&amp;action=edit&amp;redlink=1" TargetMode="External"/><Relationship Id="rId1" Type="http://schemas.openxmlformats.org/officeDocument/2006/relationships/slideLayout" Target="../slideLayouts/slideLayout7.xml"/><Relationship Id="rId6" Type="http://schemas.openxmlformats.org/officeDocument/2006/relationships/hyperlink" Target="http://fr.wikipedia.org/wiki/Faune_(biologie)" TargetMode="External"/><Relationship Id="rId11" Type="http://schemas.openxmlformats.org/officeDocument/2006/relationships/hyperlink" Target="http://mots-agronomie.inra.fr/mots-agronomie.fr/index.php/Syst%C3%A8me_de_culture" TargetMode="External"/><Relationship Id="rId5" Type="http://schemas.openxmlformats.org/officeDocument/2006/relationships/hyperlink" Target="http://fr.wikipedia.org/wiki/For%C3%AAt" TargetMode="External"/><Relationship Id="rId15" Type="http://schemas.openxmlformats.org/officeDocument/2006/relationships/hyperlink" Target="http://mots-agronomie.inra.fr/mots-agronomie.fr/index.php?title=Racine&amp;action=edit&amp;redlink=1" TargetMode="External"/><Relationship Id="rId10" Type="http://schemas.openxmlformats.org/officeDocument/2006/relationships/hyperlink" Target="http://ressources-permaculture.fr/wakka.php?wiki=ArticleJardinVerger" TargetMode="External"/><Relationship Id="rId4" Type="http://schemas.openxmlformats.org/officeDocument/2006/relationships/hyperlink" Target="http://agriculture.gouv.fr/L-agroforesterie-comment-ca-marche" TargetMode="External"/><Relationship Id="rId9" Type="http://schemas.openxmlformats.org/officeDocument/2006/relationships/hyperlink" Target="http://www.reporterre.net/Quand-la-permaculture-cree-des" TargetMode="External"/><Relationship Id="rId14" Type="http://schemas.openxmlformats.org/officeDocument/2006/relationships/hyperlink" Target="http://mots-agronomie.inra.fr/mots-agronomie.fr/index.php?title=Fruit&amp;action=edit&amp;redlink=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40.xml.rels><?xml version="1.0" encoding="UTF-8" standalone="yes"?>
<Relationships xmlns="http://schemas.openxmlformats.org/package/2006/relationships"><Relationship Id="rId8" Type="http://schemas.openxmlformats.org/officeDocument/2006/relationships/hyperlink" Target="http://fr.wiktionary.org/wiki/%C3%A9cosyst%C3%A8me" TargetMode="External"/><Relationship Id="rId13" Type="http://schemas.openxmlformats.org/officeDocument/2006/relationships/hyperlink" Target="http://www.fermedubec.com/" TargetMode="External"/><Relationship Id="rId18" Type="http://schemas.openxmlformats.org/officeDocument/2006/relationships/hyperlink" Target="http://www.agfax.net/radio/detail.php?i=305&amp;s=b" TargetMode="External"/><Relationship Id="rId3" Type="http://schemas.openxmlformats.org/officeDocument/2006/relationships/hyperlink" Target="http://fr.wiktionary.org/wiki/entretien" TargetMode="External"/><Relationship Id="rId21" Type="http://schemas.openxmlformats.org/officeDocument/2006/relationships/image" Target="../media/image815.jpeg"/><Relationship Id="rId7" Type="http://schemas.openxmlformats.org/officeDocument/2006/relationships/hyperlink" Target="http://fr.wiktionary.org/wiki/compl%C3%A9mentaire" TargetMode="External"/><Relationship Id="rId12" Type="http://schemas.openxmlformats.org/officeDocument/2006/relationships/hyperlink" Target="http://www.fermedubec.com/permaculture.aspx" TargetMode="External"/><Relationship Id="rId17" Type="http://schemas.openxmlformats.org/officeDocument/2006/relationships/hyperlink" Target="http://fr.slideshare.net/Yumscrubble/evergreen-agriculture-feeding-africas-poorest-sustainably" TargetMode="External"/><Relationship Id="rId2" Type="http://schemas.openxmlformats.org/officeDocument/2006/relationships/hyperlink" Target="http://fr.wiktionary.org/wiki/agriculture" TargetMode="External"/><Relationship Id="rId16" Type="http://schemas.openxmlformats.org/officeDocument/2006/relationships/image" Target="../media/image812.jpeg"/><Relationship Id="rId20" Type="http://schemas.openxmlformats.org/officeDocument/2006/relationships/image" Target="../media/image814.jpeg"/><Relationship Id="rId1" Type="http://schemas.openxmlformats.org/officeDocument/2006/relationships/slideLayout" Target="../slideLayouts/slideLayout7.xml"/><Relationship Id="rId6" Type="http://schemas.openxmlformats.org/officeDocument/2006/relationships/hyperlink" Target="http://fr.wiktionary.org/wiki/plante" TargetMode="External"/><Relationship Id="rId11" Type="http://schemas.openxmlformats.org/officeDocument/2006/relationships/hyperlink" Target="http://fr.wikipedia.org/wiki/Permaculture#cite_note-2" TargetMode="External"/><Relationship Id="rId5" Type="http://schemas.openxmlformats.org/officeDocument/2006/relationships/hyperlink" Target="http://fr.wiktionary.org/wiki/esp%C3%A8ce" TargetMode="External"/><Relationship Id="rId15" Type="http://schemas.openxmlformats.org/officeDocument/2006/relationships/hyperlink" Target="http://blog.worldagroforestry.org/index.php/2015/04/21/agroforests-set-to-replace-monocrops-in-northwest-viet-nam/" TargetMode="External"/><Relationship Id="rId10" Type="http://schemas.openxmlformats.org/officeDocument/2006/relationships/hyperlink" Target="http://fr.wikipedia.org/wiki/Permaculture#cite_note-1" TargetMode="External"/><Relationship Id="rId19" Type="http://schemas.openxmlformats.org/officeDocument/2006/relationships/image" Target="../media/image813.jpeg"/><Relationship Id="rId4" Type="http://schemas.openxmlformats.org/officeDocument/2006/relationships/hyperlink" Target="http://fr.wiktionary.org/wiki/utilisation" TargetMode="External"/><Relationship Id="rId9" Type="http://schemas.openxmlformats.org/officeDocument/2006/relationships/hyperlink" Target="http://fr.wikipedia.org/wiki/Soutenable" TargetMode="External"/><Relationship Id="rId14" Type="http://schemas.openxmlformats.org/officeDocument/2006/relationships/hyperlink" Target="http://fr.wikipedia.org/wiki/Permaculture"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http://commons.wikimedia.org/wiki/User:File%20Upload%20Bot%20(Magnus%20Manske)" TargetMode="External"/><Relationship Id="rId13" Type="http://schemas.openxmlformats.org/officeDocument/2006/relationships/hyperlink" Target="http://fr.wikipedia.org/wiki/Racine_(botanique)" TargetMode="External"/><Relationship Id="rId18" Type="http://schemas.openxmlformats.org/officeDocument/2006/relationships/hyperlink" Target="http://fr.wikipedia.org/wiki/Gaz" TargetMode="External"/><Relationship Id="rId3" Type="http://schemas.openxmlformats.org/officeDocument/2006/relationships/hyperlink" Target="http://fr.wikipedia.org/wiki/Rhizosph%C3%A8re" TargetMode="External"/><Relationship Id="rId7" Type="http://schemas.openxmlformats.org/officeDocument/2006/relationships/hyperlink" Target="http://fr.wikipedia.org/wiki/Jardin-for%C3%AAt" TargetMode="External"/><Relationship Id="rId12" Type="http://schemas.openxmlformats.org/officeDocument/2006/relationships/hyperlink" Target="http://fr.wikipedia.org/wiki/Sol_(p%C3%A9dologie)" TargetMode="External"/><Relationship Id="rId17" Type="http://schemas.openxmlformats.org/officeDocument/2006/relationships/hyperlink" Target="http://fr.wikipedia.org/wiki/Liquide" TargetMode="External"/><Relationship Id="rId2" Type="http://schemas.openxmlformats.org/officeDocument/2006/relationships/hyperlink" Target="http://fr.wikipedia.org/wiki/Canop%C3%A9e" TargetMode="External"/><Relationship Id="rId16" Type="http://schemas.openxmlformats.org/officeDocument/2006/relationships/hyperlink" Target="http://fr.wikipedia.org/wiki/Champignons" TargetMode="External"/><Relationship Id="rId1" Type="http://schemas.openxmlformats.org/officeDocument/2006/relationships/slideLayout" Target="../slideLayouts/slideLayout7.xml"/><Relationship Id="rId6" Type="http://schemas.openxmlformats.org/officeDocument/2006/relationships/hyperlink" Target="http://fr.wikipedia.org/wiki/Strate_(botanique)" TargetMode="External"/><Relationship Id="rId11" Type="http://schemas.openxmlformats.org/officeDocument/2006/relationships/image" Target="../media/image816.jpeg"/><Relationship Id="rId5" Type="http://schemas.openxmlformats.org/officeDocument/2006/relationships/hyperlink" Target="http://fr.wikipedia.org/wiki/Autosuffisance" TargetMode="External"/><Relationship Id="rId15" Type="http://schemas.openxmlformats.org/officeDocument/2006/relationships/hyperlink" Target="http://fr.wikipedia.org/wiki/P%C3%A9dologie_(g%C3%A9otechnique)" TargetMode="External"/><Relationship Id="rId10" Type="http://schemas.openxmlformats.org/officeDocument/2006/relationships/hyperlink" Target="http://fr.wikipedia.org/wiki/Permaculture#mediaviewer/File:Waldgartenprinzip.jpg" TargetMode="External"/><Relationship Id="rId19" Type="http://schemas.openxmlformats.org/officeDocument/2006/relationships/hyperlink" Target="http://fr.wikipedia.org/wiki/%C3%89tat_solide" TargetMode="External"/><Relationship Id="rId4" Type="http://schemas.openxmlformats.org/officeDocument/2006/relationships/hyperlink" Target="http://fr.wikipedia.org/wiki/Mycosph%C3%A8re" TargetMode="External"/><Relationship Id="rId9" Type="http://schemas.openxmlformats.org/officeDocument/2006/relationships/hyperlink" Target="http://creativecommons.org/licenses/by-sa/3.0/" TargetMode="External"/><Relationship Id="rId14" Type="http://schemas.openxmlformats.org/officeDocument/2006/relationships/hyperlink" Target="http://fr.wikipedia.org/wiki/Micro-organisme" TargetMode="External"/></Relationships>
</file>

<file path=ppt/slides/_rels/slide142.xml.rels><?xml version="1.0" encoding="UTF-8" standalone="yes"?>
<Relationships xmlns="http://schemas.openxmlformats.org/package/2006/relationships"><Relationship Id="rId2" Type="http://schemas.openxmlformats.org/officeDocument/2006/relationships/hyperlink" Target="http://objectifterre.over-blog.org/pages/Plantes_du_Sahel_a_interet_alimentaire-26292.html"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8" Type="http://schemas.openxmlformats.org/officeDocument/2006/relationships/hyperlink" Target="http://www.worldchanging.com/archives/010420.html" TargetMode="External"/><Relationship Id="rId13" Type="http://schemas.openxmlformats.org/officeDocument/2006/relationships/hyperlink" Target="http://fr.slideshare.net/Yumscrubble/malnutrition-plant-trees" TargetMode="External"/><Relationship Id="rId3" Type="http://schemas.openxmlformats.org/officeDocument/2006/relationships/hyperlink" Target="http://www.fao.org/docrep/008/y5667f/y5667f04.htm" TargetMode="External"/><Relationship Id="rId7" Type="http://schemas.openxmlformats.org/officeDocument/2006/relationships/hyperlink" Target="http://www.greenbeltmovement.org/" TargetMode="External"/><Relationship Id="rId12" Type="http://schemas.openxmlformats.org/officeDocument/2006/relationships/image" Target="../media/image820.jpeg"/><Relationship Id="rId2" Type="http://schemas.openxmlformats.org/officeDocument/2006/relationships/hyperlink" Target="http://objectifterre.over-blog.org/pages/Plantes_du_Sahel_a_interet_alimentaire-26292.html" TargetMode="External"/><Relationship Id="rId1" Type="http://schemas.openxmlformats.org/officeDocument/2006/relationships/slideLayout" Target="../slideLayouts/slideLayout7.xml"/><Relationship Id="rId6" Type="http://schemas.openxmlformats.org/officeDocument/2006/relationships/hyperlink" Target="http://www.worldchanging.com/archives/009825.html" TargetMode="External"/><Relationship Id="rId11" Type="http://schemas.openxmlformats.org/officeDocument/2006/relationships/image" Target="../media/image819.jpeg"/><Relationship Id="rId5" Type="http://schemas.openxmlformats.org/officeDocument/2006/relationships/hyperlink" Target="http://blog.worldagroforestry.org/index.php/2013/07/04/trees-and-food-security-in-africa-whats-the-link/" TargetMode="External"/><Relationship Id="rId10" Type="http://schemas.openxmlformats.org/officeDocument/2006/relationships/hyperlink" Target="http://www.worldagroforestry.org/wadrylands/villageAgroforestry.html" TargetMode="External"/><Relationship Id="rId4" Type="http://schemas.openxmlformats.org/officeDocument/2006/relationships/image" Target="../media/image817.jpeg"/><Relationship Id="rId9" Type="http://schemas.openxmlformats.org/officeDocument/2006/relationships/image" Target="../media/image818.jpeg"/><Relationship Id="rId14" Type="http://schemas.openxmlformats.org/officeDocument/2006/relationships/image" Target="../media/image821.jpeg"/></Relationships>
</file>

<file path=ppt/slides/_rels/slide144.xml.rels><?xml version="1.0" encoding="UTF-8" standalone="yes"?>
<Relationships xmlns="http://schemas.openxmlformats.org/package/2006/relationships"><Relationship Id="rId8" Type="http://schemas.openxmlformats.org/officeDocument/2006/relationships/hyperlink" Target="http://www.pressesagro.be/base/text/v2n3/181.pdf" TargetMode="External"/><Relationship Id="rId13" Type="http://schemas.openxmlformats.org/officeDocument/2006/relationships/hyperlink" Target="http://www.lemangeur-ocha.com/wp-content/uploads/2012/04/colloque-dakar-plantes.pdf" TargetMode="External"/><Relationship Id="rId3" Type="http://schemas.openxmlformats.org/officeDocument/2006/relationships/hyperlink" Target="http://www.au-senegal.com/plantes-medicinales,3413.html" TargetMode="External"/><Relationship Id="rId7" Type="http://schemas.openxmlformats.org/officeDocument/2006/relationships/hyperlink" Target="http://books.openedition.org/irdeditions/7218?lang=fr" TargetMode="External"/><Relationship Id="rId12" Type="http://schemas.openxmlformats.org/officeDocument/2006/relationships/hyperlink" Target="http://vega.isara.fr/awezel/Plantes%20medicinales%20Niger%20-%20Wezel%202002.pdf" TargetMode="External"/><Relationship Id="rId2" Type="http://schemas.openxmlformats.org/officeDocument/2006/relationships/hyperlink" Target="http://www.sist.sn/gsdl/collect/butravau/index/assoc/HASHd6c4.dir/THM-41962.pdf" TargetMode="External"/><Relationship Id="rId1" Type="http://schemas.openxmlformats.org/officeDocument/2006/relationships/slideLayout" Target="../slideLayouts/slideLayout7.xml"/><Relationship Id="rId6" Type="http://schemas.openxmlformats.org/officeDocument/2006/relationships/hyperlink" Target="http://horizon.documentation.ird.fr/exl-doc/pleins_textes/divers09-03/010030485.pdf" TargetMode="External"/><Relationship Id="rId11" Type="http://schemas.openxmlformats.org/officeDocument/2006/relationships/hyperlink" Target="http://sfhmsv.free.fr/SFHMSV_files/Textes/Activites/Bulletin/Txts_Bull/B3/Lobry_B3.pdf" TargetMode="External"/><Relationship Id="rId5" Type="http://schemas.openxmlformats.org/officeDocument/2006/relationships/hyperlink" Target="http://www.oie.int/doc/ged/D8889.PDF" TargetMode="External"/><Relationship Id="rId10" Type="http://schemas.openxmlformats.org/officeDocument/2006/relationships/hyperlink" Target="http://www.ajol.info/index.php/ijbcs/article/download/39711/7933" TargetMode="External"/><Relationship Id="rId4" Type="http://schemas.openxmlformats.org/officeDocument/2006/relationships/hyperlink" Target="http://www.oss-online.org/mena-delp/phocadownload/mena-delp_dveloppement%20et%20valorisation%20des%20plantes%20aromatiques%20et%20mdicinales.pdf" TargetMode="External"/><Relationship Id="rId9" Type="http://schemas.openxmlformats.org/officeDocument/2006/relationships/hyperlink" Target="http://www.researchgate.net/publication/26392451_Phytothrapie_traditionnelle_des_bovins_dans_les_levages_de_la_plaine_de_la_Ruzizi" TargetMode="External"/><Relationship Id="rId14" Type="http://schemas.openxmlformats.org/officeDocument/2006/relationships/hyperlink" Target="http://www.ethnopharmacologia.org/prelude/pdf/bibio-hp-01-pousset.pdf" TargetMode="External"/></Relationships>
</file>

<file path=ppt/slides/_rels/slide145.xml.rels><?xml version="1.0" encoding="UTF-8" standalone="yes"?>
<Relationships xmlns="http://schemas.openxmlformats.org/package/2006/relationships"><Relationship Id="rId8" Type="http://schemas.openxmlformats.org/officeDocument/2006/relationships/image" Target="../media/image823.jpeg"/><Relationship Id="rId3" Type="http://schemas.openxmlformats.org/officeDocument/2006/relationships/hyperlink" Target="http://fr.slideshare.net/Yumscrubble/2014-11-caast-net-entebbe?related=1" TargetMode="External"/><Relationship Id="rId7" Type="http://schemas.openxmlformats.org/officeDocument/2006/relationships/image" Target="../media/image822.jpeg"/><Relationship Id="rId2" Type="http://schemas.openxmlformats.org/officeDocument/2006/relationships/hyperlink" Target="http://fr.slideshare.net/Yumscrubble/drylands-security-and-agroforestry" TargetMode="External"/><Relationship Id="rId1" Type="http://schemas.openxmlformats.org/officeDocument/2006/relationships/slideLayout" Target="../slideLayouts/slideLayout7.xml"/><Relationship Id="rId6" Type="http://schemas.openxmlformats.org/officeDocument/2006/relationships/hyperlink" Target="http://fr.slideshare.net/Yumscrubble/malnutrition-plant-trees" TargetMode="External"/><Relationship Id="rId5" Type="http://schemas.openxmlformats.org/officeDocument/2006/relationships/hyperlink" Target="http://www.unscn.org/files/NutCC/Nutrition-and-Sustainability-Seminar/Session_2.9_-_Patrick_Worms_Agroforestry_and_nutrition_NutSus_12-Nov-2013.pdf" TargetMode="External"/><Relationship Id="rId10" Type="http://schemas.openxmlformats.org/officeDocument/2006/relationships/hyperlink" Target="http://evergreenagriculture.net/evergreen-nations/eastern-africa/" TargetMode="External"/><Relationship Id="rId4" Type="http://schemas.openxmlformats.org/officeDocument/2006/relationships/hyperlink" Target="http://caast-net-plus.org/object/news/994/attach/03_Patrick_Worms_Panel_1_CNPlus_Entebbe_Nov_2014.pdf" TargetMode="External"/><Relationship Id="rId9" Type="http://schemas.openxmlformats.org/officeDocument/2006/relationships/image" Target="../media/image824.jpeg"/></Relationships>
</file>

<file path=ppt/slides/_rels/slide146.xml.rels><?xml version="1.0" encoding="UTF-8" standalone="yes"?>
<Relationships xmlns="http://schemas.openxmlformats.org/package/2006/relationships"><Relationship Id="rId8" Type="http://schemas.openxmlformats.org/officeDocument/2006/relationships/image" Target="../media/image822.jpeg"/><Relationship Id="rId3" Type="http://schemas.openxmlformats.org/officeDocument/2006/relationships/hyperlink" Target="http://fr.slideshare.net/Yumscrubble/crisis-in-africas-drylands-the-promise-of-agroforestry?related=1" TargetMode="External"/><Relationship Id="rId7" Type="http://schemas.openxmlformats.org/officeDocument/2006/relationships/hyperlink" Target="http://fr.slideshare.net/Yumscrubble/2014-11-caast-net-entebbe?related=1" TargetMode="External"/><Relationship Id="rId2" Type="http://schemas.openxmlformats.org/officeDocument/2006/relationships/hyperlink" Target="http://fr.slideshare.net/Yumscrubble/evergreen-agriculture-feeding-africas-poorest-sustainably?related=1" TargetMode="External"/><Relationship Id="rId1" Type="http://schemas.openxmlformats.org/officeDocument/2006/relationships/slideLayout" Target="../slideLayouts/slideLayout7.xml"/><Relationship Id="rId6" Type="http://schemas.openxmlformats.org/officeDocument/2006/relationships/hyperlink" Target="http://fr.slideshare.net/FMNR/fmnr-in-southern-africa-factors-motivating-farmers-with-actions-and-strategies-for-scaling-up" TargetMode="External"/><Relationship Id="rId11" Type="http://schemas.openxmlformats.org/officeDocument/2006/relationships/hyperlink" Target="http://evergreenagriculture.net/evergreen-nations/eastern-africa/" TargetMode="External"/><Relationship Id="rId5" Type="http://schemas.openxmlformats.org/officeDocument/2006/relationships/hyperlink" Target="http://fr.slideshare.net/FMNR/tlc-side-event-on-fa-with-ca-april-13-2015" TargetMode="External"/><Relationship Id="rId10" Type="http://schemas.openxmlformats.org/officeDocument/2006/relationships/image" Target="../media/image824.jpeg"/><Relationship Id="rId4" Type="http://schemas.openxmlformats.org/officeDocument/2006/relationships/hyperlink" Target="http://fr.slideshare.net/e_smith/guide-utilisation-de-l-outil-fr?qid=a1fe9d9a-2bff-4de3-8582-eff225295848&amp;v=default&amp;b=&amp;from_search=1" TargetMode="External"/><Relationship Id="rId9" Type="http://schemas.openxmlformats.org/officeDocument/2006/relationships/image" Target="../media/image823.jpeg"/></Relationships>
</file>

<file path=ppt/slides/_rels/slide147.xml.rels><?xml version="1.0" encoding="UTF-8" standalone="yes"?>
<Relationships xmlns="http://schemas.openxmlformats.org/package/2006/relationships"><Relationship Id="rId8" Type="http://schemas.openxmlformats.org/officeDocument/2006/relationships/hyperlink" Target="http://projets.cirad.fr/content/download/12520/75171/file/La%20r%C3%A9g%C3%A9n%C3%A9ration%20naturelle%20assist%C3%A9e%20(R.%20Peltier).pdf" TargetMode="External"/><Relationship Id="rId3" Type="http://schemas.openxmlformats.org/officeDocument/2006/relationships/hyperlink" Target="http://agritrop.cirad.fr/574409/1/document_574409.pdf" TargetMode="External"/><Relationship Id="rId7" Type="http://schemas.openxmlformats.org/officeDocument/2006/relationships/hyperlink" Target="http://agritrop.cirad.fr/574616/1/document_574616.pdf" TargetMode="External"/><Relationship Id="rId2" Type="http://schemas.openxmlformats.org/officeDocument/2006/relationships/hyperlink" Target="http://canafrica.com/wp-content/uploads/2014/11/Gender-and-agroforestry-in-Africa-Are-women-participating_ICRAF.pdf" TargetMode="External"/><Relationship Id="rId1" Type="http://schemas.openxmlformats.org/officeDocument/2006/relationships/slideLayout" Target="../slideLayouts/slideLayout7.xml"/><Relationship Id="rId6" Type="http://schemas.openxmlformats.org/officeDocument/2006/relationships/hyperlink" Target="http://makala.cirad.fr/" TargetMode="External"/><Relationship Id="rId5" Type="http://schemas.openxmlformats.org/officeDocument/2006/relationships/hyperlink" Target="http://agritrop.cirad.fr/574411/1/document_574411.pdf" TargetMode="External"/><Relationship Id="rId4" Type="http://schemas.openxmlformats.org/officeDocument/2006/relationships/hyperlink" Target="http://agritrop.cirad.fr/574410/1/document_574410.pdf" TargetMode="External"/><Relationship Id="rId9" Type="http://schemas.openxmlformats.org/officeDocument/2006/relationships/hyperlink" Target="http://agritrop.cirad.fr/574413/1/document_574413.pdf"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www.africajou.com/index.php/huiles-naturelles" TargetMode="External"/><Relationship Id="rId2" Type="http://schemas.openxmlformats.org/officeDocument/2006/relationships/hyperlink" Target="http://www.newforestsproject.org/species.html" TargetMode="External"/><Relationship Id="rId1" Type="http://schemas.openxmlformats.org/officeDocument/2006/relationships/slideLayout" Target="../slideLayouts/slideLayout7.xml"/><Relationship Id="rId4" Type="http://schemas.openxmlformats.org/officeDocument/2006/relationships/hyperlink" Target="http://www.worldagroforestry.org/downloads/Publications/PDFS/op14457.pdf" TargetMode="External"/></Relationships>
</file>

<file path=ppt/slides/_rels/slide149.xml.rels><?xml version="1.0" encoding="UTF-8" standalone="yes"?>
<Relationships xmlns="http://schemas.openxmlformats.org/package/2006/relationships"><Relationship Id="rId8" Type="http://schemas.openxmlformats.org/officeDocument/2006/relationships/image" Target="../media/image825.jpeg"/><Relationship Id="rId3" Type="http://schemas.openxmlformats.org/officeDocument/2006/relationships/hyperlink" Target="mailto:benjamin.lisan@free.fr" TargetMode="External"/><Relationship Id="rId7" Type="http://schemas.openxmlformats.org/officeDocument/2006/relationships/hyperlink" Target="http://doc-developpement-durable.org/file/" TargetMode="External"/><Relationship Id="rId2" Type="http://schemas.openxmlformats.org/officeDocument/2006/relationships/hyperlink" Target="http://www.doc-developpement-durable.org/file/paysagisme/" TargetMode="External"/><Relationship Id="rId1" Type="http://schemas.openxmlformats.org/officeDocument/2006/relationships/slideLayout" Target="../slideLayouts/slideLayout7.xml"/><Relationship Id="rId6" Type="http://schemas.openxmlformats.org/officeDocument/2006/relationships/hyperlink" Target="http://doc-developpement-durable.org/" TargetMode="External"/><Relationship Id="rId5" Type="http://schemas.openxmlformats.org/officeDocument/2006/relationships/hyperlink" Target="http://benjamin.lisan.free.fr/developpementdurable/menuDevDurable.htm" TargetMode="External"/><Relationship Id="rId4" Type="http://schemas.openxmlformats.org/officeDocument/2006/relationships/hyperlink" Target="http://benjamin.lisan.free.fr/projetsreforestation/menuReforestation.htm" TargetMode="Externa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6.emf"/></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rainforestrescuecoalition.org/?page_id=104" TargetMode="External"/><Relationship Id="rId1" Type="http://schemas.openxmlformats.org/officeDocument/2006/relationships/slideLayout" Target="../slideLayouts/slideLayout7.xml"/><Relationship Id="rId5" Type="http://schemas.openxmlformats.org/officeDocument/2006/relationships/hyperlink" Target="http://zunia.org/post/gender-agroforestry-in-africa-are-women-participating" TargetMode="Externa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hyperlink" Target="http://www.westafricanplants.senckenberg.de/root/index.php?page_id=14&amp;id=421" TargetMode="External"/><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hyperlink" Target="http://www.ethnopharmacologia.org/recherche-dans-prelude/?plant_id=19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objectifterre.over-blog.org/article-principe-du-parc-arbore-ou-parc-agro-forestier-38259652.html"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hyperlink" Target="http://reverdir-afrique.blogspot.fr/" TargetMode="External"/><Relationship Id="rId4" Type="http://schemas.openxmlformats.org/officeDocument/2006/relationships/hyperlink" Target="http://lorbouor.org/restaurer-les-sols-avec-des-arbres-en-tirant-parti-des-mecanismes-du-marche-du-carbone/"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32.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hyperlink" Target="http://fr.wikipedia.org/wiki/Mimosoideae" TargetMode="External"/><Relationship Id="rId2" Type="http://schemas.openxmlformats.org/officeDocument/2006/relationships/hyperlink" Target="https://fr.wikipedia.org/wiki/Fabaceae" TargetMode="External"/><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hyperlink" Target="http://fr.wikipedia.org/wiki/Fabaceae" TargetMode="External"/><Relationship Id="rId5" Type="http://schemas.openxmlformats.org/officeDocument/2006/relationships/image" Target="../media/image65.jpeg"/><Relationship Id="rId15" Type="http://schemas.openxmlformats.org/officeDocument/2006/relationships/image" Target="../media/image69.png"/><Relationship Id="rId10" Type="http://schemas.openxmlformats.org/officeDocument/2006/relationships/hyperlink" Target="http://fr.wikipedia.org/wiki/Mimosaceae" TargetMode="External"/><Relationship Id="rId4" Type="http://schemas.openxmlformats.org/officeDocument/2006/relationships/image" Target="../media/image64.jpeg"/><Relationship Id="rId9" Type="http://schemas.openxmlformats.org/officeDocument/2006/relationships/image" Target="../media/image68.jpeg"/><Relationship Id="rId1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18" Type="http://schemas.openxmlformats.org/officeDocument/2006/relationships/image" Target="../media/image80.jpeg"/><Relationship Id="rId3" Type="http://schemas.openxmlformats.org/officeDocument/2006/relationships/image" Target="../media/image32.jpeg"/><Relationship Id="rId7" Type="http://schemas.openxmlformats.org/officeDocument/2006/relationships/hyperlink" Target="http://www.doc-developpement-durable.org/fiches-arbres/Fiche-presentation-albizia-lebbeck.doc" TargetMode="External"/><Relationship Id="rId12" Type="http://schemas.openxmlformats.org/officeDocument/2006/relationships/image" Target="../media/image74.jpeg"/><Relationship Id="rId17" Type="http://schemas.openxmlformats.org/officeDocument/2006/relationships/image" Target="../media/image79.jpeg"/><Relationship Id="rId2" Type="http://schemas.openxmlformats.org/officeDocument/2006/relationships/image" Target="../media/image23.jpeg"/><Relationship Id="rId16"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hyperlink" Target="http://www.newforestsproject.org/species.html" TargetMode="External"/><Relationship Id="rId11" Type="http://schemas.openxmlformats.org/officeDocument/2006/relationships/image" Target="../media/image73.jpeg"/><Relationship Id="rId5" Type="http://schemas.openxmlformats.org/officeDocument/2006/relationships/hyperlink" Target="https://fr.wikipedia.org/wiki/Fabaceae" TargetMode="External"/><Relationship Id="rId15" Type="http://schemas.openxmlformats.org/officeDocument/2006/relationships/image" Target="../media/image77.jpeg"/><Relationship Id="rId10" Type="http://schemas.openxmlformats.org/officeDocument/2006/relationships/image" Target="../media/image72.jpeg"/><Relationship Id="rId19" Type="http://schemas.openxmlformats.org/officeDocument/2006/relationships/image" Target="../media/image81.jpeg"/><Relationship Id="rId4" Type="http://schemas.openxmlformats.org/officeDocument/2006/relationships/image" Target="../media/image38.jpeg"/><Relationship Id="rId9" Type="http://schemas.openxmlformats.org/officeDocument/2006/relationships/image" Target="../media/image71.jpeg"/><Relationship Id="rId1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fr.wikipedia.org/wiki/Fabaceae" TargetMode="Externa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hyperlink" Target="http://www.gardensonline.com.au/GardenShed/PlantFinder/Show_2702.aspx" TargetMode="Externa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86.jpeg"/><Relationship Id="rId18" Type="http://schemas.openxmlformats.org/officeDocument/2006/relationships/image" Target="../media/image91.jpeg"/><Relationship Id="rId3" Type="http://schemas.openxmlformats.org/officeDocument/2006/relationships/hyperlink" Target="https://fr.wikipedia.org/wiki/Fabaceae" TargetMode="External"/><Relationship Id="rId7" Type="http://schemas.openxmlformats.org/officeDocument/2006/relationships/image" Target="../media/image38.jpeg"/><Relationship Id="rId12" Type="http://schemas.openxmlformats.org/officeDocument/2006/relationships/image" Target="../media/image85.jpeg"/><Relationship Id="rId17" Type="http://schemas.openxmlformats.org/officeDocument/2006/relationships/image" Target="../media/image90.jpeg"/><Relationship Id="rId2" Type="http://schemas.openxmlformats.org/officeDocument/2006/relationships/hyperlink" Target="http://www.newforestsproject.org/species.html" TargetMode="External"/><Relationship Id="rId16"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71.jpeg"/><Relationship Id="rId5" Type="http://schemas.openxmlformats.org/officeDocument/2006/relationships/image" Target="../media/image21.jpeg"/><Relationship Id="rId15" Type="http://schemas.openxmlformats.org/officeDocument/2006/relationships/image" Target="../media/image88.jpeg"/><Relationship Id="rId10" Type="http://schemas.openxmlformats.org/officeDocument/2006/relationships/image" Target="../media/image84.jpeg"/><Relationship Id="rId19" Type="http://schemas.openxmlformats.org/officeDocument/2006/relationships/image" Target="../media/image92.jpeg"/><Relationship Id="rId4" Type="http://schemas.openxmlformats.org/officeDocument/2006/relationships/image" Target="../media/image23.jpeg"/><Relationship Id="rId9" Type="http://schemas.openxmlformats.org/officeDocument/2006/relationships/image" Target="../media/image83.jpeg"/><Relationship Id="rId14" Type="http://schemas.openxmlformats.org/officeDocument/2006/relationships/image" Target="../media/image87.jpeg"/></Relationships>
</file>

<file path=ppt/slides/_rels/slide24.xml.rels><?xml version="1.0" encoding="UTF-8" standalone="yes"?>
<Relationships xmlns="http://schemas.openxmlformats.org/package/2006/relationships"><Relationship Id="rId8" Type="http://schemas.openxmlformats.org/officeDocument/2006/relationships/hyperlink" Target="http://www.new-ag.info/en/focus/focusItem.php?a=434" TargetMode="External"/><Relationship Id="rId13" Type="http://schemas.openxmlformats.org/officeDocument/2006/relationships/image" Target="../media/image95.jpeg"/><Relationship Id="rId3" Type="http://schemas.openxmlformats.org/officeDocument/2006/relationships/image" Target="../media/image31.jpeg"/><Relationship Id="rId7" Type="http://schemas.openxmlformats.org/officeDocument/2006/relationships/hyperlink" Target="https://en.wikipedia.org/wiki/Acacia_colei" TargetMode="External"/><Relationship Id="rId12" Type="http://schemas.openxmlformats.org/officeDocument/2006/relationships/image" Target="../media/image94.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u=https://en.wikipedia.org/wiki/Asia&amp;usg=ALkJrhjTdMa0V9Wmmqz5n3luvAdBKYtCLw" TargetMode="External"/><Relationship Id="rId11" Type="http://schemas.openxmlformats.org/officeDocument/2006/relationships/image" Target="../media/image93.jpeg"/><Relationship Id="rId5" Type="http://schemas.openxmlformats.org/officeDocument/2006/relationships/hyperlink" Target="https://translate.googleusercontent.com/translate_c?depth=1&amp;hl=fr&amp;prev=search&amp;rurl=translate.google.fr&amp;sl=en&amp;u=https://en.wikipedia.org/wiki/Australia&amp;usg=ALkJrhjqXOGnBALUynoVG8eF_JYggJ3kQw" TargetMode="External"/><Relationship Id="rId15" Type="http://schemas.openxmlformats.org/officeDocument/2006/relationships/image" Target="../media/image97.jpeg"/><Relationship Id="rId10" Type="http://schemas.openxmlformats.org/officeDocument/2006/relationships/hyperlink" Target="http://worldwidewattle.com/speciesgallery/colei.php?id=13403" TargetMode="External"/><Relationship Id="rId4" Type="http://schemas.openxmlformats.org/officeDocument/2006/relationships/hyperlink" Target="https://fr.wikipedia.org/wiki/Fabaceae" TargetMode="External"/><Relationship Id="rId9" Type="http://schemas.openxmlformats.org/officeDocument/2006/relationships/hyperlink" Target="http://worldwidewattle.com/infogallery/utilisation/sehel.php" TargetMode="External"/><Relationship Id="rId14" Type="http://schemas.openxmlformats.org/officeDocument/2006/relationships/image" Target="../media/image96.jpeg"/></Relationships>
</file>

<file path=ppt/slides/_rels/slide2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31.jpeg"/><Relationship Id="rId7" Type="http://schemas.openxmlformats.org/officeDocument/2006/relationships/image" Target="../media/image10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5.jp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s>
</file>

<file path=ppt/slides/_rels/slide26.xml.rels><?xml version="1.0" encoding="UTF-8" standalone="yes"?>
<Relationships xmlns="http://schemas.openxmlformats.org/package/2006/relationships"><Relationship Id="rId8" Type="http://schemas.openxmlformats.org/officeDocument/2006/relationships/hyperlink" Target="http://fr.wikipedia.org/wiki/Gomme_naturelle" TargetMode="External"/><Relationship Id="rId13" Type="http://schemas.openxmlformats.org/officeDocument/2006/relationships/hyperlink" Target="http://fr.wikipedia.org/wiki/D%C3%A9sertification" TargetMode="External"/><Relationship Id="rId18" Type="http://schemas.openxmlformats.org/officeDocument/2006/relationships/hyperlink" Target="http://fr.wikipedia.org/wiki/Diarrh%C3%A9e" TargetMode="External"/><Relationship Id="rId26" Type="http://schemas.openxmlformats.org/officeDocument/2006/relationships/image" Target="../media/image107.jpeg"/><Relationship Id="rId3" Type="http://schemas.openxmlformats.org/officeDocument/2006/relationships/hyperlink" Target="https://fr.wikipedia.org/wiki/Fabaceae" TargetMode="External"/><Relationship Id="rId21" Type="http://schemas.openxmlformats.org/officeDocument/2006/relationships/hyperlink" Target="http://fr.wikipedia.org/wiki/Australie" TargetMode="External"/><Relationship Id="rId7" Type="http://schemas.openxmlformats.org/officeDocument/2006/relationships/hyperlink" Target="http://fr.wikipedia.org/wiki/Sous-continent_indien" TargetMode="External"/><Relationship Id="rId12" Type="http://schemas.openxmlformats.org/officeDocument/2006/relationships/hyperlink" Target="http://fr.wikipedia.org/wiki/Reforestation" TargetMode="External"/><Relationship Id="rId17" Type="http://schemas.openxmlformats.org/officeDocument/2006/relationships/hyperlink" Target="http://fr.wikipedia.org/wiki/H%C3%A9morragie" TargetMode="External"/><Relationship Id="rId25" Type="http://schemas.openxmlformats.org/officeDocument/2006/relationships/image" Target="../media/image106.jpeg"/><Relationship Id="rId33" Type="http://schemas.openxmlformats.org/officeDocument/2006/relationships/image" Target="../media/image31.jpeg"/><Relationship Id="rId2" Type="http://schemas.openxmlformats.org/officeDocument/2006/relationships/image" Target="../media/image30.jpeg"/><Relationship Id="rId16" Type="http://schemas.openxmlformats.org/officeDocument/2006/relationships/hyperlink" Target="http://fr.wikipedia.org/wiki/Vermifuge" TargetMode="External"/><Relationship Id="rId20" Type="http://schemas.openxmlformats.org/officeDocument/2006/relationships/hyperlink" Target="http://fr.wikipedia.org/wiki/Plante_invasive" TargetMode="External"/><Relationship Id="rId29"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hyperlink" Target="http://fr.wikipedia.org/wiki/Afrique" TargetMode="External"/><Relationship Id="rId11" Type="http://schemas.openxmlformats.org/officeDocument/2006/relationships/hyperlink" Target="http://fr.wikipedia.org/wiki/Fourrage" TargetMode="External"/><Relationship Id="rId24" Type="http://schemas.openxmlformats.org/officeDocument/2006/relationships/hyperlink" Target="http://database.prota.org/PROTAhtml/Acacia%20nilotica_En.htm" TargetMode="External"/><Relationship Id="rId32" Type="http://schemas.openxmlformats.org/officeDocument/2006/relationships/image" Target="../media/image20.png"/><Relationship Id="rId5" Type="http://schemas.openxmlformats.org/officeDocument/2006/relationships/image" Target="../media/image22.jpeg"/><Relationship Id="rId15" Type="http://schemas.openxmlformats.org/officeDocument/2006/relationships/hyperlink" Target="http://fr.wikipedia.org/wiki/Bois_de_chauffage" TargetMode="External"/><Relationship Id="rId23" Type="http://schemas.openxmlformats.org/officeDocument/2006/relationships/hyperlink" Target="http://en.wikipedia.org/wiki/Vachellia_nilotica" TargetMode="External"/><Relationship Id="rId28" Type="http://schemas.openxmlformats.org/officeDocument/2006/relationships/image" Target="../media/image109.jpeg"/><Relationship Id="rId10" Type="http://schemas.openxmlformats.org/officeDocument/2006/relationships/hyperlink" Target="http://fr.wikipedia.org/wiki/Ripisylves" TargetMode="External"/><Relationship Id="rId19" Type="http://schemas.openxmlformats.org/officeDocument/2006/relationships/hyperlink" Target="http://fr.wikipedia.org/wiki/H%C3%A9mostatique" TargetMode="External"/><Relationship Id="rId31" Type="http://schemas.openxmlformats.org/officeDocument/2006/relationships/image" Target="../media/image112.jpeg"/><Relationship Id="rId4" Type="http://schemas.openxmlformats.org/officeDocument/2006/relationships/image" Target="../media/image21.jpeg"/><Relationship Id="rId9" Type="http://schemas.openxmlformats.org/officeDocument/2006/relationships/hyperlink" Target="http://fr.wikipedia.org/wiki/Confiserie" TargetMode="External"/><Relationship Id="rId14" Type="http://schemas.openxmlformats.org/officeDocument/2006/relationships/hyperlink" Target="http://fr.wikipedia.org/wiki/Gomme_arabique" TargetMode="External"/><Relationship Id="rId22" Type="http://schemas.openxmlformats.org/officeDocument/2006/relationships/hyperlink" Target="http://fr.wikipedia.org/wiki/Acacia_nilotica" TargetMode="External"/><Relationship Id="rId27" Type="http://schemas.openxmlformats.org/officeDocument/2006/relationships/image" Target="../media/image108.jpeg"/><Relationship Id="rId30" Type="http://schemas.openxmlformats.org/officeDocument/2006/relationships/image" Target="../media/image111.jpeg"/></Relationships>
</file>

<file path=ppt/slides/_rels/slide27.xml.rels><?xml version="1.0" encoding="UTF-8" standalone="yes"?>
<Relationships xmlns="http://schemas.openxmlformats.org/package/2006/relationships"><Relationship Id="rId8" Type="http://schemas.openxmlformats.org/officeDocument/2006/relationships/image" Target="../media/image113.jpg"/><Relationship Id="rId13" Type="http://schemas.openxmlformats.org/officeDocument/2006/relationships/image" Target="../media/image118.jpg"/><Relationship Id="rId3" Type="http://schemas.openxmlformats.org/officeDocument/2006/relationships/hyperlink" Target="https://fr.wikipedia.org/wiki/Fabaceae" TargetMode="External"/><Relationship Id="rId7" Type="http://schemas.openxmlformats.org/officeDocument/2006/relationships/hyperlink" Target="http://www.newforestsproject.org/species.html" TargetMode="External"/><Relationship Id="rId12" Type="http://schemas.openxmlformats.org/officeDocument/2006/relationships/image" Target="../media/image117.jp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6.jpg"/><Relationship Id="rId5" Type="http://schemas.openxmlformats.org/officeDocument/2006/relationships/image" Target="../media/image22.jpeg"/><Relationship Id="rId15" Type="http://schemas.openxmlformats.org/officeDocument/2006/relationships/image" Target="../media/image120.jpg"/><Relationship Id="rId10" Type="http://schemas.openxmlformats.org/officeDocument/2006/relationships/image" Target="../media/image115.jpg"/><Relationship Id="rId4" Type="http://schemas.openxmlformats.org/officeDocument/2006/relationships/image" Target="../media/image21.jpeg"/><Relationship Id="rId9" Type="http://schemas.openxmlformats.org/officeDocument/2006/relationships/image" Target="../media/image114.jpg"/><Relationship Id="rId14" Type="http://schemas.openxmlformats.org/officeDocument/2006/relationships/image" Target="../media/image119.jpg"/></Relationships>
</file>

<file path=ppt/slides/_rels/slide28.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6.jpeg"/><Relationship Id="rId3" Type="http://schemas.openxmlformats.org/officeDocument/2006/relationships/image" Target="../media/image31.jpeg"/><Relationship Id="rId7" Type="http://schemas.openxmlformats.org/officeDocument/2006/relationships/image" Target="../media/image121.jpeg"/><Relationship Id="rId12" Type="http://schemas.openxmlformats.org/officeDocument/2006/relationships/image" Target="../media/image125.jpeg"/><Relationship Id="rId17" Type="http://schemas.openxmlformats.org/officeDocument/2006/relationships/hyperlink" Target="http://worldwidewattle.com/speciesgallery/torulosa.php" TargetMode="External"/><Relationship Id="rId2" Type="http://schemas.openxmlformats.org/officeDocument/2006/relationships/image" Target="../media/image30.jpeg"/><Relationship Id="rId16"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hyperlink" Target="http://worldwidewattle.com/speciesgallery/torulosa.php?id=3578" TargetMode="External"/><Relationship Id="rId11" Type="http://schemas.openxmlformats.org/officeDocument/2006/relationships/image" Target="../media/image124.jpeg"/><Relationship Id="rId5" Type="http://schemas.openxmlformats.org/officeDocument/2006/relationships/hyperlink" Target="http://fr.slideshare.net/agroforestry/peter-cunningham-salifou-yaou-tony-rinaudo" TargetMode="External"/><Relationship Id="rId15" Type="http://schemas.openxmlformats.org/officeDocument/2006/relationships/image" Target="../media/image128.jpeg"/><Relationship Id="rId10" Type="http://schemas.openxmlformats.org/officeDocument/2006/relationships/hyperlink" Target="http://worldwidewattle.com/infogallery/utilisation/sehel.php" TargetMode="External"/><Relationship Id="rId4" Type="http://schemas.openxmlformats.org/officeDocument/2006/relationships/hyperlink" Target="https://fr.wikipedia.org/wiki/Fabaceae" TargetMode="External"/><Relationship Id="rId9" Type="http://schemas.openxmlformats.org/officeDocument/2006/relationships/image" Target="../media/image123.jpeg"/><Relationship Id="rId14" Type="http://schemas.openxmlformats.org/officeDocument/2006/relationships/image" Target="../media/image127.jpeg"/></Relationships>
</file>

<file path=ppt/slides/_rels/slide29.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acacia%2Bsenegal%26biw%3D1440%26bih%3D732&amp;rurl=translate.google.fr&amp;sl=en&amp;u=http://en.wikipedia.org/wiki/Cosmetics&amp;usg=ALkJrhjusHgTqdSGAAGatg1CydUn-FbqHQ" TargetMode="External"/><Relationship Id="rId13" Type="http://schemas.openxmlformats.org/officeDocument/2006/relationships/hyperlink" Target="http://translate.googleusercontent.com/translate_c?depth=1&amp;hl=fr&amp;prev=/search?q%3Dacacia%2Bsenegal%26biw%3D1440%26bih%3D732&amp;rurl=translate.google.fr&amp;sl=en&amp;u=http://en.wikipedia.org/wiki/Nitrogen_fixation&amp;usg=ALkJrhg0r3NNruXgllfthPShlbpiXo6AEQ" TargetMode="External"/><Relationship Id="rId18" Type="http://schemas.openxmlformats.org/officeDocument/2006/relationships/hyperlink" Target="http://translate.googleusercontent.com/translate_c?depth=1&amp;hl=fr&amp;prev=/search?q%3Dacacia%2Bsenegal%26biw%3D1440%26bih%3D732&amp;rurl=translate.google.fr&amp;sl=en&amp;u=http://en.wikipedia.org/wiki/Bronchitis&amp;usg=ALkJrhi080jF83NtQ7EGgLL1nK1EsOAqgw" TargetMode="External"/><Relationship Id="rId26" Type="http://schemas.openxmlformats.org/officeDocument/2006/relationships/image" Target="../media/image130.jpeg"/><Relationship Id="rId39" Type="http://schemas.openxmlformats.org/officeDocument/2006/relationships/image" Target="../media/image31.jpeg"/><Relationship Id="rId3" Type="http://schemas.openxmlformats.org/officeDocument/2006/relationships/hyperlink" Target="http://fr.wikipedia.org/wiki/Acacia_S%C3%A9n%C3%A9gal" TargetMode="External"/><Relationship Id="rId21" Type="http://schemas.openxmlformats.org/officeDocument/2006/relationships/hyperlink" Target="http://translate.googleusercontent.com/translate_c?depth=1&amp;hl=fr&amp;prev=/search?q%3Dacacia%2Bsenegal%26biw%3D1440%26bih%3D732&amp;rurl=translate.google.fr&amp;sl=en&amp;u=http://en.wikipedia.org/wiki/Leprosy&amp;usg=ALkJrhjSVoX0iLEf2bZ6TNhH-wC7aCeCTg" TargetMode="External"/><Relationship Id="rId34" Type="http://schemas.openxmlformats.org/officeDocument/2006/relationships/image" Target="../media/image134.jpeg"/><Relationship Id="rId7" Type="http://schemas.openxmlformats.org/officeDocument/2006/relationships/hyperlink" Target="http://translate.googleusercontent.com/translate_c?depth=1&amp;hl=fr&amp;prev=/search?q%3Dacacia%2Bsenegal%26biw%3D1440%26bih%3D732&amp;rurl=translate.google.fr&amp;sl=en&amp;u=http://en.wikipedia.org/wiki/Food_additive&amp;usg=ALkJrhjyxZvdkte1gunE4aSMdo2ohzXNFg" TargetMode="External"/><Relationship Id="rId12" Type="http://schemas.openxmlformats.org/officeDocument/2006/relationships/hyperlink" Target="http://translate.googleusercontent.com/translate_c?depth=1&amp;hl=fr&amp;prev=/search?q%3Dacacia%2Bsenegal%26biw%3D1440%26bih%3D732&amp;rurl=translate.google.fr&amp;sl=en&amp;u=http://en.wikipedia.org/wiki/Food&amp;usg=ALkJrhgeex_q8Ysr_XXoDk4Jr1piawx5ZA" TargetMode="External"/><Relationship Id="rId17" Type="http://schemas.openxmlformats.org/officeDocument/2006/relationships/hyperlink" Target="http://translate.googleusercontent.com/translate_c?depth=1&amp;hl=fr&amp;prev=/search?q%3Dacacia%2Bsenegal%26biw%3D1440%26bih%3D732&amp;rurl=translate.google.fr&amp;sl=en&amp;u=http://en.wikipedia.org/wiki/Bleeding&amp;usg=ALkJrhhsCGE8mOe40kBuwtVZ1LgXk5-PyA" TargetMode="External"/><Relationship Id="rId25" Type="http://schemas.openxmlformats.org/officeDocument/2006/relationships/hyperlink" Target="http://database.prota.org/PROTAhtml/Acacia%20senegal_En.htm" TargetMode="External"/><Relationship Id="rId33" Type="http://schemas.openxmlformats.org/officeDocument/2006/relationships/image" Target="../media/image32.jpeg"/><Relationship Id="rId38" Type="http://schemas.openxmlformats.org/officeDocument/2006/relationships/hyperlink" Target="https://fr.wikipedia.org/wiki/Fabaceae" TargetMode="External"/><Relationship Id="rId2" Type="http://schemas.openxmlformats.org/officeDocument/2006/relationships/notesSlide" Target="../notesSlides/notesSlide2.xml"/><Relationship Id="rId16" Type="http://schemas.openxmlformats.org/officeDocument/2006/relationships/hyperlink" Target="http://translate.googleusercontent.com/translate_c?depth=1&amp;hl=fr&amp;prev=/search?q%3Dacacia%2Bsenegal%26biw%3D1440%26bih%3D732&amp;rurl=translate.google.fr&amp;sl=en&amp;u=http://en.wikipedia.org/wiki/Senegalia_senegal&amp;usg=ALkJrhhIZhXywmF-c-crIBsjJkbu1RdOVw#cite_note-Routledge-3" TargetMode="External"/><Relationship Id="rId20" Type="http://schemas.openxmlformats.org/officeDocument/2006/relationships/hyperlink" Target="http://translate.googleusercontent.com/translate_c?depth=1&amp;hl=fr&amp;prev=/search?q%3Dacacia%2Bsenegal%26biw%3D1440%26bih%3D732&amp;rurl=translate.google.fr&amp;sl=en&amp;u=http://en.wikipedia.org/wiki/Gonorrhea&amp;usg=ALkJrhjVtkpmUcW-uiHrY98j5tnbGXeJ9Q" TargetMode="External"/><Relationship Id="rId29"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hyperlink" Target="http://fr.wikipedia.org/wiki/Gomme_arabique" TargetMode="External"/><Relationship Id="rId11" Type="http://schemas.openxmlformats.org/officeDocument/2006/relationships/hyperlink" Target="http://translate.googleusercontent.com/translate_c?depth=1&amp;hl=fr&amp;prev=/search?q%3Dacacia%2Bsenegal%26biw%3D1440%26bih%3D732&amp;rurl=translate.google.fr&amp;sl=en&amp;u=http://en.wikipedia.org/wiki/Senegalia_senegal&amp;usg=ALkJrhhIZhXywmF-c-crIBsjJkbu1RdOVw#cite_note-purdue-4" TargetMode="External"/><Relationship Id="rId24" Type="http://schemas.openxmlformats.org/officeDocument/2006/relationships/hyperlink" Target="http://en.wikipedia.org/wiki/Senegalia_senegal" TargetMode="External"/><Relationship Id="rId32" Type="http://schemas.openxmlformats.org/officeDocument/2006/relationships/image" Target="../media/image30.jpeg"/><Relationship Id="rId37" Type="http://schemas.openxmlformats.org/officeDocument/2006/relationships/image" Target="../media/image20.png"/><Relationship Id="rId5" Type="http://schemas.openxmlformats.org/officeDocument/2006/relationships/hyperlink" Target="http://translate.googleusercontent.com/translate_c?depth=1&amp;hl=fr&amp;prev=/search?q%3Dacacia%2Bsenegal%26biw%3D1440%26bih%3D732&amp;rurl=translate.google.fr&amp;sl=en&amp;u=http://en.wikipedia.org/wiki/Gum_arabic&amp;usg=ALkJrhgjS95lzDhIi2WYCARuX6LftGup5A" TargetMode="External"/><Relationship Id="rId15" Type="http://schemas.openxmlformats.org/officeDocument/2006/relationships/hyperlink" Target="http://translate.googleusercontent.com/translate_c?depth=1&amp;hl=fr&amp;prev=/search?q%3Dacacia%2Bsenegal%26biw%3D1440%26bih%3D732&amp;rurl=translate.google.fr&amp;sl=en&amp;u=http://en.wikipedia.org/wiki/Root_nodule&amp;usg=ALkJrhjgRpVSBWZw2Px5iSzKTLrrVTJ3xQ" TargetMode="External"/><Relationship Id="rId23" Type="http://schemas.openxmlformats.org/officeDocument/2006/relationships/hyperlink" Target="http://translate.googleusercontent.com/translate_c?depth=1&amp;hl=fr&amp;prev=/search?q%3Dacacia%2Bsenegal%26biw%3D1440%26bih%3D732&amp;rurl=translate.google.fr&amp;sl=en&amp;u=http://en.wikipedia.org/wiki/Upper_respiratory_tract&amp;usg=ALkJrhikBbuyZAqxR6T8JIJQnVgVKC5woA" TargetMode="External"/><Relationship Id="rId28" Type="http://schemas.openxmlformats.org/officeDocument/2006/relationships/image" Target="../media/image132.jpeg"/><Relationship Id="rId36" Type="http://schemas.openxmlformats.org/officeDocument/2006/relationships/image" Target="../media/image136.jpeg"/><Relationship Id="rId10" Type="http://schemas.openxmlformats.org/officeDocument/2006/relationships/hyperlink" Target="http://translate.googleusercontent.com/translate_c?depth=1&amp;hl=fr&amp;prev=/search?q%3Dacacia%2Bsenegal%26biw%3D1440%26bih%3D732&amp;rurl=translate.google.fr&amp;sl=en&amp;u=http://en.wikipedia.org/wiki/Fodder&amp;usg=ALkJrhhKwszxkS7Ujri5joypG9uWJ_NyPQ" TargetMode="External"/><Relationship Id="rId19" Type="http://schemas.openxmlformats.org/officeDocument/2006/relationships/hyperlink" Target="http://translate.googleusercontent.com/translate_c?depth=1&amp;hl=fr&amp;prev=/search?q%3Dacacia%2Bsenegal%26biw%3D1440%26bih%3D732&amp;rurl=translate.google.fr&amp;sl=en&amp;u=http://en.wikipedia.org/wiki/Diarrhea&amp;usg=ALkJrhiU6DiVD29XT4s2yu__mkK9E3vBlA" TargetMode="External"/><Relationship Id="rId31" Type="http://schemas.openxmlformats.org/officeDocument/2006/relationships/image" Target="../media/image22.jpeg"/><Relationship Id="rId4" Type="http://schemas.openxmlformats.org/officeDocument/2006/relationships/hyperlink" Target="http://translate.googleusercontent.com/translate_c?depth=1&amp;hl=fr&amp;prev=/search?q%3Dacacia%2Bsenegal%26biw%3D1440%26bih%3D732&amp;rurl=translate.google.fr&amp;sl=en&amp;u=http://en.wikipedia.org/wiki/Senegalia_senegal&amp;usg=ALkJrhhIZhXywmF-c-crIBsjJkbu1RdOVw#cite_note-2" TargetMode="External"/><Relationship Id="rId9" Type="http://schemas.openxmlformats.org/officeDocument/2006/relationships/hyperlink" Target="http://fr.wikipedia.org/wiki/Tannin" TargetMode="External"/><Relationship Id="rId14" Type="http://schemas.openxmlformats.org/officeDocument/2006/relationships/hyperlink" Target="http://translate.googleusercontent.com/translate_c?depth=1&amp;hl=fr&amp;prev=/search?q%3Dacacia%2Bsenegal%26biw%3D1440%26bih%3D732&amp;rurl=translate.google.fr&amp;sl=en&amp;u=http://en.wikipedia.org/wiki/Rhizobia&amp;usg=ALkJrhiD0vAi4xme3eseWEo0Ml8e4r8XIA" TargetMode="External"/><Relationship Id="rId22" Type="http://schemas.openxmlformats.org/officeDocument/2006/relationships/hyperlink" Target="http://translate.googleusercontent.com/translate_c?depth=1&amp;hl=fr&amp;prev=/search?q%3Dacacia%2Bsenegal%26biw%3D1440%26bih%3D732&amp;rurl=translate.google.fr&amp;sl=en&amp;u=http://en.wikipedia.org/wiki/Typhoid_fever&amp;usg=ALkJrhhHC4ijTxU3hZFlvBmcFyaUTuiABw" TargetMode="External"/><Relationship Id="rId27" Type="http://schemas.openxmlformats.org/officeDocument/2006/relationships/image" Target="../media/image131.jpeg"/><Relationship Id="rId30" Type="http://schemas.openxmlformats.org/officeDocument/2006/relationships/image" Target="../media/image21.jpeg"/><Relationship Id="rId35" Type="http://schemas.openxmlformats.org/officeDocument/2006/relationships/image" Target="../media/image135.jpeg"/></Relationships>
</file>

<file path=ppt/slides/_rels/slide3.xml.rels><?xml version="1.0" encoding="UTF-8" standalone="yes"?>
<Relationships xmlns="http://schemas.openxmlformats.org/package/2006/relationships"><Relationship Id="rId3" Type="http://schemas.openxmlformats.org/officeDocument/2006/relationships/hyperlink" Target="http://www.fao.org/docrep/005/y2328f/y2328f04.htm" TargetMode="External"/><Relationship Id="rId7" Type="http://schemas.openxmlformats.org/officeDocument/2006/relationships/hyperlink" Target="http://objectifterre.over-blog.org/article-principe-du-parc-arbore-ou-parc-agro-forestier-38259652.html"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hyperlink" Target="http://reverdir-afrique.blogspot.fr/" TargetMode="Externa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139.emf"/><Relationship Id="rId13" Type="http://schemas.openxmlformats.org/officeDocument/2006/relationships/image" Target="../media/image31.jpeg"/><Relationship Id="rId3" Type="http://schemas.openxmlformats.org/officeDocument/2006/relationships/image" Target="../media/image22.jpeg"/><Relationship Id="rId7" Type="http://schemas.openxmlformats.org/officeDocument/2006/relationships/image" Target="../media/image138.emf"/><Relationship Id="rId12"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37.emf"/><Relationship Id="rId11" Type="http://schemas.openxmlformats.org/officeDocument/2006/relationships/hyperlink" Target="https://fr.wikipedia.org/wiki/Fabaceae" TargetMode="External"/><Relationship Id="rId5" Type="http://schemas.openxmlformats.org/officeDocument/2006/relationships/image" Target="../media/image32.jpeg"/><Relationship Id="rId10" Type="http://schemas.openxmlformats.org/officeDocument/2006/relationships/image" Target="../media/image141.emf"/><Relationship Id="rId4" Type="http://schemas.openxmlformats.org/officeDocument/2006/relationships/image" Target="../media/image30.jpeg"/><Relationship Id="rId9" Type="http://schemas.openxmlformats.org/officeDocument/2006/relationships/image" Target="../media/image140.emf"/></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6.png"/><Relationship Id="rId3" Type="http://schemas.openxmlformats.org/officeDocument/2006/relationships/hyperlink" Target="https://fr.wikipedia.org/wiki/Fabaceae" TargetMode="External"/><Relationship Id="rId7" Type="http://schemas.openxmlformats.org/officeDocument/2006/relationships/image" Target="../media/image32.jpeg"/><Relationship Id="rId12" Type="http://schemas.openxmlformats.org/officeDocument/2006/relationships/image" Target="../media/image145.jpg"/><Relationship Id="rId2" Type="http://schemas.openxmlformats.org/officeDocument/2006/relationships/hyperlink" Target="http://www.newforestsproject.org/species.html" TargetMode="Externa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144.jpg"/><Relationship Id="rId5" Type="http://schemas.openxmlformats.org/officeDocument/2006/relationships/image" Target="../media/image22.jpeg"/><Relationship Id="rId15" Type="http://schemas.openxmlformats.org/officeDocument/2006/relationships/image" Target="../media/image31.jpeg"/><Relationship Id="rId10" Type="http://schemas.openxmlformats.org/officeDocument/2006/relationships/image" Target="../media/image143.jpg"/><Relationship Id="rId4" Type="http://schemas.openxmlformats.org/officeDocument/2006/relationships/image" Target="../media/image21.jpeg"/><Relationship Id="rId9" Type="http://schemas.openxmlformats.org/officeDocument/2006/relationships/image" Target="../media/image142.jpg"/><Relationship Id="rId14" Type="http://schemas.openxmlformats.org/officeDocument/2006/relationships/image" Target="../media/image147.png"/></Relationships>
</file>

<file path=ppt/slides/_rels/slide32.xml.rels><?xml version="1.0" encoding="UTF-8" standalone="yes"?>
<Relationships xmlns="http://schemas.openxmlformats.org/package/2006/relationships"><Relationship Id="rId8" Type="http://schemas.openxmlformats.org/officeDocument/2006/relationships/hyperlink" Target="https://fr.wikipedia.org/wiki/T%C3%A9nia" TargetMode="External"/><Relationship Id="rId13" Type="http://schemas.openxmlformats.org/officeDocument/2006/relationships/hyperlink" Target="https://fr.wikipedia.org/wiki/Diarrh%C3%A9e" TargetMode="External"/><Relationship Id="rId18" Type="http://schemas.openxmlformats.org/officeDocument/2006/relationships/hyperlink" Target="https://fr.wikipedia.org/wiki/%C3%89mollient" TargetMode="External"/><Relationship Id="rId26" Type="http://schemas.openxmlformats.org/officeDocument/2006/relationships/image" Target="../media/image20.png"/><Relationship Id="rId3" Type="http://schemas.openxmlformats.org/officeDocument/2006/relationships/image" Target="../media/image21.jpeg"/><Relationship Id="rId21" Type="http://schemas.openxmlformats.org/officeDocument/2006/relationships/hyperlink" Target="https://fr.wikipedia.org/wiki/%C5%92d%C3%A8me" TargetMode="External"/><Relationship Id="rId34" Type="http://schemas.openxmlformats.org/officeDocument/2006/relationships/image" Target="../media/image155.png"/><Relationship Id="rId7" Type="http://schemas.openxmlformats.org/officeDocument/2006/relationships/image" Target="../media/image31.jpeg"/><Relationship Id="rId12" Type="http://schemas.openxmlformats.org/officeDocument/2006/relationships/hyperlink" Target="https://fr.wikipedia.org/wiki/Rhume" TargetMode="External"/><Relationship Id="rId17" Type="http://schemas.openxmlformats.org/officeDocument/2006/relationships/hyperlink" Target="https://fr.wikipedia.org/wiki/Rhumatisme" TargetMode="External"/><Relationship Id="rId25" Type="http://schemas.openxmlformats.org/officeDocument/2006/relationships/hyperlink" Target="https://fr.wikipedia.org/wiki/Acacia_sieberiana" TargetMode="External"/><Relationship Id="rId33" Type="http://schemas.openxmlformats.org/officeDocument/2006/relationships/image" Target="../media/image154.jpg"/><Relationship Id="rId2" Type="http://schemas.openxmlformats.org/officeDocument/2006/relationships/hyperlink" Target="https://fr.wikipedia.org/wiki/Fabaceae" TargetMode="External"/><Relationship Id="rId16" Type="http://schemas.openxmlformats.org/officeDocument/2006/relationships/hyperlink" Target="https://fr.wikipedia.org/wiki/Ophthalmie" TargetMode="External"/><Relationship Id="rId20" Type="http://schemas.openxmlformats.org/officeDocument/2006/relationships/hyperlink" Target="https://fr.wikipedia.org/wiki/Ur%C3%A8tre" TargetMode="External"/><Relationship Id="rId29" Type="http://schemas.openxmlformats.org/officeDocument/2006/relationships/image" Target="../media/image150.jp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hyperlink" Target="https://fr.wikipedia.org/wiki/Orchite" TargetMode="External"/><Relationship Id="rId24" Type="http://schemas.openxmlformats.org/officeDocument/2006/relationships/hyperlink" Target="https://fr.wikipedia.org/wiki/Astringence" TargetMode="External"/><Relationship Id="rId32" Type="http://schemas.openxmlformats.org/officeDocument/2006/relationships/image" Target="../media/image153.jpg"/><Relationship Id="rId5" Type="http://schemas.openxmlformats.org/officeDocument/2006/relationships/image" Target="../media/image30.jpeg"/><Relationship Id="rId15" Type="http://schemas.openxmlformats.org/officeDocument/2006/relationships/hyperlink" Target="https://fr.wikipedia.org/wiki/Syphilis" TargetMode="External"/><Relationship Id="rId23" Type="http://schemas.openxmlformats.org/officeDocument/2006/relationships/hyperlink" Target="https://fr.wikipedia.org/wiki/Tanin" TargetMode="External"/><Relationship Id="rId28" Type="http://schemas.openxmlformats.org/officeDocument/2006/relationships/image" Target="../media/image149.jpg"/><Relationship Id="rId10" Type="http://schemas.openxmlformats.org/officeDocument/2006/relationships/hyperlink" Target="https://fr.wikipedia.org/wiki/H%C3%A9morragie" TargetMode="External"/><Relationship Id="rId19" Type="http://schemas.openxmlformats.org/officeDocument/2006/relationships/hyperlink" Target="https://fr.wikipedia.org/wiki/Acn%C3%A9" TargetMode="External"/><Relationship Id="rId31" Type="http://schemas.openxmlformats.org/officeDocument/2006/relationships/image" Target="../media/image152.jpg"/><Relationship Id="rId4" Type="http://schemas.openxmlformats.org/officeDocument/2006/relationships/image" Target="../media/image22.jpeg"/><Relationship Id="rId9" Type="http://schemas.openxmlformats.org/officeDocument/2006/relationships/hyperlink" Target="https://fr.wikipedia.org/wiki/Bilharziose" TargetMode="External"/><Relationship Id="rId14" Type="http://schemas.openxmlformats.org/officeDocument/2006/relationships/hyperlink" Target="https://fr.wikipedia.org/wiki/Gonorrh%C3%A9e" TargetMode="External"/><Relationship Id="rId22" Type="http://schemas.openxmlformats.org/officeDocument/2006/relationships/hyperlink" Target="https://fr.wikipedia.org/wiki/Hydropisie" TargetMode="External"/><Relationship Id="rId27" Type="http://schemas.openxmlformats.org/officeDocument/2006/relationships/image" Target="../media/image148.jpg"/><Relationship Id="rId30" Type="http://schemas.openxmlformats.org/officeDocument/2006/relationships/image" Target="../media/image151.jpg"/></Relationships>
</file>

<file path=ppt/slides/_rels/slide33.xml.rels><?xml version="1.0" encoding="UTF-8" standalone="yes"?>
<Relationships xmlns="http://schemas.openxmlformats.org/package/2006/relationships"><Relationship Id="rId8" Type="http://schemas.openxmlformats.org/officeDocument/2006/relationships/hyperlink" Target="http://www.fao.org/ag/agp/AGPC/doc/gbase/data/Pf000122.htm" TargetMode="External"/><Relationship Id="rId13" Type="http://schemas.openxmlformats.org/officeDocument/2006/relationships/image" Target="../media/image158.jpg"/><Relationship Id="rId18" Type="http://schemas.openxmlformats.org/officeDocument/2006/relationships/image" Target="../media/image163.png"/><Relationship Id="rId3" Type="http://schemas.openxmlformats.org/officeDocument/2006/relationships/image" Target="../media/image22.jpeg"/><Relationship Id="rId21" Type="http://schemas.openxmlformats.org/officeDocument/2006/relationships/image" Target="../media/image166.png"/><Relationship Id="rId7" Type="http://schemas.openxmlformats.org/officeDocument/2006/relationships/image" Target="../media/image20.png"/><Relationship Id="rId12" Type="http://schemas.openxmlformats.org/officeDocument/2006/relationships/image" Target="../media/image157.jpg"/><Relationship Id="rId17" Type="http://schemas.openxmlformats.org/officeDocument/2006/relationships/image" Target="../media/image162.jpg"/><Relationship Id="rId2" Type="http://schemas.openxmlformats.org/officeDocument/2006/relationships/image" Target="../media/image21.jpeg"/><Relationship Id="rId16" Type="http://schemas.openxmlformats.org/officeDocument/2006/relationships/image" Target="../media/image161.jpg"/><Relationship Id="rId20"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156.jpg"/><Relationship Id="rId5" Type="http://schemas.openxmlformats.org/officeDocument/2006/relationships/image" Target="../media/image32.jpeg"/><Relationship Id="rId15" Type="http://schemas.openxmlformats.org/officeDocument/2006/relationships/image" Target="../media/image160.jpg"/><Relationship Id="rId23" Type="http://schemas.openxmlformats.org/officeDocument/2006/relationships/hyperlink" Target="http://plantyfolia.com/forum/mellifera_acacia_1295094676" TargetMode="External"/><Relationship Id="rId10" Type="http://schemas.openxmlformats.org/officeDocument/2006/relationships/hyperlink" Target="https://fr.wikipedia.org/wiki/Fabaceae" TargetMode="External"/><Relationship Id="rId19" Type="http://schemas.openxmlformats.org/officeDocument/2006/relationships/image" Target="../media/image164.png"/><Relationship Id="rId4" Type="http://schemas.openxmlformats.org/officeDocument/2006/relationships/image" Target="../media/image30.jpeg"/><Relationship Id="rId9" Type="http://schemas.openxmlformats.org/officeDocument/2006/relationships/hyperlink" Target="http://www.worldagroforestry.org/treedb/AFTPDFS/Acacia_mellifera.PDF" TargetMode="External"/><Relationship Id="rId14" Type="http://schemas.openxmlformats.org/officeDocument/2006/relationships/image" Target="../media/image159.jpg"/><Relationship Id="rId22" Type="http://schemas.openxmlformats.org/officeDocument/2006/relationships/image" Target="../media/image167.png"/></Relationships>
</file>

<file path=ppt/slides/_rels/slide34.xml.rels><?xml version="1.0" encoding="UTF-8" standalone="yes"?>
<Relationships xmlns="http://schemas.openxmlformats.org/package/2006/relationships"><Relationship Id="rId8" Type="http://schemas.openxmlformats.org/officeDocument/2006/relationships/hyperlink" Target="https://fr.wikipedia.org/wiki/Fabaceae" TargetMode="External"/><Relationship Id="rId13" Type="http://schemas.openxmlformats.org/officeDocument/2006/relationships/hyperlink" Target="https://fr.wikipedia.org/wiki/Acacia_laeta" TargetMode="External"/><Relationship Id="rId18" Type="http://schemas.openxmlformats.org/officeDocument/2006/relationships/image" Target="../media/image171.jpg"/><Relationship Id="rId3" Type="http://schemas.openxmlformats.org/officeDocument/2006/relationships/image" Target="../media/image22.jpeg"/><Relationship Id="rId21" Type="http://schemas.openxmlformats.org/officeDocument/2006/relationships/image" Target="../media/image174.png"/><Relationship Id="rId7" Type="http://schemas.openxmlformats.org/officeDocument/2006/relationships/image" Target="../media/image20.png"/><Relationship Id="rId12" Type="http://schemas.openxmlformats.org/officeDocument/2006/relationships/hyperlink" Target="https://en.wikipedia.org/wiki/Livestock" TargetMode="External"/><Relationship Id="rId17" Type="http://schemas.openxmlformats.org/officeDocument/2006/relationships/image" Target="../media/image170.jpg"/><Relationship Id="rId2" Type="http://schemas.openxmlformats.org/officeDocument/2006/relationships/image" Target="../media/image21.jpeg"/><Relationship Id="rId16" Type="http://schemas.openxmlformats.org/officeDocument/2006/relationships/image" Target="../media/image169.jpg"/><Relationship Id="rId20" Type="http://schemas.openxmlformats.org/officeDocument/2006/relationships/image" Target="../media/image173.jp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hyperlink" Target="https://en.wikipedia.org/wiki/Forage" TargetMode="External"/><Relationship Id="rId5" Type="http://schemas.openxmlformats.org/officeDocument/2006/relationships/image" Target="../media/image32.jpeg"/><Relationship Id="rId15" Type="http://schemas.openxmlformats.org/officeDocument/2006/relationships/image" Target="../media/image168.jpg"/><Relationship Id="rId23" Type="http://schemas.openxmlformats.org/officeDocument/2006/relationships/image" Target="../media/image176.jpg"/><Relationship Id="rId10" Type="http://schemas.openxmlformats.org/officeDocument/2006/relationships/hyperlink" Target="https://en.wikipedia.org/wiki/Fodder" TargetMode="External"/><Relationship Id="rId19" Type="http://schemas.openxmlformats.org/officeDocument/2006/relationships/image" Target="../media/image172.jpg"/><Relationship Id="rId4" Type="http://schemas.openxmlformats.org/officeDocument/2006/relationships/image" Target="../media/image30.jpeg"/><Relationship Id="rId9" Type="http://schemas.openxmlformats.org/officeDocument/2006/relationships/hyperlink" Target="https://en.wikipedia.org/wiki/Dyestuff" TargetMode="External"/><Relationship Id="rId14" Type="http://schemas.openxmlformats.org/officeDocument/2006/relationships/hyperlink" Target="https://en.wikipedia.org/wiki/Senegalia_laeta" TargetMode="External"/><Relationship Id="rId22" Type="http://schemas.openxmlformats.org/officeDocument/2006/relationships/image" Target="../media/image175.png"/></Relationships>
</file>

<file path=ppt/slides/_rels/slide35.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acacia%2Bseyal%26biw%3D1440%26bih%3D732&amp;rurl=translate.google.fr&amp;sl=en&amp;u=http://en.wikipedia.org/wiki/Senegal&amp;usg=ALkJrhjdu5sL5kCA2giK35HQfwSDTBj-6w" TargetMode="External"/><Relationship Id="rId13" Type="http://schemas.openxmlformats.org/officeDocument/2006/relationships/hyperlink" Target="http://en.wikipedia.org/wiki/Vachellia_seyal" TargetMode="External"/><Relationship Id="rId18" Type="http://schemas.openxmlformats.org/officeDocument/2006/relationships/image" Target="../media/image181.jpeg"/><Relationship Id="rId3" Type="http://schemas.openxmlformats.org/officeDocument/2006/relationships/hyperlink" Target="http://fr.wikipedia.org/wiki/Acacia_senegal" TargetMode="External"/><Relationship Id="rId21" Type="http://schemas.openxmlformats.org/officeDocument/2006/relationships/image" Target="../media/image21.jpeg"/><Relationship Id="rId7" Type="http://schemas.openxmlformats.org/officeDocument/2006/relationships/hyperlink" Target="http://translate.googleusercontent.com/translate_c?depth=1&amp;hl=fr&amp;prev=/search?q%3Dacacia%2Bseyal%26biw%3D1440%26bih%3D732&amp;rurl=translate.google.fr&amp;sl=en&amp;u=http://en.wikipedia.org/wiki/Kenya&amp;usg=ALkJrhgDPaXURk1C6kd2fM1U1zZIZoOZeA" TargetMode="External"/><Relationship Id="rId12" Type="http://schemas.openxmlformats.org/officeDocument/2006/relationships/hyperlink" Target="http://fr.wikipedia.org/wiki/Acacia_seyal" TargetMode="External"/><Relationship Id="rId17" Type="http://schemas.openxmlformats.org/officeDocument/2006/relationships/image" Target="../media/image180.jpeg"/><Relationship Id="rId2" Type="http://schemas.openxmlformats.org/officeDocument/2006/relationships/hyperlink" Target="https://fr.wikipedia.org/wiki/Fabaceae" TargetMode="External"/><Relationship Id="rId16" Type="http://schemas.openxmlformats.org/officeDocument/2006/relationships/image" Target="../media/image179.jpeg"/><Relationship Id="rId20" Type="http://schemas.openxmlformats.org/officeDocument/2006/relationships/hyperlink" Target="http://fr.wikipedia.org/wiki/Mimosaceae"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acacia%2Bseyal%26biw%3D1440%26bih%3D732&amp;rurl=translate.google.fr&amp;sl=en&amp;u=http://en.wikipedia.org/wiki/Egypt&amp;usg=ALkJrhiUZqk6i_7Z2s1B-r5dNdvCNmUHfQ" TargetMode="External"/><Relationship Id="rId11" Type="http://schemas.openxmlformats.org/officeDocument/2006/relationships/hyperlink" Target="http://fr.wikipedia.org/wiki/Acacia_seyal#cite_note-CatalogueofLife_esp.C3.A8ce19_juin_2013-2" TargetMode="External"/><Relationship Id="rId24" Type="http://schemas.openxmlformats.org/officeDocument/2006/relationships/image" Target="../media/image20.png"/><Relationship Id="rId5" Type="http://schemas.openxmlformats.org/officeDocument/2006/relationships/hyperlink" Target="http://translate.googleusercontent.com/translate_c?depth=1&amp;hl=fr&amp;prev=/search?q%3Dacacia%2Bseyal%26biw%3D1440%26bih%3D732&amp;rurl=translate.google.fr&amp;sl=en&amp;u=http://en.wikipedia.org/wiki/Vachellia_seyal&amp;usg=ALkJrhjZbA-aFruYmSrKCJqsvsqYd1IsNg#cite_note-Young-4" TargetMode="External"/><Relationship Id="rId15" Type="http://schemas.openxmlformats.org/officeDocument/2006/relationships/image" Target="../media/image178.jpeg"/><Relationship Id="rId23" Type="http://schemas.openxmlformats.org/officeDocument/2006/relationships/image" Target="../media/image182.jpeg"/><Relationship Id="rId10" Type="http://schemas.openxmlformats.org/officeDocument/2006/relationships/hyperlink" Target="http://fr.wikipedia.org/wiki/Catalogue_of_Life" TargetMode="External"/><Relationship Id="rId19" Type="http://schemas.openxmlformats.org/officeDocument/2006/relationships/hyperlink" Target="http://fr.wikipedia.org/wiki/Fabaceae" TargetMode="External"/><Relationship Id="rId4" Type="http://schemas.openxmlformats.org/officeDocument/2006/relationships/hyperlink" Target="http://fr.wikipedia.org/wiki/Gomme_arabique" TargetMode="External"/><Relationship Id="rId9" Type="http://schemas.openxmlformats.org/officeDocument/2006/relationships/hyperlink" Target="http://translate.googleusercontent.com/translate_c?depth=1&amp;hl=fr&amp;prev=/search?q%3Dacacia%2Bseyal%26biw%3D1440%26bih%3D732&amp;rurl=translate.google.fr&amp;sl=en&amp;u=http://en.wikipedia.org/wiki/Sahara&amp;usg=ALkJrhhhXUi_G4xVpVnR2VWmgbBLvndT7Q" TargetMode="External"/><Relationship Id="rId14" Type="http://schemas.openxmlformats.org/officeDocument/2006/relationships/image" Target="../media/image177.jpeg"/><Relationship Id="rId22" Type="http://schemas.openxmlformats.org/officeDocument/2006/relationships/image" Target="../media/image22.jpeg"/></Relationships>
</file>

<file path=ppt/slides/_rels/slide36.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21.jpeg"/><Relationship Id="rId7" Type="http://schemas.openxmlformats.org/officeDocument/2006/relationships/image" Target="../media/image183.jpg"/><Relationship Id="rId12" Type="http://schemas.openxmlformats.org/officeDocument/2006/relationships/image" Target="../media/image188.jpg"/><Relationship Id="rId2" Type="http://schemas.openxmlformats.org/officeDocument/2006/relationships/hyperlink" Target="https://fr.wikipedia.org/wiki/Fabaceae" TargetMode="External"/><Relationship Id="rId1" Type="http://schemas.openxmlformats.org/officeDocument/2006/relationships/slideLayout" Target="../slideLayouts/slideLayout7.xml"/><Relationship Id="rId6" Type="http://schemas.openxmlformats.org/officeDocument/2006/relationships/hyperlink" Target="http://www.newforestsproject.org/species.html" TargetMode="External"/><Relationship Id="rId11" Type="http://schemas.openxmlformats.org/officeDocument/2006/relationships/image" Target="../media/image187.jpg"/><Relationship Id="rId5" Type="http://schemas.openxmlformats.org/officeDocument/2006/relationships/image" Target="../media/image20.png"/><Relationship Id="rId10" Type="http://schemas.openxmlformats.org/officeDocument/2006/relationships/image" Target="../media/image186.jpg"/><Relationship Id="rId4" Type="http://schemas.openxmlformats.org/officeDocument/2006/relationships/image" Target="../media/image22.jpeg"/><Relationship Id="rId9" Type="http://schemas.openxmlformats.org/officeDocument/2006/relationships/image" Target="../media/image185.jpg"/></Relationships>
</file>

<file path=ppt/slides/_rels/slide37.xml.rels><?xml version="1.0" encoding="UTF-8" standalone="yes"?>
<Relationships xmlns="http://schemas.openxmlformats.org/package/2006/relationships"><Relationship Id="rId8" Type="http://schemas.openxmlformats.org/officeDocument/2006/relationships/image" Target="../media/image193.emf"/><Relationship Id="rId3" Type="http://schemas.openxmlformats.org/officeDocument/2006/relationships/image" Target="../media/image22.jpeg"/><Relationship Id="rId7" Type="http://schemas.openxmlformats.org/officeDocument/2006/relationships/image" Target="../media/image192.emf"/><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91.emf"/><Relationship Id="rId11" Type="http://schemas.openxmlformats.org/officeDocument/2006/relationships/hyperlink" Target="https://fr.wikipedia.org/wiki/Fabaceae" TargetMode="External"/><Relationship Id="rId5" Type="http://schemas.openxmlformats.org/officeDocument/2006/relationships/image" Target="../media/image190.emf"/><Relationship Id="rId10" Type="http://schemas.openxmlformats.org/officeDocument/2006/relationships/image" Target="../media/image20.png"/><Relationship Id="rId4" Type="http://schemas.openxmlformats.org/officeDocument/2006/relationships/image" Target="../media/image189.emf"/><Relationship Id="rId9" Type="http://schemas.openxmlformats.org/officeDocument/2006/relationships/image" Target="../media/image194.emf"/></Relationships>
</file>

<file path=ppt/slides/_rels/slide38.xml.rels><?xml version="1.0" encoding="UTF-8" standalone="yes"?>
<Relationships xmlns="http://schemas.openxmlformats.org/package/2006/relationships"><Relationship Id="rId8" Type="http://schemas.openxmlformats.org/officeDocument/2006/relationships/image" Target="../media/image197.jpg"/><Relationship Id="rId13" Type="http://schemas.openxmlformats.org/officeDocument/2006/relationships/image" Target="../media/image21.jpeg"/><Relationship Id="rId3" Type="http://schemas.openxmlformats.org/officeDocument/2006/relationships/hyperlink" Target="https://fr.wikipedia.org/wiki/Afrique_tropicale" TargetMode="External"/><Relationship Id="rId7" Type="http://schemas.openxmlformats.org/officeDocument/2006/relationships/image" Target="../media/image196.jpg"/><Relationship Id="rId12" Type="http://schemas.openxmlformats.org/officeDocument/2006/relationships/image" Target="../media/image201.jp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5.jpg"/><Relationship Id="rId11" Type="http://schemas.openxmlformats.org/officeDocument/2006/relationships/image" Target="../media/image200.jpg"/><Relationship Id="rId5" Type="http://schemas.openxmlformats.org/officeDocument/2006/relationships/hyperlink" Target="http://uses.plantnet-project.org/fr/Dichrostachys_cinerea_(PROTA)" TargetMode="External"/><Relationship Id="rId15" Type="http://schemas.openxmlformats.org/officeDocument/2006/relationships/hyperlink" Target="https://fr.wikipedia.org/wiki/Fabaceae" TargetMode="External"/><Relationship Id="rId10" Type="http://schemas.openxmlformats.org/officeDocument/2006/relationships/image" Target="../media/image199.jpg"/><Relationship Id="rId4" Type="http://schemas.openxmlformats.org/officeDocument/2006/relationships/hyperlink" Target="https://fr.wikipedia.org/wiki/Dichrostachys_cinerea" TargetMode="External"/><Relationship Id="rId9" Type="http://schemas.openxmlformats.org/officeDocument/2006/relationships/image" Target="../media/image198.jpg"/><Relationship Id="rId14" Type="http://schemas.openxmlformats.org/officeDocument/2006/relationships/image" Target="../media/image30.jpeg"/></Relationships>
</file>

<file path=ppt/slides/_rels/slide39.xml.rels><?xml version="1.0" encoding="UTF-8" standalone="yes"?>
<Relationships xmlns="http://schemas.openxmlformats.org/package/2006/relationships"><Relationship Id="rId8" Type="http://schemas.openxmlformats.org/officeDocument/2006/relationships/image" Target="../media/image203.jpeg"/><Relationship Id="rId13" Type="http://schemas.openxmlformats.org/officeDocument/2006/relationships/hyperlink" Target="https://translate.googleusercontent.com/translate_c?depth=1&amp;hl=fr&amp;prev=search&amp;rurl=translate.google.fr&amp;sl=en&amp;u=https://en.wikipedia.org/wiki/Africa&amp;usg=ALkJrhjQXTS-82uNjGQqFKn-hoUVRmC5-w" TargetMode="External"/><Relationship Id="rId18" Type="http://schemas.openxmlformats.org/officeDocument/2006/relationships/hyperlink" Target="https://translate.googleusercontent.com/translate_c?depth=1&amp;hl=fr&amp;prev=search&amp;rurl=translate.google.fr&amp;sl=en&amp;u=https://en.wikipedia.org/wiki/Furniture&amp;usg=ALkJrhjl-WiseQd1_Vs3awW1LAmszuS1Wg" TargetMode="External"/><Relationship Id="rId26" Type="http://schemas.openxmlformats.org/officeDocument/2006/relationships/hyperlink" Target="https://fr.wikipedia.org/wiki/National_Center_for_Biotechnology_Information" TargetMode="External"/><Relationship Id="rId3" Type="http://schemas.openxmlformats.org/officeDocument/2006/relationships/hyperlink" Target="https://fr.wikipedia.org/wiki/Mimosaceae" TargetMode="External"/><Relationship Id="rId21" Type="http://schemas.openxmlformats.org/officeDocument/2006/relationships/hyperlink" Target="https://translate.googleusercontent.com/translate_c?depth=1&amp;hl=fr&amp;prev=search&amp;rurl=translate.google.fr&amp;sl=en&amp;u=https://en.wikipedia.org/wiki/Gum_Arabic&amp;usg=ALkJrhjB-4vpWOVbrBtSJIhOVc_Hp6KE3w" TargetMode="External"/><Relationship Id="rId34" Type="http://schemas.openxmlformats.org/officeDocument/2006/relationships/image" Target="../media/image32.jpeg"/><Relationship Id="rId7" Type="http://schemas.openxmlformats.org/officeDocument/2006/relationships/image" Target="../media/image202.jpeg"/><Relationship Id="rId12" Type="http://schemas.openxmlformats.org/officeDocument/2006/relationships/hyperlink" Target="https://translate.googleusercontent.com/translate_c?depth=1&amp;hl=fr&amp;prev=search&amp;rurl=translate.google.fr&amp;sl=en&amp;u=https://en.wikipedia.org/wiki/Sahel&amp;usg=ALkJrhhfsGWDSZXlBW2B8sPxo3mAFlyNmg" TargetMode="External"/><Relationship Id="rId17" Type="http://schemas.openxmlformats.org/officeDocument/2006/relationships/hyperlink" Target="https://translate.googleusercontent.com/translate_c?depth=1&amp;hl=fr&amp;prev=search&amp;rurl=translate.google.fr&amp;sl=en&amp;u=https://en.wikipedia.org/wiki/Drought&amp;usg=ALkJrhgSwC4MnVg89YFe86C0agOrf1Gt0w" TargetMode="External"/><Relationship Id="rId25" Type="http://schemas.openxmlformats.org/officeDocument/2006/relationships/hyperlink" Target="https://fr.wikipedia.org/wiki/Catalogue_of_Life" TargetMode="External"/><Relationship Id="rId33" Type="http://schemas.openxmlformats.org/officeDocument/2006/relationships/image" Target="../media/image30.jpeg"/><Relationship Id="rId2" Type="http://schemas.openxmlformats.org/officeDocument/2006/relationships/hyperlink" Target="https://fr.wikipedia.org/wiki/Fabaceae" TargetMode="External"/><Relationship Id="rId16" Type="http://schemas.openxmlformats.org/officeDocument/2006/relationships/hyperlink" Target="https://translate.googleusercontent.com/translate_c?depth=1&amp;hl=fr&amp;prev=search&amp;rurl=translate.google.fr&amp;sl=en&amp;u=https://en.wikipedia.org/wiki/Alkalinity&amp;usg=ALkJrhjcP62gq3bc1UPxuBftenV6sXWqwQ" TargetMode="External"/><Relationship Id="rId20" Type="http://schemas.openxmlformats.org/officeDocument/2006/relationships/hyperlink" Target="https://translate.googleusercontent.com/translate_c?depth=1&amp;hl=fr&amp;prev=search&amp;rurl=translate.google.fr&amp;sl=en&amp;u=https://en.wikipedia.org/wiki/Tannin&amp;usg=ALkJrhhTzvvcmFstryCU5a5JdQElMWo2cw" TargetMode="External"/><Relationship Id="rId29" Type="http://schemas.openxmlformats.org/officeDocument/2006/relationships/hyperlink" Target="http://www.plantzafrica.com/plantab/acaciatortilis.htm" TargetMode="External"/><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u=https://en.wikipedia.org/wiki/Serengeti_National_Park&amp;usg=ALkJrhixtb6OzGADKpDtX4KwrbEMLnJOwA" TargetMode="External"/><Relationship Id="rId11" Type="http://schemas.openxmlformats.org/officeDocument/2006/relationships/hyperlink" Target="https://translate.googleusercontent.com/translate_c?depth=1&amp;hl=fr&amp;prev=search&amp;rurl=translate.google.fr&amp;sl=en&amp;u=https://en.wikipedia.org/wiki/Savanna&amp;usg=ALkJrhikrNqHEpAxMmReoHLk_AUb7awZcw" TargetMode="External"/><Relationship Id="rId24" Type="http://schemas.openxmlformats.org/officeDocument/2006/relationships/hyperlink" Target="https://translate.googleusercontent.com/translate_c?depth=1&amp;hl=fr&amp;prev=search&amp;rurl=translate.google.fr&amp;sl=en&amp;u=https://en.wikipedia.org/wiki/Medicine&amp;usg=ALkJrhjwPajkV8SQLA0PRB3Fx5Yxck2MEA" TargetMode="External"/><Relationship Id="rId32" Type="http://schemas.openxmlformats.org/officeDocument/2006/relationships/image" Target="../media/image207.jpeg"/><Relationship Id="rId5" Type="http://schemas.openxmlformats.org/officeDocument/2006/relationships/image" Target="../media/image22.jpeg"/><Relationship Id="rId15" Type="http://schemas.openxmlformats.org/officeDocument/2006/relationships/hyperlink" Target="https://translate.googleusercontent.com/translate_c?depth=1&amp;hl=fr&amp;prev=search&amp;rurl=translate.google.fr&amp;sl=en&amp;u=https://en.wikipedia.org/wiki/Middle_East&amp;usg=ALkJrhhCbH8AJK5DeTlLUt-81ykc9t3NSg" TargetMode="External"/><Relationship Id="rId23" Type="http://schemas.openxmlformats.org/officeDocument/2006/relationships/hyperlink" Target="https://translate.googleusercontent.com/translate_c?depth=1&amp;hl=fr&amp;prev=search&amp;rurl=translate.google.fr&amp;sl=en&amp;u=https://en.wikipedia.org/wiki/Tool&amp;usg=ALkJrhh59RAmtb_hgIhJ5Bz68OV7B6nRvQ" TargetMode="External"/><Relationship Id="rId28" Type="http://schemas.openxmlformats.org/officeDocument/2006/relationships/hyperlink" Target="http://www.fao.org/docrep/006/q2934e/q2934e05.htm" TargetMode="External"/><Relationship Id="rId10" Type="http://schemas.openxmlformats.org/officeDocument/2006/relationships/image" Target="../media/image205.jpeg"/><Relationship Id="rId19" Type="http://schemas.openxmlformats.org/officeDocument/2006/relationships/hyperlink" Target="https://translate.googleusercontent.com/translate_c?depth=1&amp;hl=fr&amp;prev=search&amp;rurl=translate.google.fr&amp;sl=en&amp;u=https://en.wikipedia.org/wiki/Fodder&amp;usg=ALkJrhiiQr9-FYItQ9iqJij4kQ2htLYaog" TargetMode="External"/><Relationship Id="rId31" Type="http://schemas.openxmlformats.org/officeDocument/2006/relationships/image" Target="../media/image206.jpeg"/><Relationship Id="rId4" Type="http://schemas.openxmlformats.org/officeDocument/2006/relationships/image" Target="../media/image21.jpeg"/><Relationship Id="rId9" Type="http://schemas.openxmlformats.org/officeDocument/2006/relationships/image" Target="../media/image204.jpeg"/><Relationship Id="rId14" Type="http://schemas.openxmlformats.org/officeDocument/2006/relationships/hyperlink" Target="https://translate.googleusercontent.com/translate_c?depth=1&amp;hl=fr&amp;prev=search&amp;rurl=translate.google.fr&amp;sl=en&amp;u=https://en.wikipedia.org/wiki/Sudan&amp;usg=ALkJrhiFwiYFbyflZD-5cwQbY3P4wUynvw" TargetMode="External"/><Relationship Id="rId22" Type="http://schemas.openxmlformats.org/officeDocument/2006/relationships/hyperlink" Target="https://translate.googleusercontent.com/translate_c?depth=1&amp;hl=fr&amp;prev=search&amp;rurl=translate.google.fr&amp;sl=en&amp;u=https://en.wikipedia.org/wiki/Weapon&amp;usg=ALkJrhgc_CZQRX8aTjozmh0stWE-kse3fw" TargetMode="External"/><Relationship Id="rId27" Type="http://schemas.openxmlformats.org/officeDocument/2006/relationships/hyperlink" Target="http://en.wikipedia.org/wiki/Vachellia_tortilis" TargetMode="External"/><Relationship Id="rId30" Type="http://schemas.openxmlformats.org/officeDocument/2006/relationships/hyperlink" Target="http://www.worldagroforestry.org/treedb/AFTPDFS/Acacia_tortilis.PDF"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lickr.com/photos/cgiarclimate/8118901491" TargetMode="External"/><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www.comuntierra.org/site/blog_post.php?idPost=144&amp;id_idioma=2"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212.jpg"/><Relationship Id="rId3" Type="http://schemas.openxmlformats.org/officeDocument/2006/relationships/hyperlink" Target="http://tropical.theferns.info/viewtropical.php?id=Grewia+bicolor" TargetMode="External"/><Relationship Id="rId7" Type="http://schemas.openxmlformats.org/officeDocument/2006/relationships/image" Target="../media/image32.jpeg"/><Relationship Id="rId12" Type="http://schemas.openxmlformats.org/officeDocument/2006/relationships/image" Target="../media/image211.jpg"/><Relationship Id="rId17" Type="http://schemas.openxmlformats.org/officeDocument/2006/relationships/image" Target="../media/image216.png"/><Relationship Id="rId2" Type="http://schemas.openxmlformats.org/officeDocument/2006/relationships/hyperlink" Target="https://www.prota4u.org/database/protav8.asp?fr=1&amp;g=pe&amp;p=Grewia+bicolor+Juss" TargetMode="External"/><Relationship Id="rId16" Type="http://schemas.openxmlformats.org/officeDocument/2006/relationships/image" Target="../media/image215.jp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210.jpg"/><Relationship Id="rId5" Type="http://schemas.openxmlformats.org/officeDocument/2006/relationships/image" Target="../media/image21.jpeg"/><Relationship Id="rId15" Type="http://schemas.openxmlformats.org/officeDocument/2006/relationships/image" Target="../media/image214.jpg"/><Relationship Id="rId10" Type="http://schemas.openxmlformats.org/officeDocument/2006/relationships/image" Target="../media/image209.jpg"/><Relationship Id="rId4" Type="http://schemas.openxmlformats.org/officeDocument/2006/relationships/hyperlink" Target="https://fr.wikipedia.org/wiki/Tiliaceae" TargetMode="External"/><Relationship Id="rId9" Type="http://schemas.openxmlformats.org/officeDocument/2006/relationships/image" Target="../media/image208.jpg"/><Relationship Id="rId14" Type="http://schemas.openxmlformats.org/officeDocument/2006/relationships/image" Target="../media/image213.jpg"/></Relationships>
</file>

<file path=ppt/slides/_rels/slide41.xml.rels><?xml version="1.0" encoding="UTF-8" standalone="yes"?>
<Relationships xmlns="http://schemas.openxmlformats.org/package/2006/relationships"><Relationship Id="rId8" Type="http://schemas.openxmlformats.org/officeDocument/2006/relationships/hyperlink" Target="https://en.wikipedia.org/wiki/Morus_mesozygia" TargetMode="External"/><Relationship Id="rId13" Type="http://schemas.openxmlformats.org/officeDocument/2006/relationships/image" Target="../media/image219.jpg"/><Relationship Id="rId3" Type="http://schemas.openxmlformats.org/officeDocument/2006/relationships/image" Target="../media/image21.jpeg"/><Relationship Id="rId7" Type="http://schemas.openxmlformats.org/officeDocument/2006/relationships/image" Target="../media/image31.jpeg"/><Relationship Id="rId12" Type="http://schemas.openxmlformats.org/officeDocument/2006/relationships/image" Target="../media/image218.jpg"/><Relationship Id="rId17" Type="http://schemas.openxmlformats.org/officeDocument/2006/relationships/image" Target="../media/image223.jpg"/><Relationship Id="rId2" Type="http://schemas.openxmlformats.org/officeDocument/2006/relationships/hyperlink" Target="https://en.wikipedia.org/wiki/Moraceae" TargetMode="External"/><Relationship Id="rId16" Type="http://schemas.openxmlformats.org/officeDocument/2006/relationships/image" Target="../media/image222.jp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217.jpg"/><Relationship Id="rId5" Type="http://schemas.openxmlformats.org/officeDocument/2006/relationships/image" Target="../media/image30.jpeg"/><Relationship Id="rId15" Type="http://schemas.openxmlformats.org/officeDocument/2006/relationships/image" Target="../media/image221.jpg"/><Relationship Id="rId10" Type="http://schemas.openxmlformats.org/officeDocument/2006/relationships/hyperlink" Target="http://tropical.theferns.info/viewtropical.php?id=Morus+mesozygia" TargetMode="External"/><Relationship Id="rId4" Type="http://schemas.openxmlformats.org/officeDocument/2006/relationships/image" Target="../media/image22.jpeg"/><Relationship Id="rId9" Type="http://schemas.openxmlformats.org/officeDocument/2006/relationships/hyperlink" Target="https://www.prota4u.org/database/protav8.asp?fr=1&amp;g=pe&amp;p=Morus+mesozygia+Stapf+ex+A.Chev" TargetMode="External"/><Relationship Id="rId14" Type="http://schemas.openxmlformats.org/officeDocument/2006/relationships/image" Target="../media/image220.jpg"/></Relationships>
</file>

<file path=ppt/slides/_rels/slide42.xml.rels><?xml version="1.0" encoding="UTF-8" standalone="yes"?>
<Relationships xmlns="http://schemas.openxmlformats.org/package/2006/relationships"><Relationship Id="rId8" Type="http://schemas.openxmlformats.org/officeDocument/2006/relationships/hyperlink" Target="http://uses.plantnet-project.org/fr/Cadaba_farinosa_(PROTA)" TargetMode="External"/><Relationship Id="rId13" Type="http://schemas.openxmlformats.org/officeDocument/2006/relationships/image" Target="../media/image227.jpg"/><Relationship Id="rId3" Type="http://schemas.openxmlformats.org/officeDocument/2006/relationships/image" Target="../media/image21.jpeg"/><Relationship Id="rId7" Type="http://schemas.openxmlformats.org/officeDocument/2006/relationships/image" Target="../media/image31.jpeg"/><Relationship Id="rId12" Type="http://schemas.openxmlformats.org/officeDocument/2006/relationships/image" Target="../media/image226.jpg"/><Relationship Id="rId2" Type="http://schemas.openxmlformats.org/officeDocument/2006/relationships/hyperlink" Target="https://fr.wikipedia.org/wiki/Capparaceae" TargetMode="Externa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225.jpg"/><Relationship Id="rId5" Type="http://schemas.openxmlformats.org/officeDocument/2006/relationships/image" Target="../media/image30.jpeg"/><Relationship Id="rId10" Type="http://schemas.openxmlformats.org/officeDocument/2006/relationships/image" Target="../media/image224.jpg"/><Relationship Id="rId4" Type="http://schemas.openxmlformats.org/officeDocument/2006/relationships/image" Target="../media/image22.jpeg"/><Relationship Id="rId9" Type="http://schemas.openxmlformats.org/officeDocument/2006/relationships/hyperlink" Target="http://tropical.theferns.info/viewtropical.php?id=Cadaba+farinosa" TargetMode="External"/><Relationship Id="rId14" Type="http://schemas.openxmlformats.org/officeDocument/2006/relationships/image" Target="../media/image228.jpg"/></Relationships>
</file>

<file path=ppt/slides/_rels/slide43.xml.rels><?xml version="1.0" encoding="UTF-8" standalone="yes"?>
<Relationships xmlns="http://schemas.openxmlformats.org/package/2006/relationships"><Relationship Id="rId8" Type="http://schemas.openxmlformats.org/officeDocument/2006/relationships/hyperlink" Target="https://en.wikipedia.org/wiki/Dysentery" TargetMode="External"/><Relationship Id="rId13" Type="http://schemas.openxmlformats.org/officeDocument/2006/relationships/hyperlink" Target="http://agritrop.cirad.fr/518853/1/document_518853.pdf" TargetMode="External"/><Relationship Id="rId18" Type="http://schemas.openxmlformats.org/officeDocument/2006/relationships/image" Target="../media/image230.jpg"/><Relationship Id="rId26" Type="http://schemas.openxmlformats.org/officeDocument/2006/relationships/image" Target="../media/image238.jpg"/><Relationship Id="rId3" Type="http://schemas.openxmlformats.org/officeDocument/2006/relationships/hyperlink" Target="https://en.wikipedia.org/wiki/Fabaceae" TargetMode="External"/><Relationship Id="rId21" Type="http://schemas.openxmlformats.org/officeDocument/2006/relationships/image" Target="../media/image233.jpg"/><Relationship Id="rId7" Type="http://schemas.openxmlformats.org/officeDocument/2006/relationships/hyperlink" Target="https://en.wikipedia.org/wiki/Tuberculosis" TargetMode="External"/><Relationship Id="rId12" Type="http://schemas.openxmlformats.org/officeDocument/2006/relationships/hyperlink" Target="https://en.wikipedia.org/wiki/Haematoxylum_brasiletto" TargetMode="External"/><Relationship Id="rId17" Type="http://schemas.openxmlformats.org/officeDocument/2006/relationships/image" Target="../media/image229.jpg"/><Relationship Id="rId25" Type="http://schemas.openxmlformats.org/officeDocument/2006/relationships/image" Target="../media/image237.jpg"/><Relationship Id="rId2" Type="http://schemas.openxmlformats.org/officeDocument/2006/relationships/hyperlink" Target="https://en.wikipedia.org/wiki/Legume" TargetMode="External"/><Relationship Id="rId16" Type="http://schemas.openxmlformats.org/officeDocument/2006/relationships/hyperlink" Target="http://www.cabi.org/isc/datasheet/26332" TargetMode="External"/><Relationship Id="rId20" Type="http://schemas.openxmlformats.org/officeDocument/2006/relationships/image" Target="../media/image232.jpg"/><Relationship Id="rId29"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en.wikipedia.org/wiki/Bow_(music)" TargetMode="External"/><Relationship Id="rId11" Type="http://schemas.openxmlformats.org/officeDocument/2006/relationships/hyperlink" Target="https://en.wikipedia.org/wiki/Bioflavonoid" TargetMode="External"/><Relationship Id="rId24" Type="http://schemas.openxmlformats.org/officeDocument/2006/relationships/image" Target="../media/image236.jpg"/><Relationship Id="rId5" Type="http://schemas.openxmlformats.org/officeDocument/2006/relationships/hyperlink" Target="https://en.wikipedia.org/wiki/Caesalpinioideae" TargetMode="External"/><Relationship Id="rId15" Type="http://schemas.openxmlformats.org/officeDocument/2006/relationships/hyperlink" Target="https://www.ncbi.nlm.nih.gov/pmc/articles/PMC4698691/" TargetMode="External"/><Relationship Id="rId23" Type="http://schemas.openxmlformats.org/officeDocument/2006/relationships/image" Target="../media/image235.jpg"/><Relationship Id="rId28" Type="http://schemas.openxmlformats.org/officeDocument/2006/relationships/image" Target="../media/image30.jpeg"/><Relationship Id="rId10" Type="http://schemas.openxmlformats.org/officeDocument/2006/relationships/hyperlink" Target="https://en.wikipedia.org/wiki/Hematein" TargetMode="External"/><Relationship Id="rId19" Type="http://schemas.openxmlformats.org/officeDocument/2006/relationships/image" Target="../media/image231.jpg"/><Relationship Id="rId4" Type="http://schemas.openxmlformats.org/officeDocument/2006/relationships/image" Target="../media/image20.png"/><Relationship Id="rId9" Type="http://schemas.openxmlformats.org/officeDocument/2006/relationships/hyperlink" Target="https://en.wikipedia.org/wiki/Hematoxylin" TargetMode="External"/><Relationship Id="rId14" Type="http://schemas.openxmlformats.org/officeDocument/2006/relationships/hyperlink" Target="https://es.wikipedia.org/wiki/Haematoxylum_brasiletto" TargetMode="External"/><Relationship Id="rId22" Type="http://schemas.openxmlformats.org/officeDocument/2006/relationships/image" Target="../media/image234.jpg"/><Relationship Id="rId27" Type="http://schemas.openxmlformats.org/officeDocument/2006/relationships/image" Target="../media/image239.jpg"/></Relationships>
</file>

<file path=ppt/slides/_rels/slide44.xml.rels><?xml version="1.0" encoding="UTF-8" standalone="yes"?>
<Relationships xmlns="http://schemas.openxmlformats.org/package/2006/relationships"><Relationship Id="rId8" Type="http://schemas.openxmlformats.org/officeDocument/2006/relationships/hyperlink" Target="https://fr.wikipedia.org/wiki/Australasie" TargetMode="External"/><Relationship Id="rId13" Type="http://schemas.openxmlformats.org/officeDocument/2006/relationships/image" Target="../media/image242.jpg"/><Relationship Id="rId18" Type="http://schemas.openxmlformats.org/officeDocument/2006/relationships/image" Target="../media/image247.jpg"/><Relationship Id="rId3" Type="http://schemas.openxmlformats.org/officeDocument/2006/relationships/hyperlink" Target="https://fr.wikipedia.org/wiki/Lythrac%C3%A9e" TargetMode="External"/><Relationship Id="rId21" Type="http://schemas.openxmlformats.org/officeDocument/2006/relationships/image" Target="../media/image30.jpeg"/><Relationship Id="rId7" Type="http://schemas.openxmlformats.org/officeDocument/2006/relationships/hyperlink" Target="https://fr.wikipedia.org/wiki/Arbuste" TargetMode="External"/><Relationship Id="rId12" Type="http://schemas.openxmlformats.org/officeDocument/2006/relationships/hyperlink" Target="https://www.prota4u.org/database/protav8.asp?fr=1&amp;g=pe&amp;p=Lawsonia+inermis+L" TargetMode="External"/><Relationship Id="rId17" Type="http://schemas.openxmlformats.org/officeDocument/2006/relationships/image" Target="../media/image246.jpg"/><Relationship Id="rId2" Type="http://schemas.openxmlformats.org/officeDocument/2006/relationships/hyperlink" Target="https://fr.wikipedia.org/wiki/Henn%C3%A9" TargetMode="External"/><Relationship Id="rId16" Type="http://schemas.openxmlformats.org/officeDocument/2006/relationships/image" Target="../media/image245.jpg"/><Relationship Id="rId20"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hyperlink" Target="https://en.wikipedia.org/wiki/Lawsonia_inermis" TargetMode="External"/><Relationship Id="rId5" Type="http://schemas.openxmlformats.org/officeDocument/2006/relationships/image" Target="../media/image241.jpeg"/><Relationship Id="rId15" Type="http://schemas.openxmlformats.org/officeDocument/2006/relationships/image" Target="../media/image244.jpg"/><Relationship Id="rId10" Type="http://schemas.openxmlformats.org/officeDocument/2006/relationships/hyperlink" Target="https://fr.wikipedia.org/wiki/Haies_vives" TargetMode="External"/><Relationship Id="rId19" Type="http://schemas.openxmlformats.org/officeDocument/2006/relationships/image" Target="../media/image248.jpg"/><Relationship Id="rId4" Type="http://schemas.openxmlformats.org/officeDocument/2006/relationships/image" Target="../media/image240.jpeg"/><Relationship Id="rId9" Type="http://schemas.openxmlformats.org/officeDocument/2006/relationships/hyperlink" Target="https://fr.wikipedia.org/wiki/Agriculture_extensive" TargetMode="External"/><Relationship Id="rId14" Type="http://schemas.openxmlformats.org/officeDocument/2006/relationships/image" Target="../media/image243.jpg"/></Relationships>
</file>

<file path=ppt/slides/_rels/slide45.xml.rels><?xml version="1.0" encoding="UTF-8" standalone="yes"?>
<Relationships xmlns="http://schemas.openxmlformats.org/package/2006/relationships"><Relationship Id="rId8" Type="http://schemas.openxmlformats.org/officeDocument/2006/relationships/hyperlink" Target="http://fr.wikipedia.org/wiki/Tamarinier" TargetMode="External"/><Relationship Id="rId13" Type="http://schemas.openxmlformats.org/officeDocument/2006/relationships/hyperlink" Target="http://fr.wikipedia.org/wiki/Comestible" TargetMode="External"/><Relationship Id="rId18" Type="http://schemas.openxmlformats.org/officeDocument/2006/relationships/hyperlink" Target="http://en.wikipedia.org/wiki/Adansonia_digitata" TargetMode="External"/><Relationship Id="rId3" Type="http://schemas.openxmlformats.org/officeDocument/2006/relationships/hyperlink" Target="http://fr.wikipedia.org/wiki/Famille_(biologie)" TargetMode="External"/><Relationship Id="rId21" Type="http://schemas.openxmlformats.org/officeDocument/2006/relationships/image" Target="../media/image252.jpeg"/><Relationship Id="rId7" Type="http://schemas.openxmlformats.org/officeDocument/2006/relationships/hyperlink" Target="http://fr.wikipedia.org/wiki/Acacia_(genre)" TargetMode="External"/><Relationship Id="rId12" Type="http://schemas.openxmlformats.org/officeDocument/2006/relationships/hyperlink" Target="http://fr.wikipedia.org/wiki/Transvaal" TargetMode="External"/><Relationship Id="rId17" Type="http://schemas.openxmlformats.org/officeDocument/2006/relationships/hyperlink" Target="http://fr.wikipedia.org/wiki/Baobab_africain" TargetMode="External"/><Relationship Id="rId2" Type="http://schemas.openxmlformats.org/officeDocument/2006/relationships/image" Target="../media/image249.jpeg"/><Relationship Id="rId16" Type="http://schemas.openxmlformats.org/officeDocument/2006/relationships/hyperlink" Target="http://fr.wikipedia.org/wiki/Fruit_(alimentation_humaine)" TargetMode="External"/><Relationship Id="rId20"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hyperlink" Target="http://fr.wikipedia.org/wiki/Afrique_tropicale" TargetMode="External"/><Relationship Id="rId11" Type="http://schemas.openxmlformats.org/officeDocument/2006/relationships/hyperlink" Target="http://fr.wikipedia.org/wiki/S%C3%A9n%C3%A9gal" TargetMode="External"/><Relationship Id="rId5" Type="http://schemas.openxmlformats.org/officeDocument/2006/relationships/hyperlink" Target="http://fr.wikipedia.org/wiki/Malvaceae" TargetMode="External"/><Relationship Id="rId15" Type="http://schemas.openxmlformats.org/officeDocument/2006/relationships/hyperlink" Target="http://fr.wikipedia.org/wiki/Huile_alimentaire" TargetMode="External"/><Relationship Id="rId23" Type="http://schemas.openxmlformats.org/officeDocument/2006/relationships/image" Target="../media/image31.jpeg"/><Relationship Id="rId10" Type="http://schemas.openxmlformats.org/officeDocument/2006/relationships/hyperlink" Target="http://fr.wikipedia.org/wiki/Sahel_africain" TargetMode="External"/><Relationship Id="rId19" Type="http://schemas.openxmlformats.org/officeDocument/2006/relationships/image" Target="../media/image250.jpeg"/><Relationship Id="rId4" Type="http://schemas.openxmlformats.org/officeDocument/2006/relationships/hyperlink" Target="http://fr.wikipedia.org/wiki/Bombacaceae" TargetMode="External"/><Relationship Id="rId9" Type="http://schemas.openxmlformats.org/officeDocument/2006/relationships/hyperlink" Target="http://fr.wikipedia.org/wiki/Albizia" TargetMode="External"/><Relationship Id="rId14" Type="http://schemas.openxmlformats.org/officeDocument/2006/relationships/hyperlink" Target="http://fr.wikipedia.org/wiki/Pain_de_singe" TargetMode="External"/><Relationship Id="rId22" Type="http://schemas.openxmlformats.org/officeDocument/2006/relationships/image" Target="../media/image30.jpeg"/></Relationships>
</file>

<file path=ppt/slides/_rels/slide4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www.rufford.org/files/Manuel%20Technique%203.pdf" TargetMode="External"/><Relationship Id="rId7" Type="http://schemas.openxmlformats.org/officeDocument/2006/relationships/image" Target="../media/image256.jpeg"/><Relationship Id="rId2" Type="http://schemas.openxmlformats.org/officeDocument/2006/relationships/image" Target="../media/image253.jpeg"/><Relationship Id="rId1" Type="http://schemas.openxmlformats.org/officeDocument/2006/relationships/slideLayout" Target="../slideLayouts/slideLayout7.xml"/><Relationship Id="rId6" Type="http://schemas.openxmlformats.org/officeDocument/2006/relationships/hyperlink" Target="http://www.baobab.baobab.bio/menaces-qui-pesent-sur-le-baobab-bio-sauvage/" TargetMode="External"/><Relationship Id="rId5" Type="http://schemas.openxmlformats.org/officeDocument/2006/relationships/image" Target="../media/image255.jpeg"/><Relationship Id="rId4" Type="http://schemas.openxmlformats.org/officeDocument/2006/relationships/image" Target="../media/image254.jpeg"/><Relationship Id="rId9" Type="http://schemas.openxmlformats.org/officeDocument/2006/relationships/image" Target="../media/image31.jpeg"/></Relationships>
</file>

<file path=ppt/slides/_rels/slide47.xml.rels><?xml version="1.0" encoding="UTF-8" standalone="yes"?>
<Relationships xmlns="http://schemas.openxmlformats.org/package/2006/relationships"><Relationship Id="rId8" Type="http://schemas.openxmlformats.org/officeDocument/2006/relationships/image" Target="../media/image261.emf"/><Relationship Id="rId3" Type="http://schemas.openxmlformats.org/officeDocument/2006/relationships/image" Target="../media/image31.jpeg"/><Relationship Id="rId7" Type="http://schemas.openxmlformats.org/officeDocument/2006/relationships/image" Target="../media/image260.emf"/><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59.emf"/><Relationship Id="rId5" Type="http://schemas.openxmlformats.org/officeDocument/2006/relationships/image" Target="../media/image258.emf"/><Relationship Id="rId4" Type="http://schemas.openxmlformats.org/officeDocument/2006/relationships/image" Target="../media/image257.emf"/><Relationship Id="rId9" Type="http://schemas.openxmlformats.org/officeDocument/2006/relationships/image" Target="../media/image262.emf"/></Relationships>
</file>

<file path=ppt/slides/_rels/slide48.xml.rels><?xml version="1.0" encoding="UTF-8" standalone="yes"?>
<Relationships xmlns="http://schemas.openxmlformats.org/package/2006/relationships"><Relationship Id="rId8" Type="http://schemas.openxmlformats.org/officeDocument/2006/relationships/hyperlink" Target="https://fr.wikipedia.org/wiki/Pakistan" TargetMode="External"/><Relationship Id="rId13" Type="http://schemas.openxmlformats.org/officeDocument/2006/relationships/hyperlink" Target="https://fr.wikipedia.org/wiki/Vi%C3%AAt_Nam" TargetMode="External"/><Relationship Id="rId18" Type="http://schemas.openxmlformats.org/officeDocument/2006/relationships/hyperlink" Target="https://en.wikipedia.org/wiki/Aegle_marmelos" TargetMode="External"/><Relationship Id="rId26" Type="http://schemas.openxmlformats.org/officeDocument/2006/relationships/image" Target="../media/image269.jpeg"/><Relationship Id="rId3" Type="http://schemas.openxmlformats.org/officeDocument/2006/relationships/image" Target="../media/image31.jpeg"/><Relationship Id="rId21" Type="http://schemas.openxmlformats.org/officeDocument/2006/relationships/image" Target="../media/image264.jpeg"/><Relationship Id="rId7" Type="http://schemas.openxmlformats.org/officeDocument/2006/relationships/hyperlink" Target="https://fr.wikipedia.org/wiki/Birmanie" TargetMode="External"/><Relationship Id="rId12" Type="http://schemas.openxmlformats.org/officeDocument/2006/relationships/hyperlink" Target="https://fr.wikipedia.org/wiki/Myanmar" TargetMode="External"/><Relationship Id="rId17" Type="http://schemas.openxmlformats.org/officeDocument/2006/relationships/hyperlink" Target="https://fr.wikipedia.org/wiki/Aegle_marmelos" TargetMode="External"/><Relationship Id="rId25" Type="http://schemas.openxmlformats.org/officeDocument/2006/relationships/image" Target="../media/image268.jpeg"/><Relationship Id="rId2" Type="http://schemas.openxmlformats.org/officeDocument/2006/relationships/image" Target="../media/image30.jpeg"/><Relationship Id="rId16" Type="http://schemas.openxmlformats.org/officeDocument/2006/relationships/hyperlink" Target="https://fr.wikipedia.org/wiki/Tha%C3%AFlande" TargetMode="External"/><Relationship Id="rId20" Type="http://schemas.openxmlformats.org/officeDocument/2006/relationships/image" Target="../media/image263.jpeg"/><Relationship Id="rId1" Type="http://schemas.openxmlformats.org/officeDocument/2006/relationships/slideLayout" Target="../slideLayouts/slideLayout7.xml"/><Relationship Id="rId6" Type="http://schemas.openxmlformats.org/officeDocument/2006/relationships/hyperlink" Target="https://fr.wikipedia.org/wiki/Inde" TargetMode="External"/><Relationship Id="rId11" Type="http://schemas.openxmlformats.org/officeDocument/2006/relationships/hyperlink" Target="https://fr.wikipedia.org/wiki/Sri_Lanka" TargetMode="External"/><Relationship Id="rId24" Type="http://schemas.openxmlformats.org/officeDocument/2006/relationships/image" Target="../media/image267.jpeg"/><Relationship Id="rId5" Type="http://schemas.openxmlformats.org/officeDocument/2006/relationships/hyperlink" Target="https://fr.wikipedia.org/wiki/Punjab" TargetMode="External"/><Relationship Id="rId15" Type="http://schemas.openxmlformats.org/officeDocument/2006/relationships/hyperlink" Target="https://fr.wikipedia.org/wiki/Cambodge" TargetMode="External"/><Relationship Id="rId23" Type="http://schemas.openxmlformats.org/officeDocument/2006/relationships/image" Target="../media/image266.jpeg"/><Relationship Id="rId28" Type="http://schemas.openxmlformats.org/officeDocument/2006/relationships/image" Target="../media/image271.jpeg"/><Relationship Id="rId10" Type="http://schemas.openxmlformats.org/officeDocument/2006/relationships/hyperlink" Target="https://fr.wikipedia.org/wiki/N%C3%A9pal" TargetMode="External"/><Relationship Id="rId19" Type="http://schemas.openxmlformats.org/officeDocument/2006/relationships/hyperlink" Target="http://toptropicals.com/cgi-bin/garden_catalog/cat.cgi?uid=Aegle_marmelos" TargetMode="External"/><Relationship Id="rId4" Type="http://schemas.openxmlformats.org/officeDocument/2006/relationships/hyperlink" Target="https://fr.wikipedia.org/wiki/Rutaceae" TargetMode="External"/><Relationship Id="rId9" Type="http://schemas.openxmlformats.org/officeDocument/2006/relationships/hyperlink" Target="https://fr.wikipedia.org/wiki/Bangladesh" TargetMode="External"/><Relationship Id="rId14" Type="http://schemas.openxmlformats.org/officeDocument/2006/relationships/hyperlink" Target="https://fr.wikipedia.org/wiki/Laos" TargetMode="External"/><Relationship Id="rId22" Type="http://schemas.openxmlformats.org/officeDocument/2006/relationships/image" Target="../media/image265.jpeg"/><Relationship Id="rId27" Type="http://schemas.openxmlformats.org/officeDocument/2006/relationships/image" Target="../media/image270.jpeg"/></Relationships>
</file>

<file path=ppt/slides/_rels/slide49.xml.rels><?xml version="1.0" encoding="UTF-8" standalone="yes"?>
<Relationships xmlns="http://schemas.openxmlformats.org/package/2006/relationships"><Relationship Id="rId13" Type="http://schemas.openxmlformats.org/officeDocument/2006/relationships/hyperlink" Target="https://translate.googleusercontent.com/translate_c?depth=1&amp;hl=fr&amp;prev=search&amp;rurl=translate.google.fr&amp;sl=en&amp;u=https://en.wikipedia.org/wiki/Beetle&amp;usg=ALkJrhgOHi-zGqnRAVBot9IKqVgn5ot_jw" TargetMode="External"/><Relationship Id="rId18" Type="http://schemas.openxmlformats.org/officeDocument/2006/relationships/hyperlink" Target="https://translate.googleusercontent.com/translate_c?depth=1&amp;hl=fr&amp;prev=search&amp;rurl=translate.google.fr&amp;sl=en&amp;u=https://en.wikipedia.org/wiki/West_African_giraffe&amp;usg=ALkJrhiK8YpxKi0DF7Fqd_0pizLXgWCnHQ" TargetMode="External"/><Relationship Id="rId26" Type="http://schemas.openxmlformats.org/officeDocument/2006/relationships/hyperlink" Target="https://translate.googleusercontent.com/translate_c?depth=1&amp;hl=fr&amp;prev=search&amp;rurl=translate.google.fr&amp;sl=en&amp;u=https://en.wikipedia.org/wiki/Insecticide&amp;usg=ALkJrhh-_VA-060KiySi0YEP9AZgPQtjfQ" TargetMode="External"/><Relationship Id="rId39" Type="http://schemas.openxmlformats.org/officeDocument/2006/relationships/hyperlink" Target="https://translate.googleusercontent.com/translate_c?depth=1&amp;hl=fr&amp;prev=search&amp;rurl=translate.google.fr&amp;sl=en&amp;u=https://en.wikipedia.org/wiki/Sexually_transmitted_disease&amp;usg=ALkJrhjEqLopgQqSOBirgvzVw8TeI7k__w" TargetMode="External"/><Relationship Id="rId3" Type="http://schemas.openxmlformats.org/officeDocument/2006/relationships/image" Target="../media/image31.jpeg"/><Relationship Id="rId21" Type="http://schemas.openxmlformats.org/officeDocument/2006/relationships/hyperlink" Target="https://translate.googleusercontent.com/translate_c?depth=1&amp;hl=fr&amp;prev=search&amp;rurl=translate.google.fr&amp;sl=en&amp;u=https://en.wikipedia.org/wiki/Mattress&amp;usg=ALkJrhhaQGr-xG28NE4khZezZuOQkyr18Q" TargetMode="External"/><Relationship Id="rId34" Type="http://schemas.openxmlformats.org/officeDocument/2006/relationships/hyperlink" Target="https://translate.googleusercontent.com/translate_c?depth=1&amp;hl=fr&amp;prev=search&amp;rurl=translate.google.fr&amp;sl=en&amp;u=https://en.wikipedia.org/wiki/Toothache&amp;usg=ALkJrhhkUodCsIpYTk5Vq8AjA0bwB-f6aQ" TargetMode="External"/><Relationship Id="rId42" Type="http://schemas.openxmlformats.org/officeDocument/2006/relationships/hyperlink" Target="https://translate.googleusercontent.com/translate_c?depth=1&amp;hl=fr&amp;prev=search&amp;rurl=translate.google.fr&amp;sl=en&amp;u=https://en.wikipedia.org/wiki/Anthracnose&amp;usg=ALkJrhgFr_2jofEUSNsa2J8Z1v1vQjRAtQ" TargetMode="External"/><Relationship Id="rId47" Type="http://schemas.openxmlformats.org/officeDocument/2006/relationships/hyperlink" Target="https://translate.googleusercontent.com/translate_c?depth=1&amp;hl=fr&amp;prev=search&amp;rurl=translate.google.fr&amp;sl=en&amp;u=https://en.wikipedia.org/w/index.php?title%3DPhygon%26action%3Dedit%26redlink%3D1&amp;usg=ALkJrhhlJNISMoPD9GL94P7OnVcn1kIo4g" TargetMode="External"/><Relationship Id="rId50" Type="http://schemas.openxmlformats.org/officeDocument/2006/relationships/image" Target="../media/image273.jpeg"/><Relationship Id="rId7" Type="http://schemas.openxmlformats.org/officeDocument/2006/relationships/hyperlink" Target="https://translate.googleusercontent.com/translate_c?depth=1&amp;hl=fr&amp;prev=search&amp;rurl=translate.google.fr&amp;sl=en&amp;u=https://en.wikipedia.org/wiki/Rural_development&amp;usg=ALkJrhgy90kcG-x3YX9fNSJSrLqXnLoZOA" TargetMode="External"/><Relationship Id="rId12" Type="http://schemas.openxmlformats.org/officeDocument/2006/relationships/hyperlink" Target="https://translate.googleusercontent.com/translate_c?depth=1&amp;hl=fr&amp;prev=search&amp;rurl=translate.google.fr&amp;sl=en&amp;u=https://en.wikipedia.org/wiki/Pollination&amp;usg=ALkJrhjo1jlGGSN5fDLfRcAA6woS8OL2Tw" TargetMode="External"/><Relationship Id="rId17" Type="http://schemas.openxmlformats.org/officeDocument/2006/relationships/hyperlink" Target="https://translate.googleusercontent.com/translate_c?depth=1&amp;hl=fr&amp;prev=search&amp;rurl=translate.google.fr&amp;sl=en&amp;u=https://en.wikipedia.org/wiki/Livestock&amp;usg=ALkJrhgvzJZAl2kLd1KJi2kJE7H4gqjMbQ" TargetMode="External"/><Relationship Id="rId25" Type="http://schemas.openxmlformats.org/officeDocument/2006/relationships/hyperlink" Target="https://translate.googleusercontent.com/translate_c?depth=1&amp;hl=fr&amp;prev=search&amp;rurl=translate.google.fr&amp;sl=en&amp;u=https://en.wikipedia.org/wiki/Dye&amp;usg=ALkJrhj9odVAUsEwYTPETmXrAXcqRDjebA" TargetMode="External"/><Relationship Id="rId33" Type="http://schemas.openxmlformats.org/officeDocument/2006/relationships/hyperlink" Target="https://translate.googleusercontent.com/translate_c?depth=1&amp;hl=fr&amp;prev=search&amp;rurl=translate.google.fr&amp;sl=en&amp;u=https://en.wikipedia.org/wiki/Respiratory_tract_infection&amp;usg=ALkJrhib7bAVWZFMqz8hIoYo5EmUP6EZ9A" TargetMode="External"/><Relationship Id="rId38" Type="http://schemas.openxmlformats.org/officeDocument/2006/relationships/hyperlink" Target="https://translate.googleusercontent.com/translate_c?depth=1&amp;hl=fr&amp;prev=search&amp;rurl=translate.google.fr&amp;sl=en&amp;u=https://en.wikipedia.org/wiki/Dyspepsia&amp;usg=ALkJrhhReygH5IIFm2HQypn34OiBv-kZ4A" TargetMode="External"/><Relationship Id="rId46" Type="http://schemas.openxmlformats.org/officeDocument/2006/relationships/hyperlink" Target="https://translate.googleusercontent.com/translate_c?depth=1&amp;hl=fr&amp;prev=search&amp;rurl=translate.google.fr&amp;sl=en&amp;u=https://en.wikipedia.org/w/index.php?title%3DFermate%26action%3Dedit%26redlink%3D1&amp;usg=ALkJrhjjDm3F7CwknKAdQkZqWpb9ZoN_3Q" TargetMode="External"/><Relationship Id="rId2" Type="http://schemas.openxmlformats.org/officeDocument/2006/relationships/image" Target="../media/image30.jpeg"/><Relationship Id="rId16" Type="http://schemas.openxmlformats.org/officeDocument/2006/relationships/hyperlink" Target="https://translate.googleusercontent.com/translate_c?depth=1&amp;hl=fr&amp;prev=search&amp;rurl=translate.google.fr&amp;sl=en&amp;u=https://en.wikipedia.org/wiki/Pineapple&amp;usg=ALkJrhhuDcGDtehPlojxTE_sbEa5GyZCXQ" TargetMode="External"/><Relationship Id="rId20" Type="http://schemas.openxmlformats.org/officeDocument/2006/relationships/hyperlink" Target="https://translate.googleusercontent.com/translate_c?depth=1&amp;hl=fr&amp;prev=search&amp;rurl=translate.google.fr&amp;sl=en&amp;u=https://en.wikipedia.org/wiki/Pneumonia&amp;usg=ALkJrhgNbcHUQqfXlUJxmeymgVd7TMS3Zw" TargetMode="External"/><Relationship Id="rId29" Type="http://schemas.openxmlformats.org/officeDocument/2006/relationships/hyperlink" Target="https://translate.googleusercontent.com/translate_c?depth=1&amp;hl=fr&amp;prev=search&amp;rurl=translate.google.fr&amp;sl=en&amp;u=https://en.wikipedia.org/wiki/Intestines&amp;usg=ALkJrhhLE1vKUMAe4GAv0EL1baXsZyjPGA" TargetMode="External"/><Relationship Id="rId41" Type="http://schemas.openxmlformats.org/officeDocument/2006/relationships/hyperlink" Target="https://translate.googleusercontent.com/translate_c?depth=1&amp;hl=fr&amp;prev=search&amp;rurl=translate.google.fr&amp;sl=en&amp;u=https://en.wikipedia.org/wiki/Linalool&amp;usg=ALkJrhiezgvi00mqDLbFAaiy2fD5Z7Rv_w" TargetMode="External"/><Relationship Id="rId54" Type="http://schemas.openxmlformats.org/officeDocument/2006/relationships/image" Target="../media/image277.jpe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u=https://en.wikipedia.org/wiki/Food_security&amp;usg=ALkJrhgg7Ma6NnfyI5Xl0_XuBAUS0svSAA" TargetMode="External"/><Relationship Id="rId11" Type="http://schemas.openxmlformats.org/officeDocument/2006/relationships/hyperlink" Target="https://translate.googleusercontent.com/translate_c?depth=1&amp;hl=fr&amp;prev=search&amp;rurl=translate.google.fr&amp;sl=en&amp;u=https://en.wikipedia.org/wiki/Seed&amp;usg=ALkJrhgYmJ9DEQH1dAERtL1pg_SOm_Z7Qw" TargetMode="External"/><Relationship Id="rId24" Type="http://schemas.openxmlformats.org/officeDocument/2006/relationships/hyperlink" Target="https://translate.googleusercontent.com/translate_c?depth=1&amp;hl=fr&amp;prev=search&amp;rurl=translate.google.fr&amp;sl=en&amp;u=https://en.wikipedia.org/wiki/Perfume&amp;usg=ALkJrhjA8XhAqvYVGgFSq5jKhimtZqLP1Q" TargetMode="External"/><Relationship Id="rId32" Type="http://schemas.openxmlformats.org/officeDocument/2006/relationships/hyperlink" Target="https://translate.googleusercontent.com/translate_c?depth=1&amp;hl=fr&amp;prev=search&amp;rurl=translate.google.fr&amp;sl=en&amp;u=https://en.wikipedia.org/wiki/Gastroenteritis&amp;usg=ALkJrhhoUVtTDha0KyH7jy9_01RLB1bJWg" TargetMode="External"/><Relationship Id="rId37" Type="http://schemas.openxmlformats.org/officeDocument/2006/relationships/hyperlink" Target="https://translate.googleusercontent.com/translate_c?depth=1&amp;hl=fr&amp;prev=search&amp;rurl=translate.google.fr&amp;sl=en&amp;u=https://en.wikipedia.org/wiki/Dizziness&amp;usg=ALkJrhjoNFaQLFn2-1A7gPPZvr1mh3Ce0Q" TargetMode="External"/><Relationship Id="rId40" Type="http://schemas.openxmlformats.org/officeDocument/2006/relationships/hyperlink" Target="https://translate.googleusercontent.com/translate_c?depth=1&amp;hl=fr&amp;prev=search&amp;rurl=translate.google.fr&amp;sl=en&amp;u=https://en.wikipedia.org/wiki/Essential_oil&amp;usg=ALkJrhheF5gv1BaEzG5UuAoMSL-2HvhBOA" TargetMode="External"/><Relationship Id="rId45" Type="http://schemas.openxmlformats.org/officeDocument/2006/relationships/hyperlink" Target="https://translate.googleusercontent.com/translate_c?depth=1&amp;hl=fr&amp;prev=search&amp;rurl=translate.google.fr&amp;sl=en&amp;u=https://en.wikipedia.org/wiki/Natural_mummy&amp;usg=ALkJrhhtUn4Fm8KoephWODeqZETSzEFBrA" TargetMode="External"/><Relationship Id="rId53" Type="http://schemas.openxmlformats.org/officeDocument/2006/relationships/image" Target="../media/image276.jpeg"/><Relationship Id="rId5" Type="http://schemas.openxmlformats.org/officeDocument/2006/relationships/hyperlink" Target="https://translate.googleusercontent.com/translate_c?depth=1&amp;hl=fr&amp;prev=search&amp;rurl=translate.google.fr&amp;sl=en&amp;u=https://en.wikipedia.org/wiki/Africa&amp;usg=ALkJrhiRJhLlUW0G4kq1A6JFY81_iRpeAA" TargetMode="External"/><Relationship Id="rId15" Type="http://schemas.openxmlformats.org/officeDocument/2006/relationships/hyperlink" Target="https://translate.googleusercontent.com/translate_c?depth=1&amp;hl=fr&amp;prev=search&amp;rurl=translate.google.fr&amp;sl=en&amp;u=https://en.wikipedia.org/wiki/Juice_vesicles&amp;usg=ALkJrhhv-DetJL_0C8v1YBZdHMzvkDnfTA" TargetMode="External"/><Relationship Id="rId23" Type="http://schemas.openxmlformats.org/officeDocument/2006/relationships/hyperlink" Target="https://translate.googleusercontent.com/translate_c?depth=1&amp;hl=fr&amp;prev=search&amp;rurl=translate.google.fr&amp;sl=en&amp;u=https://en.wikipedia.org/wiki/Sudan&amp;usg=ALkJrhibiB39fIc6nFcu6baBfeKxadAVDA" TargetMode="External"/><Relationship Id="rId28" Type="http://schemas.openxmlformats.org/officeDocument/2006/relationships/hyperlink" Target="https://translate.googleusercontent.com/translate_c?depth=1&amp;hl=fr&amp;prev=search&amp;rurl=translate.google.fr&amp;sl=en&amp;u=https://en.wikipedia.org/wiki/Parasitism&amp;usg=ALkJrhhEnYC8zf-SZKres5Kn-yYVQFz8xg" TargetMode="External"/><Relationship Id="rId36" Type="http://schemas.openxmlformats.org/officeDocument/2006/relationships/hyperlink" Target="https://translate.googleusercontent.com/translate_c?depth=1&amp;hl=fr&amp;prev=search&amp;rurl=translate.google.fr&amp;sl=en&amp;u=https://en.wikipedia.org/wiki/Natural_gum&amp;usg=ALkJrhhpqi7Pg2JR04CtRoYebOGBSJrYaQ" TargetMode="External"/><Relationship Id="rId49" Type="http://schemas.openxmlformats.org/officeDocument/2006/relationships/image" Target="../media/image272.jpeg"/><Relationship Id="rId10" Type="http://schemas.openxmlformats.org/officeDocument/2006/relationships/hyperlink" Target="https://translate.googleusercontent.com/translate_c?depth=1&amp;hl=fr&amp;prev=search&amp;rurl=translate.google.fr&amp;sl=en&amp;u=https://en.wikipedia.org/wiki/Fruit&amp;usg=ALkJrhglHdSZtBRHhq4qF3T_LuJeTCV59w" TargetMode="External"/><Relationship Id="rId19" Type="http://schemas.openxmlformats.org/officeDocument/2006/relationships/hyperlink" Target="https://translate.googleusercontent.com/translate_c?depth=1&amp;hl=fr&amp;prev=search&amp;rurl=translate.google.fr&amp;sl=en&amp;u=https://en.wikipedia.org/wiki/Herbal_tonic&amp;usg=ALkJrhjED5xKJ6_63u0gh-PcyN3del8U9w" TargetMode="External"/><Relationship Id="rId31" Type="http://schemas.openxmlformats.org/officeDocument/2006/relationships/hyperlink" Target="https://translate.googleusercontent.com/translate_c?depth=1&amp;hl=fr&amp;prev=search&amp;rurl=translate.google.fr&amp;sl=en&amp;u=https://en.wikipedia.org/wiki/Diarrhea&amp;usg=ALkJrhgoMcRRV7S1TVzZGvuWzfzBG5KsEQ" TargetMode="External"/><Relationship Id="rId44" Type="http://schemas.openxmlformats.org/officeDocument/2006/relationships/hyperlink" Target="https://translate.googleusercontent.com/translate_c?depth=1&amp;hl=fr&amp;prev=search&amp;rurl=translate.google.fr&amp;sl=en&amp;u=https://en.wikipedia.org/wiki/Colletotrichum&amp;usg=ALkJrhhZbUKvvSmP8wZ7FeYEOMhUO8n44Q" TargetMode="External"/><Relationship Id="rId52" Type="http://schemas.openxmlformats.org/officeDocument/2006/relationships/image" Target="../media/image275.jpeg"/><Relationship Id="rId4" Type="http://schemas.openxmlformats.org/officeDocument/2006/relationships/hyperlink" Target="https://translate.googleusercontent.com/translate_c?depth=1&amp;hl=fr&amp;prev=search&amp;rurl=translate.google.fr&amp;sl=en&amp;u=https://en.wikipedia.org/wiki/Annonaceae&amp;usg=ALkJrhh-lqU5GOHU4aUBW7pbhqEpSmhGBg" TargetMode="External"/><Relationship Id="rId9" Type="http://schemas.openxmlformats.org/officeDocument/2006/relationships/hyperlink" Target="https://translate.googleusercontent.com/translate_c?depth=1&amp;hl=fr&amp;prev=search&amp;rurl=translate.google.fr&amp;sl=en&amp;u=https://en.wikipedia.org/wiki/Leaf&amp;usg=ALkJrhjR1raf7rVr7COyDrBzWqTBDMarBg" TargetMode="External"/><Relationship Id="rId14" Type="http://schemas.openxmlformats.org/officeDocument/2006/relationships/hyperlink" Target="https://translate.googleusercontent.com/translate_c?depth=1&amp;hl=fr&amp;prev=search&amp;rurl=translate.google.fr&amp;sl=en&amp;u=https://en.wikipedia.org/wiki/Rain&amp;usg=ALkJrhh8HPg3gzbDZmzWEsvqlXO0tUqG0Q" TargetMode="External"/><Relationship Id="rId22" Type="http://schemas.openxmlformats.org/officeDocument/2006/relationships/hyperlink" Target="https://translate.googleusercontent.com/translate_c?depth=1&amp;hl=fr&amp;prev=search&amp;rurl=translate.google.fr&amp;sl=en&amp;u=https://en.wikipedia.org/wiki/Pillow&amp;usg=ALkJrhgT5df6B2IZVmbYhXZwZnhW8O6p4Q" TargetMode="External"/><Relationship Id="rId27" Type="http://schemas.openxmlformats.org/officeDocument/2006/relationships/hyperlink" Target="https://translate.googleusercontent.com/translate_c?depth=1&amp;hl=fr&amp;prev=search&amp;rurl=translate.google.fr&amp;sl=en&amp;u=https://en.wikipedia.org/wiki/Worm&amp;usg=ALkJrhgG_wCzwSnBJJhZb5WqQjfkn4SMRw" TargetMode="External"/><Relationship Id="rId30" Type="http://schemas.openxmlformats.org/officeDocument/2006/relationships/hyperlink" Target="https://translate.googleusercontent.com/translate_c?depth=1&amp;hl=fr&amp;prev=search&amp;rurl=translate.google.fr&amp;sl=en&amp;u=https://en.wikipedia.org/wiki/Dracunculiasis&amp;usg=ALkJrhi3rh8qH2St3YJYb_7SpdOuPbzV5w" TargetMode="External"/><Relationship Id="rId35" Type="http://schemas.openxmlformats.org/officeDocument/2006/relationships/hyperlink" Target="https://translate.googleusercontent.com/translate_c?depth=1&amp;hl=fr&amp;prev=search&amp;rurl=translate.google.fr&amp;sl=en&amp;u=https://en.wikipedia.org/wiki/Snakebite&amp;usg=ALkJrhjwcP7OAmJHb03rvAZ_94a9KcJYWg" TargetMode="External"/><Relationship Id="rId43" Type="http://schemas.openxmlformats.org/officeDocument/2006/relationships/hyperlink" Target="https://translate.googleusercontent.com/translate_c?depth=1&amp;hl=fr&amp;prev=search&amp;rurl=translate.google.fr&amp;sl=en&amp;u=https://en.wikipedia.org/wiki/Pathogen&amp;usg=ALkJrhjGujZHJ8ZkD62y5zPgbrB9e8Z9Lg#Fungal" TargetMode="External"/><Relationship Id="rId48" Type="http://schemas.openxmlformats.org/officeDocument/2006/relationships/hyperlink" Target="https://en.wikipedia.org/wiki/Annona_senegalensis" TargetMode="External"/><Relationship Id="rId8" Type="http://schemas.openxmlformats.org/officeDocument/2006/relationships/hyperlink" Target="https://translate.googleusercontent.com/translate_c?depth=1&amp;hl=fr&amp;prev=search&amp;rurl=translate.google.fr&amp;sl=en&amp;u=https://en.wikipedia.org/wiki/Sustainable_agriculture&amp;usg=ALkJrhj52Xn2i55gxdZAQtrxKzCuPMBrcw" TargetMode="External"/><Relationship Id="rId51" Type="http://schemas.openxmlformats.org/officeDocument/2006/relationships/image" Target="../media/image274.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jpeg"/><Relationship Id="rId7" Type="http://schemas.openxmlformats.org/officeDocument/2006/relationships/hyperlink" Target="http://www.ecddcomoros.org/fr/2012/07/role-des-arbres-dans-lagriculture-anjouanaise/"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hyperlink" Target="http://www2.sbf.ulaval.ca/agroforesterie/agroforesterie.html" TargetMode="External"/><Relationship Id="rId5" Type="http://schemas.openxmlformats.org/officeDocument/2006/relationships/hyperlink" Target="http://www1.montpellier.inra.fr/safe/month/2008/april.htm" TargetMode="External"/><Relationship Id="rId4" Type="http://schemas.openxmlformats.org/officeDocument/2006/relationships/image" Target="../media/image17.jpeg"/><Relationship Id="rId9" Type="http://schemas.openxmlformats.org/officeDocument/2006/relationships/hyperlink" Target="https://anthrome.wordpress.com/2012/02/01/african-oil-palm-agroforestry-gabon-cenral-west-africa/"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www.bothasigwatch.co.za/2014/05/19/making-your-garden-unattractive-to-criminals-19-may-2014/" TargetMode="External"/><Relationship Id="rId13" Type="http://schemas.openxmlformats.org/officeDocument/2006/relationships/image" Target="../media/image281.jpg"/><Relationship Id="rId18" Type="http://schemas.openxmlformats.org/officeDocument/2006/relationships/image" Target="../media/image286.jpg"/><Relationship Id="rId3" Type="http://schemas.openxmlformats.org/officeDocument/2006/relationships/hyperlink" Target="https://translate.googleusercontent.com/translate_c?depth=1&amp;hl=fr&amp;prev=search&amp;rurl=translate.google.fr&amp;sl=en&amp;sp=nmt4&amp;u=https://en.wikipedia.org/wiki/Africa&amp;usg=ALkJrhgXs0o8aglEd_ChsItrnDVLNsCTkA" TargetMode="External"/><Relationship Id="rId21" Type="http://schemas.openxmlformats.org/officeDocument/2006/relationships/image" Target="../media/image22.jpeg"/><Relationship Id="rId7" Type="http://schemas.openxmlformats.org/officeDocument/2006/relationships/hyperlink" Target="https://translate.googleusercontent.com/translate_c?depth=1&amp;hl=fr&amp;prev=search&amp;rurl=translate.google.fr&amp;sl=en&amp;sp=nmt4&amp;u=https://en.wikipedia.org/wiki/Acid&amp;usg=ALkJrhim6UUTML5iMaaETuy8SyvSnJnv8A" TargetMode="External"/><Relationship Id="rId12" Type="http://schemas.openxmlformats.org/officeDocument/2006/relationships/image" Target="../media/image280.jpg"/><Relationship Id="rId17" Type="http://schemas.openxmlformats.org/officeDocument/2006/relationships/image" Target="../media/image285.jpg"/><Relationship Id="rId2" Type="http://schemas.openxmlformats.org/officeDocument/2006/relationships/hyperlink" Target="https://translate.googleusercontent.com/translate_c?depth=1&amp;hl=fr&amp;prev=search&amp;rurl=translate.google.fr&amp;sl=en&amp;sp=nmt4&amp;u=https://en.wikipedia.org/wiki/Dovyalis_caffra&amp;usg=ALkJrhjmt6Z3xTsw_4aMYpBh_ZUOX8WEmw#cite_note-1" TargetMode="External"/><Relationship Id="rId16" Type="http://schemas.openxmlformats.org/officeDocument/2006/relationships/image" Target="../media/image284.png"/><Relationship Id="rId20"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Apple&amp;usg=ALkJrhib8C4EXRdrXsiaJleN9EaOQsLKbg" TargetMode="External"/><Relationship Id="rId11" Type="http://schemas.openxmlformats.org/officeDocument/2006/relationships/image" Target="../media/image279.jpg"/><Relationship Id="rId5" Type="http://schemas.openxmlformats.org/officeDocument/2006/relationships/hyperlink" Target="https://translate.googleusercontent.com/translate_c?depth=1&amp;hl=fr&amp;prev=search&amp;rurl=translate.google.fr&amp;sl=en&amp;sp=nmt4&amp;u=https://en.wikipedia.org/wiki/Seed&amp;usg=ALkJrhiNXIeX9r3J3l4pS8-pKmCuhVMWwA" TargetMode="External"/><Relationship Id="rId15" Type="http://schemas.openxmlformats.org/officeDocument/2006/relationships/image" Target="../media/image283.jpg"/><Relationship Id="rId23" Type="http://schemas.openxmlformats.org/officeDocument/2006/relationships/image" Target="../media/image30.jpeg"/><Relationship Id="rId10" Type="http://schemas.openxmlformats.org/officeDocument/2006/relationships/image" Target="../media/image278.jpg"/><Relationship Id="rId19" Type="http://schemas.openxmlformats.org/officeDocument/2006/relationships/image" Target="../media/image20.png"/><Relationship Id="rId4" Type="http://schemas.openxmlformats.org/officeDocument/2006/relationships/hyperlink" Target="https://translate.googleusercontent.com/translate_c?depth=1&amp;hl=fr&amp;prev=search&amp;rurl=translate.google.fr&amp;sl=en&amp;sp=nmt4&amp;u=https://en.wikipedia.org/wiki/Berry_(botany)&amp;usg=ALkJrhjouG497NMELQ7xWM2aPKDf7FIVpQ" TargetMode="External"/><Relationship Id="rId9" Type="http://schemas.openxmlformats.org/officeDocument/2006/relationships/hyperlink" Target="https://en.wikipedia.org/wiki/Dovyalis_caffra" TargetMode="External"/><Relationship Id="rId14" Type="http://schemas.openxmlformats.org/officeDocument/2006/relationships/image" Target="../media/image282.jpg"/><Relationship Id="rId22" Type="http://schemas.openxmlformats.org/officeDocument/2006/relationships/image" Target="../media/image31.jpeg"/></Relationships>
</file>

<file path=ppt/slides/_rels/slide51.xml.rels><?xml version="1.0" encoding="UTF-8" standalone="yes"?>
<Relationships xmlns="http://schemas.openxmlformats.org/package/2006/relationships"><Relationship Id="rId8" Type="http://schemas.openxmlformats.org/officeDocument/2006/relationships/image" Target="../media/image291.jpg"/><Relationship Id="rId13" Type="http://schemas.openxmlformats.org/officeDocument/2006/relationships/image" Target="../media/image21.jpeg"/><Relationship Id="rId3" Type="http://schemas.openxmlformats.org/officeDocument/2006/relationships/hyperlink" Target="https://fr.wikipedia.org/wiki/Carissa_macrocarpa" TargetMode="External"/><Relationship Id="rId7" Type="http://schemas.openxmlformats.org/officeDocument/2006/relationships/image" Target="../media/image290.jpg"/><Relationship Id="rId12" Type="http://schemas.openxmlformats.org/officeDocument/2006/relationships/image" Target="../media/image20.png"/><Relationship Id="rId17" Type="http://schemas.openxmlformats.org/officeDocument/2006/relationships/image" Target="../media/image24.jpeg"/><Relationship Id="rId2" Type="http://schemas.openxmlformats.org/officeDocument/2006/relationships/hyperlink" Target="http://www.bothasigwatch.co.za/2014/05/19/making-your-garden-unattractive-to-criminals-19-may-2014/" TargetMode="External"/><Relationship Id="rId16"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89.jpg"/><Relationship Id="rId11" Type="http://schemas.openxmlformats.org/officeDocument/2006/relationships/image" Target="../media/image294.jpg"/><Relationship Id="rId5" Type="http://schemas.openxmlformats.org/officeDocument/2006/relationships/image" Target="../media/image288.jpg"/><Relationship Id="rId15" Type="http://schemas.openxmlformats.org/officeDocument/2006/relationships/image" Target="../media/image31.jpeg"/><Relationship Id="rId10" Type="http://schemas.openxmlformats.org/officeDocument/2006/relationships/image" Target="../media/image293.jpg"/><Relationship Id="rId4" Type="http://schemas.openxmlformats.org/officeDocument/2006/relationships/image" Target="../media/image287.jpg"/><Relationship Id="rId9" Type="http://schemas.openxmlformats.org/officeDocument/2006/relationships/image" Target="../media/image292.JPG"/><Relationship Id="rId14" Type="http://schemas.openxmlformats.org/officeDocument/2006/relationships/image" Target="../media/image22.jpeg"/></Relationships>
</file>

<file path=ppt/slides/_rels/slide52.xml.rels><?xml version="1.0" encoding="UTF-8" standalone="yes"?>
<Relationships xmlns="http://schemas.openxmlformats.org/package/2006/relationships"><Relationship Id="rId8" Type="http://schemas.openxmlformats.org/officeDocument/2006/relationships/image" Target="../media/image295.jpeg"/><Relationship Id="rId13" Type="http://schemas.openxmlformats.org/officeDocument/2006/relationships/image" Target="../media/image298.jpeg"/><Relationship Id="rId18" Type="http://schemas.openxmlformats.org/officeDocument/2006/relationships/image" Target="../media/image303.jpeg"/><Relationship Id="rId3" Type="http://schemas.openxmlformats.org/officeDocument/2006/relationships/image" Target="../media/image21.jpeg"/><Relationship Id="rId7" Type="http://schemas.openxmlformats.org/officeDocument/2006/relationships/image" Target="../media/image32.jpeg"/><Relationship Id="rId12" Type="http://schemas.openxmlformats.org/officeDocument/2006/relationships/image" Target="../media/image297.jpeg"/><Relationship Id="rId17" Type="http://schemas.openxmlformats.org/officeDocument/2006/relationships/image" Target="../media/image302.png"/><Relationship Id="rId2" Type="http://schemas.openxmlformats.org/officeDocument/2006/relationships/image" Target="../media/image20.png"/><Relationship Id="rId16" Type="http://schemas.openxmlformats.org/officeDocument/2006/relationships/image" Target="../media/image301.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296.jpeg"/><Relationship Id="rId5" Type="http://schemas.openxmlformats.org/officeDocument/2006/relationships/image" Target="../media/image31.jpeg"/><Relationship Id="rId15" Type="http://schemas.openxmlformats.org/officeDocument/2006/relationships/image" Target="../media/image300.jpeg"/><Relationship Id="rId10" Type="http://schemas.openxmlformats.org/officeDocument/2006/relationships/hyperlink" Target="http://www.doc-developpement-durable.org/fiches-arbres/Fiche-presentation-Flacourtia-indica.doc" TargetMode="External"/><Relationship Id="rId4" Type="http://schemas.openxmlformats.org/officeDocument/2006/relationships/image" Target="../media/image22.jpeg"/><Relationship Id="rId9" Type="http://schemas.openxmlformats.org/officeDocument/2006/relationships/image" Target="../media/image38.jpeg"/><Relationship Id="rId14" Type="http://schemas.openxmlformats.org/officeDocument/2006/relationships/image" Target="../media/image299.jpeg"/></Relationships>
</file>

<file path=ppt/slides/_rels/slide53.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u=https://en.wikipedia.org/wiki/Biological_dispersal&amp;usg=ALkJrhiy0WoKENqfJ5B-bj-MikoISmo3Zg" TargetMode="External"/><Relationship Id="rId13" Type="http://schemas.openxmlformats.org/officeDocument/2006/relationships/hyperlink" Target="https://translate.googleusercontent.com/translate_c?depth=1&amp;hl=fr&amp;prev=search&amp;rurl=translate.google.fr&amp;sl=en&amp;u=https://en.wikipedia.org/wiki/Babesiosis&amp;usg=ALkJrhgFC47JL23YoY_vFsCVwoKp5ZDm_w" TargetMode="External"/><Relationship Id="rId18" Type="http://schemas.openxmlformats.org/officeDocument/2006/relationships/hyperlink" Target="http://database.prota.org/PROTAhtml/Anogeissus%20leiocarpa_Fr.htm" TargetMode="External"/><Relationship Id="rId26" Type="http://schemas.openxmlformats.org/officeDocument/2006/relationships/image" Target="../media/image310.jpeg"/><Relationship Id="rId3" Type="http://schemas.openxmlformats.org/officeDocument/2006/relationships/hyperlink" Target="https://translate.googleusercontent.com/translate_c?depth=1&amp;hl=fr&amp;prev=search&amp;rurl=translate.google.fr&amp;sl=en&amp;u=https://en.wikipedia.org/wiki/Tree&amp;usg=ALkJrhi8ZqOUEaCFXe_y1v7eQM2gxrSMLg" TargetMode="External"/><Relationship Id="rId21" Type="http://schemas.openxmlformats.org/officeDocument/2006/relationships/image" Target="../media/image305.jpeg"/><Relationship Id="rId7" Type="http://schemas.openxmlformats.org/officeDocument/2006/relationships/hyperlink" Target="https://translate.googleusercontent.com/translate_c?depth=1&amp;hl=fr&amp;prev=search&amp;rurl=translate.google.fr&amp;sl=en&amp;u=https://en.wikipedia.org/wiki/Samara_(fruit)&amp;usg=ALkJrhho0-LiDxmGp8POKJE_fFSlRq4c-A" TargetMode="External"/><Relationship Id="rId12" Type="http://schemas.openxmlformats.org/officeDocument/2006/relationships/hyperlink" Target="https://translate.googleusercontent.com/translate_c?depth=1&amp;hl=fr&amp;prev=search&amp;rurl=translate.google.fr&amp;sl=en&amp;u=https://en.wikipedia.org/wiki/Trypanosomiasis&amp;usg=ALkJrhhoJzU0BKt8A7CgoBhlwk-QglryuQ" TargetMode="External"/><Relationship Id="rId17" Type="http://schemas.openxmlformats.org/officeDocument/2006/relationships/hyperlink" Target="http://www.hopitalkeurmassar.com/spip.php?article23" TargetMode="External"/><Relationship Id="rId25" Type="http://schemas.openxmlformats.org/officeDocument/2006/relationships/image" Target="../media/image309.jpeg"/><Relationship Id="rId2" Type="http://schemas.openxmlformats.org/officeDocument/2006/relationships/hyperlink" Target="https://translate.googleusercontent.com/translate_c?depth=1&amp;hl=fr&amp;prev=search&amp;rurl=translate.google.fr&amp;sl=en&amp;u=https://en.wikipedia.org/wiki/Bambara_language&amp;usg=ALkJrhgc_gbSQVhX_RXd9I28AFN28d2ozA" TargetMode="External"/><Relationship Id="rId16" Type="http://schemas.openxmlformats.org/officeDocument/2006/relationships/hyperlink" Target="http://en.wikipedia.org/wiki/Anogeissus_leiocarpa" TargetMode="External"/><Relationship Id="rId20" Type="http://schemas.openxmlformats.org/officeDocument/2006/relationships/hyperlink" Target="https://translate.googleusercontent.com/translate_c?depth=1&amp;hl=fr&amp;prev=search&amp;rurl=translate.google.fr&amp;sl=en&amp;u=https://en.wikipedia.org/wiki/Burkina_Faso&amp;usg=ALkJrhiKdEi2c31EBWpShan4Jcyt97dzEQ" TargetMode="External"/><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u=https://en.wikipedia.org/wiki/Combretaceae&amp;usg=ALkJrhiM7NHyBVRVHLcUJrAE6PukqZ3AeA" TargetMode="External"/><Relationship Id="rId11" Type="http://schemas.openxmlformats.org/officeDocument/2006/relationships/hyperlink" Target="https://translate.googleusercontent.com/translate_c?depth=1&amp;hl=fr&amp;prev=search&amp;rurl=translate.google.fr&amp;sl=en&amp;u=https://en.wikipedia.org/wiki/Protozoan&amp;usg=ALkJrhiTCZlWonLBub4c5xs5vH-ZtBGPVg" TargetMode="External"/><Relationship Id="rId24" Type="http://schemas.openxmlformats.org/officeDocument/2006/relationships/image" Target="../media/image308.jpeg"/><Relationship Id="rId5" Type="http://schemas.openxmlformats.org/officeDocument/2006/relationships/hyperlink" Target="https://translate.googleusercontent.com/translate_c?depth=1&amp;hl=fr&amp;prev=search&amp;rurl=translate.google.fr&amp;sl=en&amp;u=https://en.wikipedia.org/wiki/Savanna&amp;usg=ALkJrhikrNqHEpAxMmReoHLk_AUb7awZcw" TargetMode="External"/><Relationship Id="rId15" Type="http://schemas.openxmlformats.org/officeDocument/2006/relationships/hyperlink" Target="https://translate.googleusercontent.com/translate_c?depth=1&amp;hl=fr&amp;prev=search&amp;rurl=translate.google.fr&amp;sl=en&amp;u=https://en.wikipedia.org/wiki/Antibacterial&amp;usg=ALkJrhiPf3h4Zm53yNcnKgEUXLyWvfShZQ" TargetMode="External"/><Relationship Id="rId23" Type="http://schemas.openxmlformats.org/officeDocument/2006/relationships/image" Target="../media/image307.jpeg"/><Relationship Id="rId28" Type="http://schemas.openxmlformats.org/officeDocument/2006/relationships/image" Target="../media/image30.jpeg"/><Relationship Id="rId10" Type="http://schemas.openxmlformats.org/officeDocument/2006/relationships/hyperlink" Target="https://translate.googleusercontent.com/translate_c?depth=1&amp;hl=fr&amp;prev=search&amp;rurl=translate.google.fr&amp;sl=en&amp;u=https://en.wikipedia.org/wiki/Anthelmintic&amp;usg=ALkJrhj1stHxF5KLC-w0kIptHVmu6WSN8g" TargetMode="External"/><Relationship Id="rId19" Type="http://schemas.openxmlformats.org/officeDocument/2006/relationships/image" Target="../media/image304.jpeg"/><Relationship Id="rId4" Type="http://schemas.openxmlformats.org/officeDocument/2006/relationships/hyperlink" Target="https://translate.googleusercontent.com/translate_c?depth=1&amp;hl=fr&amp;prev=search&amp;rurl=translate.google.fr&amp;sl=en&amp;u=https://en.wikipedia.org/wiki/Evergreen&amp;usg=ALkJrhhlBBmtkKX_SuMCLJkni_pcSCWbVA" TargetMode="External"/><Relationship Id="rId9" Type="http://schemas.openxmlformats.org/officeDocument/2006/relationships/hyperlink" Target="https://translate.googleusercontent.com/translate_c?depth=1&amp;hl=fr&amp;prev=search&amp;rurl=translate.google.fr&amp;sl=en&amp;u=https://en.wikipedia.org/wiki/Ant&amp;usg=ALkJrhigseWf7Awl3YqOIqOirFcJW1y7Tw" TargetMode="External"/><Relationship Id="rId14" Type="http://schemas.openxmlformats.org/officeDocument/2006/relationships/hyperlink" Target="https://translate.googleusercontent.com/translate_c?depth=1&amp;hl=fr&amp;prev=search&amp;rurl=translate.google.fr&amp;sl=en&amp;u=https://en.wikipedia.org/wiki/Nigeria&amp;usg=ALkJrhh8vPaQ4JTD7ezKuiotRdI8HY0OLg" TargetMode="External"/><Relationship Id="rId22" Type="http://schemas.openxmlformats.org/officeDocument/2006/relationships/image" Target="../media/image306.jpeg"/><Relationship Id="rId27" Type="http://schemas.openxmlformats.org/officeDocument/2006/relationships/image" Target="../media/image311.jpeg"/></Relationships>
</file>

<file path=ppt/slides/_rels/slide54.xml.rels><?xml version="1.0" encoding="UTF-8" standalone="yes"?>
<Relationships xmlns="http://schemas.openxmlformats.org/package/2006/relationships"><Relationship Id="rId8" Type="http://schemas.openxmlformats.org/officeDocument/2006/relationships/hyperlink" Target="http://ne.chm-cbd.net/biodiversity/la-diversite-biologique-vegetale/les-especes-vegetales-et-leurs-utilites/bauhinia-rufescens" TargetMode="External"/><Relationship Id="rId13" Type="http://schemas.openxmlformats.org/officeDocument/2006/relationships/image" Target="../media/image316.jpeg"/><Relationship Id="rId18" Type="http://schemas.openxmlformats.org/officeDocument/2006/relationships/image" Target="../media/image32.jpeg"/><Relationship Id="rId3" Type="http://schemas.openxmlformats.org/officeDocument/2006/relationships/hyperlink" Target="http://translate.googleusercontent.com/translate_c?depth=1&amp;hl=fr&amp;prev=/search?q%3DBauhinia%2Brufescens%26biw%3D1440%26bih%3D732&amp;rurl=translate.google.fr&amp;sl=en&amp;u=http://en.wikipedia.org/wiki/Sahel&amp;usg=ALkJrhi9ytlIeA2eFGfe8y6pkndp4WrxzQ" TargetMode="External"/><Relationship Id="rId7" Type="http://schemas.openxmlformats.org/officeDocument/2006/relationships/hyperlink" Target="http://www.fao.org/ag/agp/AGPC/doc/Gbase/data/pf000148.htm" TargetMode="External"/><Relationship Id="rId12" Type="http://schemas.openxmlformats.org/officeDocument/2006/relationships/image" Target="../media/image315.jpeg"/><Relationship Id="rId17" Type="http://schemas.openxmlformats.org/officeDocument/2006/relationships/image" Target="../media/image22.jpeg"/><Relationship Id="rId2" Type="http://schemas.openxmlformats.org/officeDocument/2006/relationships/hyperlink" Target="http://translate.googleusercontent.com/translate_c?depth=1&amp;hl=fr&amp;prev=/search?q%3DBauhinia%2Brufescens%26biw%3D1440%26bih%3D732&amp;rurl=translate.google.fr&amp;sl=en&amp;u=http://en.wikipedia.org/wiki/Fabaceae&amp;usg=ALkJrhhvT-s_Sf06JGBuQkJWehKCI4yYeg" TargetMode="External"/><Relationship Id="rId16" Type="http://schemas.openxmlformats.org/officeDocument/2006/relationships/image" Target="../media/image21.jpe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hyperlink" Target="http://hal.archives-ouvertes.fr/docs/00/42/92/75/PDF/Bauhinia-rufescens.pdf" TargetMode="External"/><Relationship Id="rId11" Type="http://schemas.openxmlformats.org/officeDocument/2006/relationships/image" Target="../media/image314.jpeg"/><Relationship Id="rId5" Type="http://schemas.openxmlformats.org/officeDocument/2006/relationships/hyperlink" Target="http://en.wikipedia.org/wiki/Bauhinia_rufescens" TargetMode="External"/><Relationship Id="rId15" Type="http://schemas.openxmlformats.org/officeDocument/2006/relationships/image" Target="../media/image318.jpeg"/><Relationship Id="rId10" Type="http://schemas.openxmlformats.org/officeDocument/2006/relationships/image" Target="../media/image313.jpeg"/><Relationship Id="rId19" Type="http://schemas.openxmlformats.org/officeDocument/2006/relationships/image" Target="../media/image30.jpeg"/><Relationship Id="rId4" Type="http://schemas.openxmlformats.org/officeDocument/2006/relationships/hyperlink" Target="http://translate.googleusercontent.com/translate_c?depth=1&amp;hl=fr&amp;prev=/search?q%3DBauhinia%2Brufescens%26biw%3D1440%26bih%3D732&amp;rurl=translate.google.fr&amp;sl=en&amp;u=http://en.wikipedia.org/wiki/Legume&amp;usg=ALkJrhg877CQvv6cVmfzhqpOVfkVKyiUtQ" TargetMode="External"/><Relationship Id="rId9" Type="http://schemas.openxmlformats.org/officeDocument/2006/relationships/image" Target="../media/image312.jpeg"/><Relationship Id="rId14" Type="http://schemas.openxmlformats.org/officeDocument/2006/relationships/image" Target="../media/image317.jpeg"/></Relationships>
</file>

<file path=ppt/slides/_rels/slide55.xml.rels><?xml version="1.0" encoding="UTF-8" standalone="yes"?>
<Relationships xmlns="http://schemas.openxmlformats.org/package/2006/relationships"><Relationship Id="rId8" Type="http://schemas.openxmlformats.org/officeDocument/2006/relationships/hyperlink" Target="https://en.wikipedia.org/wiki/Legume" TargetMode="External"/><Relationship Id="rId13" Type="http://schemas.openxmlformats.org/officeDocument/2006/relationships/image" Target="../media/image322.jpg"/><Relationship Id="rId3" Type="http://schemas.openxmlformats.org/officeDocument/2006/relationships/image" Target="../media/image319.jpeg"/><Relationship Id="rId7" Type="http://schemas.openxmlformats.org/officeDocument/2006/relationships/hyperlink" Target="https://en.wikipedia.org/wiki/Leaf" TargetMode="External"/><Relationship Id="rId12" Type="http://schemas.openxmlformats.org/officeDocument/2006/relationships/image" Target="../media/image321.jpg"/><Relationship Id="rId17" Type="http://schemas.openxmlformats.org/officeDocument/2006/relationships/image" Target="../media/image326.jpg"/><Relationship Id="rId2" Type="http://schemas.openxmlformats.org/officeDocument/2006/relationships/hyperlink" Target="https://en.wikipedia.org/wiki/Fabaceae" TargetMode="External"/><Relationship Id="rId16" Type="http://schemas.openxmlformats.org/officeDocument/2006/relationships/image" Target="../media/image325.jpg"/><Relationship Id="rId1" Type="http://schemas.openxmlformats.org/officeDocument/2006/relationships/slideLayout" Target="../slideLayouts/slideLayout7.xml"/><Relationship Id="rId6" Type="http://schemas.openxmlformats.org/officeDocument/2006/relationships/hyperlink" Target="https://en.wikipedia.org/wiki/Sahel" TargetMode="External"/><Relationship Id="rId11" Type="http://schemas.openxmlformats.org/officeDocument/2006/relationships/image" Target="../media/image320.jpg"/><Relationship Id="rId5" Type="http://schemas.openxmlformats.org/officeDocument/2006/relationships/image" Target="../media/image21.jpeg"/><Relationship Id="rId15" Type="http://schemas.openxmlformats.org/officeDocument/2006/relationships/image" Target="../media/image324.jpg"/><Relationship Id="rId10" Type="http://schemas.openxmlformats.org/officeDocument/2006/relationships/hyperlink" Target="https://hal.archives-ouvertes.fr/cirad-00429275/document" TargetMode="External"/><Relationship Id="rId4" Type="http://schemas.openxmlformats.org/officeDocument/2006/relationships/image" Target="../media/image20.png"/><Relationship Id="rId9" Type="http://schemas.openxmlformats.org/officeDocument/2006/relationships/hyperlink" Target="https://en.wikipedia.org/wiki/Bauhinia_rufescens" TargetMode="External"/><Relationship Id="rId14" Type="http://schemas.openxmlformats.org/officeDocument/2006/relationships/image" Target="../media/image323.jpg"/></Relationships>
</file>

<file path=ppt/slides/_rels/slide56.xml.rels><?xml version="1.0" encoding="UTF-8" standalone="yes"?>
<Relationships xmlns="http://schemas.openxmlformats.org/package/2006/relationships"><Relationship Id="rId13" Type="http://schemas.openxmlformats.org/officeDocument/2006/relationships/hyperlink" Target="http://fr.wikipedia.org/wiki/Sahel_africain" TargetMode="External"/><Relationship Id="rId18" Type="http://schemas.openxmlformats.org/officeDocument/2006/relationships/hyperlink" Target="http://translate.googleusercontent.com/translate_c?depth=1&amp;hl=fr&amp;prev=/search?q=Balanites+aegyptiaca&amp;rurl=translate.google.fr&amp;sl=en&amp;u=http://en.wikipedia.org/wiki/Senegal&amp;usg=ALkJrhglSO069EsykBi0Rz1E6Pv4dKssZA" TargetMode="External"/><Relationship Id="rId26" Type="http://schemas.openxmlformats.org/officeDocument/2006/relationships/hyperlink" Target="http://translate.googleusercontent.com/translate_c?depth=1&amp;hl=fr&amp;prev=/search?q=Balanites+aegyptiaca&amp;rurl=translate.google.fr&amp;sl=en&amp;u=http://en.wikipedia.org/wiki/Sand&amp;usg=ALkJrhgu5v86hCCQMyzFwtcJE-0EbeTkpw" TargetMode="External"/><Relationship Id="rId39" Type="http://schemas.openxmlformats.org/officeDocument/2006/relationships/hyperlink" Target="http://fr.wikipedia.org/wiki/Ingestion" TargetMode="External"/><Relationship Id="rId21" Type="http://schemas.openxmlformats.org/officeDocument/2006/relationships/hyperlink" Target="http://fr.wikipedia.org/wiki/G%C3%A9omorphologie" TargetMode="External"/><Relationship Id="rId34" Type="http://schemas.openxmlformats.org/officeDocument/2006/relationships/hyperlink" Target="http://fr.wikipedia.org/wiki/Ch%C3%A8vre" TargetMode="External"/><Relationship Id="rId42" Type="http://schemas.openxmlformats.org/officeDocument/2006/relationships/hyperlink" Target="http://fr.wikipedia.org/w/index.php?title=Succion&amp;action=edit&amp;redlink=1" TargetMode="External"/><Relationship Id="rId47" Type="http://schemas.openxmlformats.org/officeDocument/2006/relationships/hyperlink" Target="http://fr.wikipedia.org/wiki/Boisson" TargetMode="External"/><Relationship Id="rId50" Type="http://schemas.openxmlformats.org/officeDocument/2006/relationships/hyperlink" Target="http://fr.wikipedia.org/wiki/Balanites_aegyptiaca#cite_note-10" TargetMode="External"/><Relationship Id="rId55" Type="http://schemas.openxmlformats.org/officeDocument/2006/relationships/hyperlink" Target="http://translate.googleusercontent.com/translate_c?depth=1&amp;hl=fr&amp;prev=/search?q%3DBalanites%2Baegyptiaca&amp;rurl=translate.google.fr&amp;sl=en&amp;u=http://en.wikipedia.org/wiki/Biomphalaria_pfeifferi&amp;usg=ALkJrhjacLGbvGjVOy8yP4yNO9SS-IN4Rw" TargetMode="External"/><Relationship Id="rId63" Type="http://schemas.openxmlformats.org/officeDocument/2006/relationships/image" Target="../media/image328.jpeg"/><Relationship Id="rId68" Type="http://schemas.openxmlformats.org/officeDocument/2006/relationships/image" Target="../media/image30.jpeg"/><Relationship Id="rId7" Type="http://schemas.openxmlformats.org/officeDocument/2006/relationships/hyperlink" Target="http://fr.wikipedia.org/wiki/Scl%C3%A9renchyme" TargetMode="External"/><Relationship Id="rId2" Type="http://schemas.openxmlformats.org/officeDocument/2006/relationships/hyperlink" Target="http://fr.wikipedia.org/wiki/Arbre" TargetMode="External"/><Relationship Id="rId16" Type="http://schemas.openxmlformats.org/officeDocument/2006/relationships/hyperlink" Target="http://fr.wikipedia.org/wiki/Inde" TargetMode="External"/><Relationship Id="rId29" Type="http://schemas.openxmlformats.org/officeDocument/2006/relationships/hyperlink" Target="http://translate.googleusercontent.com/translate_c?depth=1&amp;hl=fr&amp;prev=/search?q=Balanites+aegyptiaca&amp;rurl=translate.google.fr&amp;sl=en&amp;u=http://en.wikipedia.org/wiki/Balanites_aegyptiaca&amp;usg=ALkJrhgR3iPu1w-YaVAopAbZrAPHGYmyPg" TargetMode="External"/><Relationship Id="rId1" Type="http://schemas.openxmlformats.org/officeDocument/2006/relationships/slideLayout" Target="../slideLayouts/slideLayout7.xml"/><Relationship Id="rId6" Type="http://schemas.openxmlformats.org/officeDocument/2006/relationships/hyperlink" Target="http://fr.wikipedia.org/w/index.php?title=Pubescence&amp;action=edit&amp;redlink=1" TargetMode="External"/><Relationship Id="rId11" Type="http://schemas.openxmlformats.org/officeDocument/2006/relationships/hyperlink" Target="http://fr.wikipedia.org/wiki/Balanites_aegyptiaca#cite_note-bougerra-6" TargetMode="External"/><Relationship Id="rId24" Type="http://schemas.openxmlformats.org/officeDocument/2006/relationships/hyperlink" Target="http://fr.wikipedia.org/wiki/Montagne" TargetMode="External"/><Relationship Id="rId32" Type="http://schemas.openxmlformats.org/officeDocument/2006/relationships/hyperlink" Target="http://fr.wikipedia.org/wiki/Ruminant" TargetMode="External"/><Relationship Id="rId37" Type="http://schemas.openxmlformats.org/officeDocument/2006/relationships/hyperlink" Target="http://fr.wikipedia.org/wiki/App%C3%A9tence" TargetMode="External"/><Relationship Id="rId40" Type="http://schemas.openxmlformats.org/officeDocument/2006/relationships/hyperlink" Target="http://fr.wikipedia.org/wiki/Sucre" TargetMode="External"/><Relationship Id="rId45" Type="http://schemas.openxmlformats.org/officeDocument/2006/relationships/hyperlink" Target="http://fr.wikipedia.org/wiki/Amande" TargetMode="External"/><Relationship Id="rId53" Type="http://schemas.openxmlformats.org/officeDocument/2006/relationships/hyperlink" Target="http://fr.wikipedia.org/wiki/Estomac" TargetMode="External"/><Relationship Id="rId58" Type="http://schemas.openxmlformats.org/officeDocument/2006/relationships/hyperlink" Target="http://fr.wikipedia.org/wiki/Balanites_aegyptiaca" TargetMode="External"/><Relationship Id="rId66" Type="http://schemas.openxmlformats.org/officeDocument/2006/relationships/image" Target="../media/image21.jpeg"/><Relationship Id="rId5" Type="http://schemas.openxmlformats.org/officeDocument/2006/relationships/hyperlink" Target="http://fr.wikipedia.org/wiki/S%C3%A9cheresse" TargetMode="External"/><Relationship Id="rId15" Type="http://schemas.openxmlformats.org/officeDocument/2006/relationships/hyperlink" Target="http://fr.wikipedia.org/wiki/Arabie" TargetMode="External"/><Relationship Id="rId23" Type="http://schemas.openxmlformats.org/officeDocument/2006/relationships/hyperlink" Target="http://fr.wikipedia.org/wiki/Plaine" TargetMode="External"/><Relationship Id="rId28" Type="http://schemas.openxmlformats.org/officeDocument/2006/relationships/hyperlink" Target="http://translate.googleusercontent.com/translate_c?depth=1&amp;hl=fr&amp;prev=/search?q=Balanites+aegyptiaca&amp;rurl=translate.google.fr&amp;sl=en&amp;u=http://en.wikipedia.org/wiki/Arid&amp;usg=ALkJrhjACQgksnp0U3-tYdVm8Vzpx7xU1A" TargetMode="External"/><Relationship Id="rId36" Type="http://schemas.openxmlformats.org/officeDocument/2006/relationships/hyperlink" Target="http://fr.wikipedia.org/wiki/P%C3%A2turage" TargetMode="External"/><Relationship Id="rId49" Type="http://schemas.openxmlformats.org/officeDocument/2006/relationships/hyperlink" Target="http://fr.wikipedia.org/wiki/Sauce" TargetMode="External"/><Relationship Id="rId57" Type="http://schemas.openxmlformats.org/officeDocument/2006/relationships/hyperlink" Target="http://translate.googleusercontent.com/translate_c?depth=1&amp;hl=fr&amp;prev=/search?q%3DBalanites%2Baegyptiaca&amp;rurl=translate.google.fr&amp;sl=en&amp;u=http://en.wikipedia.org/wiki/Balanites_aegyptiaca&amp;usg=ALkJrhgR3iPu1w-YaVAopAbZrAPHGYmyPg#cite_note-Hamidou-10" TargetMode="External"/><Relationship Id="rId61" Type="http://schemas.openxmlformats.org/officeDocument/2006/relationships/image" Target="../media/image327.jpeg"/><Relationship Id="rId10" Type="http://schemas.openxmlformats.org/officeDocument/2006/relationships/hyperlink" Target="http://fr.wikipedia.org/wiki/Racine_(botanique)" TargetMode="External"/><Relationship Id="rId19" Type="http://schemas.openxmlformats.org/officeDocument/2006/relationships/hyperlink" Target="http://fr.wikipedia.org/wiki/Sable" TargetMode="External"/><Relationship Id="rId31" Type="http://schemas.openxmlformats.org/officeDocument/2006/relationships/hyperlink" Target="http://fr.wikipedia.org/wiki/Balanites_aegyptiaca#cite_note-Berge-1" TargetMode="External"/><Relationship Id="rId44" Type="http://schemas.openxmlformats.org/officeDocument/2006/relationships/hyperlink" Target="http://fr.wikipedia.org/wiki/Huile_alimentaire" TargetMode="External"/><Relationship Id="rId52" Type="http://schemas.openxmlformats.org/officeDocument/2006/relationships/hyperlink" Target="http://fr.wikipedia.org/wiki/Lait" TargetMode="External"/><Relationship Id="rId60" Type="http://schemas.openxmlformats.org/officeDocument/2006/relationships/hyperlink" Target="http://www.worldagroforestry.org/treedb/AFTPDFS/Balanites_aegyptiaca.pdf" TargetMode="External"/><Relationship Id="rId65" Type="http://schemas.openxmlformats.org/officeDocument/2006/relationships/image" Target="../media/image330.jpeg"/><Relationship Id="rId4" Type="http://schemas.openxmlformats.org/officeDocument/2006/relationships/hyperlink" Target="http://fr.wikipedia.org/wiki/Adaptation_(biologie)" TargetMode="External"/><Relationship Id="rId9" Type="http://schemas.openxmlformats.org/officeDocument/2006/relationships/hyperlink" Target="http://fr.wikipedia.org/wiki/%C3%89pine" TargetMode="External"/><Relationship Id="rId14" Type="http://schemas.openxmlformats.org/officeDocument/2006/relationships/hyperlink" Target="http://fr.wikipedia.org/wiki/Soudan" TargetMode="External"/><Relationship Id="rId22" Type="http://schemas.openxmlformats.org/officeDocument/2006/relationships/hyperlink" Target="http://fr.wikipedia.org/wiki/Vall%C3%A9e" TargetMode="External"/><Relationship Id="rId27" Type="http://schemas.openxmlformats.org/officeDocument/2006/relationships/hyperlink" Target="http://translate.googleusercontent.com/translate_c?depth=1&amp;hl=fr&amp;prev=/search?q=Balanites+aegyptiaca&amp;rurl=translate.google.fr&amp;sl=en&amp;u=http://en.wikipedia.org/wiki/Clay&amp;usg=ALkJrhiW3D4CW31bHttxLY9aZ35WhjQ_Rw" TargetMode="External"/><Relationship Id="rId30" Type="http://schemas.openxmlformats.org/officeDocument/2006/relationships/hyperlink" Target="http://translate.googleusercontent.com/translate_c?depth=1&amp;hl=fr&amp;prev=/search?q=Balanites+aegyptiaca&amp;rurl=translate.google.fr&amp;sl=en&amp;u=http://en.wikipedia.org/wiki/Wildfire&amp;usg=ALkJrhhnjY9oEy7_CoD-z6QU_EFEyjrk2Q" TargetMode="External"/><Relationship Id="rId35" Type="http://schemas.openxmlformats.org/officeDocument/2006/relationships/hyperlink" Target="http://fr.wikipedia.org/wiki/Mouton" TargetMode="External"/><Relationship Id="rId43" Type="http://schemas.openxmlformats.org/officeDocument/2006/relationships/hyperlink" Target="http://fr.wikipedia.org/wiki/%C3%89picarpe" TargetMode="External"/><Relationship Id="rId48" Type="http://schemas.openxmlformats.org/officeDocument/2006/relationships/hyperlink" Target="http://fr.wikipedia.org/wiki/Cuisson" TargetMode="External"/><Relationship Id="rId56" Type="http://schemas.openxmlformats.org/officeDocument/2006/relationships/hyperlink" Target="http://translate.googleusercontent.com/translate_c?depth=1&amp;hl=fr&amp;prev=/search?q%3DBalanites%2Baegyptiaca&amp;rurl=translate.google.fr&amp;sl=en&amp;u=http://en.wikipedia.org/wiki/Balanites_aegyptiaca&amp;usg=ALkJrhgR3iPu1w-YaVAopAbZrAPHGYmyPg#cite_note-Iwu-4" TargetMode="External"/><Relationship Id="rId64" Type="http://schemas.openxmlformats.org/officeDocument/2006/relationships/image" Target="../media/image329.jpeg"/><Relationship Id="rId69" Type="http://schemas.openxmlformats.org/officeDocument/2006/relationships/image" Target="../media/image31.jpeg"/><Relationship Id="rId8" Type="http://schemas.openxmlformats.org/officeDocument/2006/relationships/hyperlink" Target="http://fr.wiktionary.org/wiki/rameau" TargetMode="External"/><Relationship Id="rId51" Type="http://schemas.openxmlformats.org/officeDocument/2006/relationships/hyperlink" Target="http://fr.wikipedia.org/wiki/Balanites_aegyptiaca#cite_note-Lockett-11" TargetMode="External"/><Relationship Id="rId3" Type="http://schemas.openxmlformats.org/officeDocument/2006/relationships/hyperlink" Target="http://fr.wikipedia.org/wiki/Feuille_caduque" TargetMode="External"/><Relationship Id="rId12" Type="http://schemas.openxmlformats.org/officeDocument/2006/relationships/hyperlink" Target="http://fr.wikipedia.org/wiki/Balanites_aegyptiaca#cite_note-7" TargetMode="External"/><Relationship Id="rId17" Type="http://schemas.openxmlformats.org/officeDocument/2006/relationships/hyperlink" Target="http://fr.wikipedia.org/wiki/Balanites_aegyptiaca#cite_note-africajou-4" TargetMode="External"/><Relationship Id="rId25" Type="http://schemas.openxmlformats.org/officeDocument/2006/relationships/hyperlink" Target="http://translate.googleusercontent.com/translate_c?depth=1&amp;hl=fr&amp;prev=/search?q=Balanites+aegyptiaca&amp;rurl=translate.google.fr&amp;sl=en&amp;u=http://en.wikipedia.org/wiki/Soil&amp;usg=ALkJrhj_NmXseBT-PCdVpmZ98vxXB37Jrg" TargetMode="External"/><Relationship Id="rId33" Type="http://schemas.openxmlformats.org/officeDocument/2006/relationships/hyperlink" Target="http://fr.wikipedia.org/wiki/Dromadaire" TargetMode="External"/><Relationship Id="rId38" Type="http://schemas.openxmlformats.org/officeDocument/2006/relationships/hyperlink" Target="http://fr.wikipedia.org/wiki/Germination" TargetMode="External"/><Relationship Id="rId46" Type="http://schemas.openxmlformats.org/officeDocument/2006/relationships/hyperlink" Target="http://fr.wikipedia.org/wiki/Mac%C3%A9ration" TargetMode="External"/><Relationship Id="rId59" Type="http://schemas.openxmlformats.org/officeDocument/2006/relationships/hyperlink" Target="http://en.wikipedia.org/wiki/Balanites_aegyptiaca" TargetMode="External"/><Relationship Id="rId67" Type="http://schemas.openxmlformats.org/officeDocument/2006/relationships/image" Target="../media/image331.jpeg"/><Relationship Id="rId20" Type="http://schemas.openxmlformats.org/officeDocument/2006/relationships/hyperlink" Target="http://fr.wikipedia.org/wiki/D%C3%A9sert" TargetMode="External"/><Relationship Id="rId41" Type="http://schemas.openxmlformats.org/officeDocument/2006/relationships/hyperlink" Target="http://fr.wikipedia.org/wiki/Amertume" TargetMode="External"/><Relationship Id="rId54" Type="http://schemas.openxmlformats.org/officeDocument/2006/relationships/hyperlink" Target="http://translate.googleusercontent.com/translate_c?depth=1&amp;hl=fr&amp;prev=/search?q%3DBalanites%2Baegyptiaca&amp;rurl=translate.google.fr&amp;sl=en&amp;u=http://en.wikipedia.org/wiki/Molluscicide&amp;usg=ALkJrhi5RhA8_RSFOizbzQxAcqlegDohXg" TargetMode="External"/><Relationship Id="rId62" Type="http://schemas.openxmlformats.org/officeDocument/2006/relationships/image" Target="../media/image47.jpeg"/><Relationship Id="rId70" Type="http://schemas.openxmlformats.org/officeDocument/2006/relationships/image" Target="../media/image20.png"/></Relationships>
</file>

<file path=ppt/slides/_rels/slide57.xml.rels><?xml version="1.0" encoding="UTF-8" standalone="yes"?>
<Relationships xmlns="http://schemas.openxmlformats.org/package/2006/relationships"><Relationship Id="rId8" Type="http://schemas.openxmlformats.org/officeDocument/2006/relationships/image" Target="../media/image335.emf"/><Relationship Id="rId3" Type="http://schemas.openxmlformats.org/officeDocument/2006/relationships/image" Target="../media/image30.jpeg"/><Relationship Id="rId7" Type="http://schemas.openxmlformats.org/officeDocument/2006/relationships/image" Target="../media/image334.emf"/><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33.emf"/><Relationship Id="rId5" Type="http://schemas.openxmlformats.org/officeDocument/2006/relationships/image" Target="../media/image332.emf"/><Relationship Id="rId10" Type="http://schemas.openxmlformats.org/officeDocument/2006/relationships/image" Target="../media/image20.png"/><Relationship Id="rId4" Type="http://schemas.openxmlformats.org/officeDocument/2006/relationships/image" Target="../media/image31.jpeg"/><Relationship Id="rId9" Type="http://schemas.openxmlformats.org/officeDocument/2006/relationships/image" Target="../media/image336.emf"/></Relationships>
</file>

<file path=ppt/slides/_rels/slide58.xml.rels><?xml version="1.0" encoding="UTF-8" standalone="yes"?>
<Relationships xmlns="http://schemas.openxmlformats.org/package/2006/relationships"><Relationship Id="rId8" Type="http://schemas.openxmlformats.org/officeDocument/2006/relationships/hyperlink" Target="http://tropical.theferns.info/viewtropical.php?id=Bombax+costatum" TargetMode="External"/><Relationship Id="rId13" Type="http://schemas.openxmlformats.org/officeDocument/2006/relationships/image" Target="../media/image341.jpeg"/><Relationship Id="rId3" Type="http://schemas.openxmlformats.org/officeDocument/2006/relationships/hyperlink" Target="http://fr.wikipedia.org/wiki/Malvaceae" TargetMode="External"/><Relationship Id="rId7" Type="http://schemas.openxmlformats.org/officeDocument/2006/relationships/hyperlink" Target="http://uses.plantnet-project.org/fr/Bombax_costatum_(PROTA)" TargetMode="External"/><Relationship Id="rId12" Type="http://schemas.openxmlformats.org/officeDocument/2006/relationships/image" Target="../media/image340.jpeg"/><Relationship Id="rId17" Type="http://schemas.openxmlformats.org/officeDocument/2006/relationships/image" Target="../media/image31.jpeg"/><Relationship Id="rId2" Type="http://schemas.openxmlformats.org/officeDocument/2006/relationships/image" Target="../media/image21.jpeg"/><Relationship Id="rId16"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hyperlink" Target="http://ne.chm-cbd.net/biodiversity/la-diversite-biologique-vegetale/les-especes-vegetales-et-leurs-utilites/bombax-costatum" TargetMode="External"/><Relationship Id="rId11" Type="http://schemas.openxmlformats.org/officeDocument/2006/relationships/image" Target="../media/image339.jpeg"/><Relationship Id="rId5" Type="http://schemas.openxmlformats.org/officeDocument/2006/relationships/hyperlink" Target="http://fr.wikipedia.org/wiki/Bombax_costatum" TargetMode="External"/><Relationship Id="rId15" Type="http://schemas.openxmlformats.org/officeDocument/2006/relationships/image" Target="../media/image343.jpeg"/><Relationship Id="rId10" Type="http://schemas.openxmlformats.org/officeDocument/2006/relationships/image" Target="../media/image338.jpeg"/><Relationship Id="rId4" Type="http://schemas.openxmlformats.org/officeDocument/2006/relationships/hyperlink" Target="http://fr.wikipedia.org/wiki/Afrique_de_l'Ouest" TargetMode="External"/><Relationship Id="rId9" Type="http://schemas.openxmlformats.org/officeDocument/2006/relationships/image" Target="../media/image337.jpeg"/><Relationship Id="rId14" Type="http://schemas.openxmlformats.org/officeDocument/2006/relationships/image" Target="../media/image342.jpeg"/></Relationships>
</file>

<file path=ppt/slides/_rels/slide59.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Madagascar&amp;usg=ALkJrhjRn_n4cqQZF_qtf6jpWQHJ9eQVqw" TargetMode="External"/><Relationship Id="rId13" Type="http://schemas.openxmlformats.org/officeDocument/2006/relationships/hyperlink" Target="http://translate.googleusercontent.com/translate_c?depth=1&amp;hl=fr&amp;prev=search&amp;rurl=translate.google.fr&amp;sl=en&amp;u=http://en.wikipedia.org/wiki/Flowers&amp;usg=ALkJrhgau8AHWUtPk-xDCXJfHOwchdx1eg" TargetMode="External"/><Relationship Id="rId18" Type="http://schemas.openxmlformats.org/officeDocument/2006/relationships/hyperlink" Target="http://en.wikipedia.org/wiki/Borassus_aethiopum" TargetMode="External"/><Relationship Id="rId3" Type="http://schemas.openxmlformats.org/officeDocument/2006/relationships/hyperlink" Target="http://translate.googleusercontent.com/translate_c?depth=1&amp;hl=fr&amp;prev=search&amp;rurl=translate.google.fr&amp;sl=en&amp;u=http://en.wikipedia.org/wiki/Borassus&amp;usg=ALkJrhj94YH6OFYdOjQPNv1voMvcc_bp2g" TargetMode="External"/><Relationship Id="rId21" Type="http://schemas.openxmlformats.org/officeDocument/2006/relationships/image" Target="../media/image345.jpeg"/><Relationship Id="rId7" Type="http://schemas.openxmlformats.org/officeDocument/2006/relationships/hyperlink" Target="http://translate.googleusercontent.com/translate_c?depth=1&amp;hl=fr&amp;prev=search&amp;rurl=translate.google.fr&amp;sl=en&amp;u=http://en.wikipedia.org/wiki/Zimbabwe&amp;usg=ALkJrhjDFTPGxi5qVldDIkXuG-w52Qw1Lw" TargetMode="External"/><Relationship Id="rId12" Type="http://schemas.openxmlformats.org/officeDocument/2006/relationships/hyperlink" Target="http://translate.googleusercontent.com/translate_c?depth=1&amp;hl=fr&amp;prev=search&amp;rurl=translate.google.fr&amp;sl=en&amp;u=http://en.wikipedia.org/wiki/Petiole_(botany)&amp;usg=ALkJrhhH8WsGvVbAczDWSm6dIuGuymxqqQ" TargetMode="External"/><Relationship Id="rId17" Type="http://schemas.openxmlformats.org/officeDocument/2006/relationships/hyperlink" Target="http://translate.googleusercontent.com/translate_c?depth=1&amp;hl=fr&amp;prev=search&amp;rurl=translate.google.fr&amp;sl=en&amp;u=http://en.wikipedia.org/wiki/Termite&amp;usg=ALkJrhj8gF2aLAlhfNQZwOp6xfMewiYqqg" TargetMode="External"/><Relationship Id="rId25" Type="http://schemas.openxmlformats.org/officeDocument/2006/relationships/image" Target="../media/image31.jpeg"/><Relationship Id="rId2" Type="http://schemas.openxmlformats.org/officeDocument/2006/relationships/image" Target="../media/image21.jpeg"/><Relationship Id="rId16" Type="http://schemas.openxmlformats.org/officeDocument/2006/relationships/hyperlink" Target="http://translate.googleusercontent.com/translate_c?depth=1&amp;hl=fr&amp;prev=search&amp;rurl=translate.google.fr&amp;sl=en&amp;u=http://en.wikipedia.org/wiki/Seeds&amp;usg=ALkJrhgd-9zUJ1mNxhjkniblUQ7ZwfGGyA" TargetMode="External"/><Relationship Id="rId20" Type="http://schemas.openxmlformats.org/officeDocument/2006/relationships/image" Target="../media/image344.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Ethiopia&amp;usg=ALkJrhh-rnp9RkWunRX5j0rck-zcad6bdw" TargetMode="External"/><Relationship Id="rId11" Type="http://schemas.openxmlformats.org/officeDocument/2006/relationships/hyperlink" Target="http://translate.googleusercontent.com/translate_c?depth=1&amp;hl=fr&amp;prev=search&amp;rurl=translate.google.fr&amp;sl=en&amp;u=http://en.wikipedia.org/wiki/Crownshaft&amp;usg=ALkJrhhJo6UywX5gJReFjT0rJGV-lDbgfg" TargetMode="External"/><Relationship Id="rId24" Type="http://schemas.openxmlformats.org/officeDocument/2006/relationships/image" Target="../media/image348.jpeg"/><Relationship Id="rId5" Type="http://schemas.openxmlformats.org/officeDocument/2006/relationships/hyperlink" Target="http://translate.googleusercontent.com/translate_c?depth=1&amp;hl=fr&amp;prev=search&amp;rurl=translate.google.fr&amp;sl=en&amp;u=http://en.wikipedia.org/wiki/Senegal&amp;usg=ALkJrhgQIMgHA-skPGZFLFX6qXxQ3Rlm6Q" TargetMode="External"/><Relationship Id="rId15" Type="http://schemas.openxmlformats.org/officeDocument/2006/relationships/hyperlink" Target="http://translate.googleusercontent.com/translate_c?depth=1&amp;hl=fr&amp;prev=search&amp;rurl=translate.google.fr&amp;sl=en&amp;u=http://en.wikipedia.org/wiki/Coconut&amp;usg=ALkJrhhtGiyrgjlSI2gbCIxIo8Uxlqcc5A" TargetMode="External"/><Relationship Id="rId23" Type="http://schemas.openxmlformats.org/officeDocument/2006/relationships/image" Target="../media/image347.jpeg"/><Relationship Id="rId10" Type="http://schemas.openxmlformats.org/officeDocument/2006/relationships/hyperlink" Target="http://translate.googleusercontent.com/translate_c?depth=1&amp;hl=fr&amp;prev=search&amp;rurl=translate.google.fr&amp;sl=en&amp;u=http://en.wikipedia.org/wiki/Leaves&amp;usg=ALkJrhheeZEKkSt3kn1X3elp8eukjrVXHw" TargetMode="External"/><Relationship Id="rId19" Type="http://schemas.openxmlformats.org/officeDocument/2006/relationships/hyperlink" Target="http://www.palmpedia.net/wiki/Borassus_aethiopum" TargetMode="External"/><Relationship Id="rId4" Type="http://schemas.openxmlformats.org/officeDocument/2006/relationships/hyperlink" Target="http://translate.googleusercontent.com/translate_c?depth=1&amp;hl=fr&amp;prev=search&amp;rurl=translate.google.fr&amp;sl=en&amp;u=http://en.wikipedia.org/wiki/Africa&amp;usg=ALkJrhig_kameDm87TvxjJokDOsK65a0gQ" TargetMode="External"/><Relationship Id="rId9" Type="http://schemas.openxmlformats.org/officeDocument/2006/relationships/hyperlink" Target="http://translate.googleusercontent.com/translate_c?depth=1&amp;hl=fr&amp;prev=search&amp;rurl=translate.google.fr&amp;sl=en&amp;u=http://en.wikipedia.org/wiki/Comoros&amp;usg=ALkJrhgOS2tY3eg077zSFoBbkobyW2VibA" TargetMode="External"/><Relationship Id="rId14" Type="http://schemas.openxmlformats.org/officeDocument/2006/relationships/hyperlink" Target="http://translate.googleusercontent.com/translate_c?depth=1&amp;hl=fr&amp;prev=search&amp;rurl=translate.google.fr&amp;sl=en&amp;u=http://en.wikipedia.org/wiki/Fruit&amp;usg=ALkJrhiWfXVvC20lBpiRB2Fp0IocGP3Brg" TargetMode="External"/><Relationship Id="rId22" Type="http://schemas.openxmlformats.org/officeDocument/2006/relationships/image" Target="../media/image346.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www.hear.org/pier/wralist.htm" TargetMode="External"/><Relationship Id="rId7" Type="http://schemas.openxmlformats.org/officeDocument/2006/relationships/hyperlink" Target="http://www.hear.org/" TargetMode="External"/><Relationship Id="rId2" Type="http://schemas.openxmlformats.org/officeDocument/2006/relationships/hyperlink" Target="http://www.hear.org/pier/" TargetMode="External"/><Relationship Id="rId1" Type="http://schemas.openxmlformats.org/officeDocument/2006/relationships/slideLayout" Target="../slideLayouts/slideLayout7.xml"/><Relationship Id="rId6" Type="http://schemas.openxmlformats.org/officeDocument/2006/relationships/hyperlink" Target="https://www.invasiveplantatlas.org/" TargetMode="External"/><Relationship Id="rId5" Type="http://schemas.openxmlformats.org/officeDocument/2006/relationships/hyperlink" Target="http://www.iucngisd.org/gisd/" TargetMode="External"/><Relationship Id="rId4" Type="http://schemas.openxmlformats.org/officeDocument/2006/relationships/hyperlink" Target="http://www.cabi.org/isc/"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2.emf"/><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51.emf"/><Relationship Id="rId5" Type="http://schemas.openxmlformats.org/officeDocument/2006/relationships/image" Target="../media/image350.emf"/><Relationship Id="rId4" Type="http://schemas.openxmlformats.org/officeDocument/2006/relationships/image" Target="../media/image349.emf"/></Relationships>
</file>

<file path=ppt/slides/_rels/slide61.xml.rels><?xml version="1.0" encoding="UTF-8" standalone="yes"?>
<Relationships xmlns="http://schemas.openxmlformats.org/package/2006/relationships"><Relationship Id="rId8" Type="http://schemas.openxmlformats.org/officeDocument/2006/relationships/hyperlink" Target="https://en.wikipedia.org/wiki/Boscia_senegalensis" TargetMode="External"/><Relationship Id="rId13" Type="http://schemas.openxmlformats.org/officeDocument/2006/relationships/image" Target="../media/image355.jpeg"/><Relationship Id="rId18" Type="http://schemas.openxmlformats.org/officeDocument/2006/relationships/image" Target="../media/image32.jpeg"/><Relationship Id="rId3" Type="http://schemas.openxmlformats.org/officeDocument/2006/relationships/image" Target="../media/image21.jpeg"/><Relationship Id="rId7" Type="http://schemas.openxmlformats.org/officeDocument/2006/relationships/hyperlink" Target="http://www.20minutes.fr/magazine/cop21/les-projets/le-hanza-une-plante-tout-terrain-7189/" TargetMode="External"/><Relationship Id="rId12" Type="http://schemas.openxmlformats.org/officeDocument/2006/relationships/image" Target="../media/image354.jpeg"/><Relationship Id="rId17" Type="http://schemas.openxmlformats.org/officeDocument/2006/relationships/image" Target="../media/image359.jpeg"/><Relationship Id="rId2" Type="http://schemas.openxmlformats.org/officeDocument/2006/relationships/hyperlink" Target="https://fr.wikipedia.org/wiki/Capparaceae" TargetMode="External"/><Relationship Id="rId16" Type="http://schemas.openxmlformats.org/officeDocument/2006/relationships/image" Target="../media/image358.jpeg"/><Relationship Id="rId1" Type="http://schemas.openxmlformats.org/officeDocument/2006/relationships/slideLayout" Target="../slideLayouts/slideLayout7.xml"/><Relationship Id="rId6" Type="http://schemas.openxmlformats.org/officeDocument/2006/relationships/hyperlink" Target="http://www.lefaso.net/spip.php?article49850" TargetMode="External"/><Relationship Id="rId11" Type="http://schemas.openxmlformats.org/officeDocument/2006/relationships/image" Target="../media/image30.jpeg"/><Relationship Id="rId5" Type="http://schemas.openxmlformats.org/officeDocument/2006/relationships/hyperlink" Target="https://fr.wikipedia.org/wiki/Boscia_senegalensis" TargetMode="External"/><Relationship Id="rId15" Type="http://schemas.openxmlformats.org/officeDocument/2006/relationships/image" Target="../media/image357.jpeg"/><Relationship Id="rId10" Type="http://schemas.openxmlformats.org/officeDocument/2006/relationships/image" Target="../media/image353.jpeg"/><Relationship Id="rId4" Type="http://schemas.openxmlformats.org/officeDocument/2006/relationships/hyperlink" Target="http://ariditeprospere.org/section/activit%C3%A9s-promotion-hanza" TargetMode="External"/><Relationship Id="rId9" Type="http://schemas.openxmlformats.org/officeDocument/2006/relationships/image" Target="../media/image31.jpeg"/><Relationship Id="rId14" Type="http://schemas.openxmlformats.org/officeDocument/2006/relationships/image" Target="../media/image356.jpeg"/></Relationships>
</file>

<file path=ppt/slides/_rels/slide62.xml.rels><?xml version="1.0" encoding="UTF-8" standalone="yes"?>
<Relationships xmlns="http://schemas.openxmlformats.org/package/2006/relationships"><Relationship Id="rId8" Type="http://schemas.openxmlformats.org/officeDocument/2006/relationships/image" Target="../media/image361.emf"/><Relationship Id="rId3" Type="http://schemas.openxmlformats.org/officeDocument/2006/relationships/image" Target="../media/image21.jpeg"/><Relationship Id="rId7" Type="http://schemas.openxmlformats.org/officeDocument/2006/relationships/image" Target="../media/image360.emf"/><Relationship Id="rId2" Type="http://schemas.openxmlformats.org/officeDocument/2006/relationships/hyperlink" Target="https://fr.wikipedia.org/wiki/Capparaceae" TargetMode="Externa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64.emf"/><Relationship Id="rId5" Type="http://schemas.openxmlformats.org/officeDocument/2006/relationships/image" Target="../media/image30.jpeg"/><Relationship Id="rId10" Type="http://schemas.openxmlformats.org/officeDocument/2006/relationships/image" Target="../media/image363.emf"/><Relationship Id="rId4" Type="http://schemas.openxmlformats.org/officeDocument/2006/relationships/image" Target="../media/image31.jpeg"/><Relationship Id="rId9" Type="http://schemas.openxmlformats.org/officeDocument/2006/relationships/image" Target="../media/image362.emf"/></Relationships>
</file>

<file path=ppt/slides/_rels/slide6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66.jpeg"/><Relationship Id="rId7" Type="http://schemas.openxmlformats.org/officeDocument/2006/relationships/image" Target="../media/image370.jpeg"/><Relationship Id="rId2" Type="http://schemas.openxmlformats.org/officeDocument/2006/relationships/image" Target="../media/image365.jpeg"/><Relationship Id="rId1" Type="http://schemas.openxmlformats.org/officeDocument/2006/relationships/slideLayout" Target="../slideLayouts/slideLayout7.xml"/><Relationship Id="rId6" Type="http://schemas.openxmlformats.org/officeDocument/2006/relationships/image" Target="../media/image369.jpeg"/><Relationship Id="rId5" Type="http://schemas.openxmlformats.org/officeDocument/2006/relationships/image" Target="../media/image368.jpeg"/><Relationship Id="rId4" Type="http://schemas.openxmlformats.org/officeDocument/2006/relationships/image" Target="../media/image367.jpeg"/></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Benin" TargetMode="External"/><Relationship Id="rId13" Type="http://schemas.openxmlformats.org/officeDocument/2006/relationships/hyperlink" Target="https://en.wikipedia.org/wiki/Tannins" TargetMode="External"/><Relationship Id="rId18" Type="http://schemas.openxmlformats.org/officeDocument/2006/relationships/hyperlink" Target="http://database.prota.org/PROTAhtml/Burkea%20africana_En.htm" TargetMode="External"/><Relationship Id="rId26" Type="http://schemas.openxmlformats.org/officeDocument/2006/relationships/image" Target="../media/image30.jpeg"/><Relationship Id="rId3" Type="http://schemas.openxmlformats.org/officeDocument/2006/relationships/hyperlink" Target="https://en.wikipedia.org/wiki/Caesalpiniaceae" TargetMode="External"/><Relationship Id="rId21" Type="http://schemas.openxmlformats.org/officeDocument/2006/relationships/image" Target="../media/image373.jpeg"/><Relationship Id="rId7" Type="http://schemas.openxmlformats.org/officeDocument/2006/relationships/hyperlink" Target="https://en.wikipedia.org/wiki/Central_African_Republic" TargetMode="External"/><Relationship Id="rId12" Type="http://schemas.openxmlformats.org/officeDocument/2006/relationships/hyperlink" Target="https://en.wikipedia.org/wiki/Alkaloids" TargetMode="External"/><Relationship Id="rId17" Type="http://schemas.openxmlformats.org/officeDocument/2006/relationships/hyperlink" Target="https://en.wikipedia.org/wiki/Burkea_africana" TargetMode="External"/><Relationship Id="rId25" Type="http://schemas.openxmlformats.org/officeDocument/2006/relationships/image" Target="../media/image24.jpeg"/><Relationship Id="rId2" Type="http://schemas.openxmlformats.org/officeDocument/2006/relationships/image" Target="../media/image21.jpeg"/><Relationship Id="rId16" Type="http://schemas.openxmlformats.org/officeDocument/2006/relationships/hyperlink" Target="https://en.wikipedia.org/wiki/Rohaniella_pygmaea" TargetMode="External"/><Relationship Id="rId20" Type="http://schemas.openxmlformats.org/officeDocument/2006/relationships/image" Target="../media/image372.jpeg"/><Relationship Id="rId1" Type="http://schemas.openxmlformats.org/officeDocument/2006/relationships/slideLayout" Target="../slideLayouts/slideLayout7.xml"/><Relationship Id="rId6" Type="http://schemas.openxmlformats.org/officeDocument/2006/relationships/hyperlink" Target="https://en.wikipedia.org/wiki/Cameroon" TargetMode="External"/><Relationship Id="rId11" Type="http://schemas.openxmlformats.org/officeDocument/2006/relationships/hyperlink" Target="https://en.wikipedia.org/wiki/Transvaal_Province" TargetMode="External"/><Relationship Id="rId24" Type="http://schemas.openxmlformats.org/officeDocument/2006/relationships/image" Target="../media/image376.jpeg"/><Relationship Id="rId5" Type="http://schemas.openxmlformats.org/officeDocument/2006/relationships/hyperlink" Target="https://en.wikipedia.org/wiki/Uganda" TargetMode="External"/><Relationship Id="rId15" Type="http://schemas.openxmlformats.org/officeDocument/2006/relationships/hyperlink" Target="https://en.wikipedia.org/wiki/Imbrasia_forda" TargetMode="External"/><Relationship Id="rId23" Type="http://schemas.openxmlformats.org/officeDocument/2006/relationships/image" Target="../media/image375.jpeg"/><Relationship Id="rId10" Type="http://schemas.openxmlformats.org/officeDocument/2006/relationships/hyperlink" Target="https://en.wikipedia.org/wiki/C%C3%B4te_d'Ivoire" TargetMode="External"/><Relationship Id="rId19" Type="http://schemas.openxmlformats.org/officeDocument/2006/relationships/image" Target="../media/image371.jpeg"/><Relationship Id="rId4" Type="http://schemas.openxmlformats.org/officeDocument/2006/relationships/hyperlink" Target="https://en.wikipedia.org/wiki/Chad" TargetMode="External"/><Relationship Id="rId9" Type="http://schemas.openxmlformats.org/officeDocument/2006/relationships/hyperlink" Target="https://en.wikipedia.org/wiki/Burkina_Faso" TargetMode="External"/><Relationship Id="rId14" Type="http://schemas.openxmlformats.org/officeDocument/2006/relationships/hyperlink" Target="https://en.wikipedia.org/wiki/Saturniidae" TargetMode="External"/><Relationship Id="rId22" Type="http://schemas.openxmlformats.org/officeDocument/2006/relationships/image" Target="../media/image374.jpeg"/></Relationships>
</file>

<file path=ppt/slides/_rels/slide65.xml.rels><?xml version="1.0" encoding="UTF-8" standalone="yes"?>
<Relationships xmlns="http://schemas.openxmlformats.org/package/2006/relationships"><Relationship Id="rId8" Type="http://schemas.openxmlformats.org/officeDocument/2006/relationships/image" Target="../media/image378.jpeg"/><Relationship Id="rId13" Type="http://schemas.openxmlformats.org/officeDocument/2006/relationships/image" Target="../media/image383.jpeg"/><Relationship Id="rId3" Type="http://schemas.openxmlformats.org/officeDocument/2006/relationships/hyperlink" Target="https://translate.googleusercontent.com/translate_c?depth=1&amp;hl=fr&amp;prev=search&amp;rurl=translate.google.fr&amp;sl=en&amp;u=https://en.wikipedia.org/wiki/Fabaceae&amp;usg=ALkJrhg4ML7WtCVWVRbRR5fWwpOquXCoRg" TargetMode="External"/><Relationship Id="rId7" Type="http://schemas.openxmlformats.org/officeDocument/2006/relationships/image" Target="../media/image377.jpeg"/><Relationship Id="rId12" Type="http://schemas.openxmlformats.org/officeDocument/2006/relationships/image" Target="../media/image382.jpeg"/><Relationship Id="rId2" Type="http://schemas.openxmlformats.org/officeDocument/2006/relationships/image" Target="../media/image21.jpeg"/><Relationship Id="rId16"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381.jpeg"/><Relationship Id="rId5" Type="http://schemas.openxmlformats.org/officeDocument/2006/relationships/hyperlink" Target="http://database.prota.org/PROTAhtml/Cassia%20sieberiana_Fr.htm" TargetMode="External"/><Relationship Id="rId15" Type="http://schemas.openxmlformats.org/officeDocument/2006/relationships/image" Target="../media/image385.jpeg"/><Relationship Id="rId10" Type="http://schemas.openxmlformats.org/officeDocument/2006/relationships/image" Target="../media/image380.jpeg"/><Relationship Id="rId4" Type="http://schemas.openxmlformats.org/officeDocument/2006/relationships/hyperlink" Target="https://en.wikipedia.org/wiki/Cassia_sieberiana" TargetMode="External"/><Relationship Id="rId9" Type="http://schemas.openxmlformats.org/officeDocument/2006/relationships/image" Target="../media/image379.jpeg"/><Relationship Id="rId14" Type="http://schemas.openxmlformats.org/officeDocument/2006/relationships/image" Target="../media/image384.jpeg"/></Relationships>
</file>

<file path=ppt/slides/_rels/slide66.xml.rels><?xml version="1.0" encoding="UTF-8" standalone="yes"?>
<Relationships xmlns="http://schemas.openxmlformats.org/package/2006/relationships"><Relationship Id="rId8" Type="http://schemas.openxmlformats.org/officeDocument/2006/relationships/image" Target="../media/image388.jpeg"/><Relationship Id="rId13"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387.jpeg"/><Relationship Id="rId12" Type="http://schemas.openxmlformats.org/officeDocument/2006/relationships/image" Target="../media/image30.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86.jpeg"/><Relationship Id="rId11" Type="http://schemas.openxmlformats.org/officeDocument/2006/relationships/image" Target="../media/image391.jpeg"/><Relationship Id="rId5" Type="http://schemas.openxmlformats.org/officeDocument/2006/relationships/hyperlink" Target="http://ne.chm-cbd.net/biodiversity/la-diversite-biologique-vegetale/les-especes-vegetales-et-leurs-utilites/capparis-tomentosa" TargetMode="External"/><Relationship Id="rId10" Type="http://schemas.openxmlformats.org/officeDocument/2006/relationships/image" Target="../media/image390.jpeg"/><Relationship Id="rId4" Type="http://schemas.openxmlformats.org/officeDocument/2006/relationships/hyperlink" Target="https://fr.wikipedia.org/wiki/Capparaceae" TargetMode="External"/><Relationship Id="rId9" Type="http://schemas.openxmlformats.org/officeDocument/2006/relationships/image" Target="../media/image389.jpeg"/></Relationships>
</file>

<file path=ppt/slides/_rels/slide67.xml.rels><?xml version="1.0" encoding="UTF-8" standalone="yes"?>
<Relationships xmlns="http://schemas.openxmlformats.org/package/2006/relationships"><Relationship Id="rId8" Type="http://schemas.openxmlformats.org/officeDocument/2006/relationships/image" Target="../media/image398.jpeg"/><Relationship Id="rId13" Type="http://schemas.openxmlformats.org/officeDocument/2006/relationships/image" Target="../media/image403.jpeg"/><Relationship Id="rId3" Type="http://schemas.openxmlformats.org/officeDocument/2006/relationships/image" Target="../media/image393.jpeg"/><Relationship Id="rId7" Type="http://schemas.openxmlformats.org/officeDocument/2006/relationships/image" Target="../media/image397.jpeg"/><Relationship Id="rId12" Type="http://schemas.openxmlformats.org/officeDocument/2006/relationships/image" Target="../media/image402.jpeg"/><Relationship Id="rId2" Type="http://schemas.openxmlformats.org/officeDocument/2006/relationships/image" Target="../media/image392.jpeg"/><Relationship Id="rId1" Type="http://schemas.openxmlformats.org/officeDocument/2006/relationships/slideLayout" Target="../slideLayouts/slideLayout7.xml"/><Relationship Id="rId6" Type="http://schemas.openxmlformats.org/officeDocument/2006/relationships/image" Target="../media/image396.jpeg"/><Relationship Id="rId11" Type="http://schemas.openxmlformats.org/officeDocument/2006/relationships/image" Target="../media/image401.jpeg"/><Relationship Id="rId5" Type="http://schemas.openxmlformats.org/officeDocument/2006/relationships/image" Target="../media/image395.jpeg"/><Relationship Id="rId15" Type="http://schemas.openxmlformats.org/officeDocument/2006/relationships/image" Target="../media/image31.jpeg"/><Relationship Id="rId10" Type="http://schemas.openxmlformats.org/officeDocument/2006/relationships/image" Target="../media/image400.jpeg"/><Relationship Id="rId4" Type="http://schemas.openxmlformats.org/officeDocument/2006/relationships/image" Target="../media/image394.jpeg"/><Relationship Id="rId9" Type="http://schemas.openxmlformats.org/officeDocument/2006/relationships/image" Target="../media/image399.jpeg"/><Relationship Id="rId14" Type="http://schemas.openxmlformats.org/officeDocument/2006/relationships/image" Target="../media/image30.jpeg"/></Relationships>
</file>

<file path=ppt/slides/_rels/slide68.xml.rels><?xml version="1.0" encoding="UTF-8" standalone="yes"?>
<Relationships xmlns="http://schemas.openxmlformats.org/package/2006/relationships"><Relationship Id="rId8" Type="http://schemas.openxmlformats.org/officeDocument/2006/relationships/hyperlink" Target="https://fr.wikipedia.org/wiki/Classification_APG" TargetMode="External"/><Relationship Id="rId13" Type="http://schemas.openxmlformats.org/officeDocument/2006/relationships/hyperlink" Target="https://en.wikipedia.org/wiki/Cola_acuminata" TargetMode="External"/><Relationship Id="rId18" Type="http://schemas.openxmlformats.org/officeDocument/2006/relationships/image" Target="../media/image406.jpeg"/><Relationship Id="rId3" Type="http://schemas.openxmlformats.org/officeDocument/2006/relationships/image" Target="../media/image30.jpeg"/><Relationship Id="rId21" Type="http://schemas.openxmlformats.org/officeDocument/2006/relationships/image" Target="../media/image409.jpeg"/><Relationship Id="rId7" Type="http://schemas.openxmlformats.org/officeDocument/2006/relationships/hyperlink" Target="https://fr.wikipedia.org/wiki/Malvaceae" TargetMode="External"/><Relationship Id="rId12" Type="http://schemas.openxmlformats.org/officeDocument/2006/relationships/hyperlink" Target="https://translate.googleusercontent.com/translate_c?depth=1&amp;hl=fr&amp;prev=search&amp;rurl=translate.google.fr&amp;sl=en&amp;u=https://en.wikipedia.org/w/index.php?title%3DColanine%26action%3Dedit%26redlink%3D1&amp;usg=ALkJrhgPC3W7UVHKv1mLnfdpMlmKhmW_Pw" TargetMode="External"/><Relationship Id="rId17" Type="http://schemas.openxmlformats.org/officeDocument/2006/relationships/image" Target="../media/image405.jpeg"/><Relationship Id="rId2" Type="http://schemas.openxmlformats.org/officeDocument/2006/relationships/hyperlink" Target="https://translate.googleusercontent.com/translate_c?depth=1&amp;hl=fr&amp;prev=search&amp;rurl=translate.google.fr&amp;sl=en&amp;u=https://en.wikipedia.org/wiki/Malvaceae&amp;usg=ALkJrhgxl8xGyBUD0pU0z3ovkNIFPUTI_g" TargetMode="External"/><Relationship Id="rId16" Type="http://schemas.openxmlformats.org/officeDocument/2006/relationships/image" Target="../media/image404.jpeg"/><Relationship Id="rId20" Type="http://schemas.openxmlformats.org/officeDocument/2006/relationships/image" Target="../media/image408.jpeg"/><Relationship Id="rId1" Type="http://schemas.openxmlformats.org/officeDocument/2006/relationships/slideLayout" Target="../slideLayouts/slideLayout7.xml"/><Relationship Id="rId6" Type="http://schemas.openxmlformats.org/officeDocument/2006/relationships/hyperlink" Target="https://fr.wikipedia.org/wiki/Classification_classique" TargetMode="External"/><Relationship Id="rId11" Type="http://schemas.openxmlformats.org/officeDocument/2006/relationships/hyperlink" Target="https://fr.wikipedia.org/wiki/Caf%C3%A9ine" TargetMode="External"/><Relationship Id="rId5" Type="http://schemas.openxmlformats.org/officeDocument/2006/relationships/hyperlink" Target="https://fr.wikipedia.org/wiki/Sterculiaceae" TargetMode="External"/><Relationship Id="rId15" Type="http://schemas.openxmlformats.org/officeDocument/2006/relationships/hyperlink" Target="http://www.erails.net/images/cameroon/icraf-wca/icraf-wca/file/KOLATIER%20Info.pdf" TargetMode="External"/><Relationship Id="rId23" Type="http://schemas.openxmlformats.org/officeDocument/2006/relationships/image" Target="../media/image411.jpeg"/><Relationship Id="rId10" Type="http://schemas.openxmlformats.org/officeDocument/2006/relationships/hyperlink" Target="https://fr.wikipedia.org/wiki/Noix_de_kola" TargetMode="External"/><Relationship Id="rId19" Type="http://schemas.openxmlformats.org/officeDocument/2006/relationships/image" Target="../media/image407.jpeg"/><Relationship Id="rId4" Type="http://schemas.openxmlformats.org/officeDocument/2006/relationships/image" Target="../media/image31.jpeg"/><Relationship Id="rId9" Type="http://schemas.openxmlformats.org/officeDocument/2006/relationships/hyperlink" Target="https://fr.wikipedia.org/wiki/Afrique" TargetMode="External"/><Relationship Id="rId14" Type="http://schemas.openxmlformats.org/officeDocument/2006/relationships/hyperlink" Target="https://fr.wikipedia.org/wiki/Cola_acuminata" TargetMode="External"/><Relationship Id="rId22" Type="http://schemas.openxmlformats.org/officeDocument/2006/relationships/image" Target="../media/image410.jpeg"/></Relationships>
</file>

<file path=ppt/slides/_rels/slide69.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s&amp;u=https://es.wikipedia.org/wiki/Planta_ornamental&amp;usg=ALkJrhhprjrwUetGJ4BLtjB9prcIb0L8Kw" TargetMode="External"/><Relationship Id="rId13" Type="http://schemas.openxmlformats.org/officeDocument/2006/relationships/hyperlink" Target="https://translate.googleusercontent.com/translate_c?depth=1&amp;hl=fr&amp;prev=search&amp;rurl=translate.google.fr&amp;sl=es&amp;u=https://es.wikipedia.org/wiki/Insecticida&amp;usg=ALkJrhjIYHZ4bRaOAD__v3BbYvOZZG7h1g" TargetMode="External"/><Relationship Id="rId18" Type="http://schemas.openxmlformats.org/officeDocument/2006/relationships/hyperlink" Target="http://www.toubab.com/Contents/LinkInfo/Gambia_Project/gp22/gp23/gp23.html" TargetMode="External"/><Relationship Id="rId26" Type="http://schemas.openxmlformats.org/officeDocument/2006/relationships/hyperlink" Target="http://www.westafricanplants.senckenberg.de/" TargetMode="External"/><Relationship Id="rId3" Type="http://schemas.openxmlformats.org/officeDocument/2006/relationships/image" Target="../media/image30.jpeg"/><Relationship Id="rId21" Type="http://schemas.openxmlformats.org/officeDocument/2006/relationships/image" Target="../media/image414.jpeg"/><Relationship Id="rId7" Type="http://schemas.openxmlformats.org/officeDocument/2006/relationships/hyperlink" Target="https://translate.googleusercontent.com/translate_c?depth=1&amp;hl=fr&amp;prev=search&amp;rurl=translate.google.fr&amp;sl=es&amp;u=https://es.wikipedia.org/wiki/Mal%C3%AD&amp;usg=ALkJrhgUsHtZnqWWtnrGkFnbzb8MlNJINQ" TargetMode="External"/><Relationship Id="rId12" Type="http://schemas.openxmlformats.org/officeDocument/2006/relationships/hyperlink" Target="https://translate.googleusercontent.com/translate_c?depth=1&amp;hl=fr&amp;prev=search&amp;rurl=translate.google.fr&amp;sl=es&amp;u=https://es.wikipedia.org/wiki/Lepra&amp;usg=ALkJrhhipAAfEle9gicnZc9How_XEQhpmw" TargetMode="External"/><Relationship Id="rId17" Type="http://schemas.openxmlformats.org/officeDocument/2006/relationships/hyperlink" Target="https://es.wikipedia.org/wiki/Cola_cordifolia" TargetMode="External"/><Relationship Id="rId25" Type="http://schemas.openxmlformats.org/officeDocument/2006/relationships/hyperlink" Target="http://robertofaidutti.photoshelter.com/image/I0000qyyt4TFkzLQ" TargetMode="External"/><Relationship Id="rId2" Type="http://schemas.openxmlformats.org/officeDocument/2006/relationships/hyperlink" Target="https://translate.googleusercontent.com/translate_c?depth=1&amp;hl=fr&amp;prev=search&amp;rurl=translate.google.fr&amp;sl=es&amp;u=https://es.wikipedia.org/wiki/Malv%C3%A1ceas&amp;usg=ALkJrhitzGAq2jnFsfeHE4MAzgFJQdMN2Q" TargetMode="External"/><Relationship Id="rId16" Type="http://schemas.openxmlformats.org/officeDocument/2006/relationships/hyperlink" Target="https://translate.googleusercontent.com/translate_c?depth=1&amp;hl=fr&amp;prev=search&amp;rurl=translate.google.fr&amp;sl=es&amp;u=https://es.wikipedia.org/wiki/Diur%C3%A9tico&amp;usg=ALkJrhi93Jmb8hjjtHDOhSeF1X3ED3BxWQ" TargetMode="External"/><Relationship Id="rId20" Type="http://schemas.openxmlformats.org/officeDocument/2006/relationships/image" Target="../media/image413.jpeg"/><Relationship Id="rId29" Type="http://schemas.openxmlformats.org/officeDocument/2006/relationships/image" Target="../media/image418.jpe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s&amp;u=https://es.wikipedia.org/wiki/Senegal&amp;usg=ALkJrhg6KvxbPhcaIdPdsYxAp6Gp5Xbc_w" TargetMode="External"/><Relationship Id="rId11" Type="http://schemas.openxmlformats.org/officeDocument/2006/relationships/hyperlink" Target="https://translate.googleusercontent.com/translate_c?depth=1&amp;hl=fr&amp;prev=search&amp;rurl=translate.google.fr&amp;sl=es&amp;u=https://es.wikipedia.org/wiki/Enfermedades_ven%C3%A9reas&amp;usg=ALkJrhjpHeqKqvUQOvWEKfeU9A1FwKqRcw" TargetMode="External"/><Relationship Id="rId24" Type="http://schemas.openxmlformats.org/officeDocument/2006/relationships/hyperlink" Target="http://www.westafricanplants.senckenberg.de/root/index.php?page_id=14&amp;id=385" TargetMode="External"/><Relationship Id="rId5" Type="http://schemas.openxmlformats.org/officeDocument/2006/relationships/hyperlink" Target="https://translate.googleusercontent.com/translate_c?depth=1&amp;hl=fr&amp;prev=search&amp;rurl=translate.google.fr&amp;sl=es&amp;u=https://es.wikipedia.org/wiki/%C3%81frica&amp;usg=ALkJrhgdBQNoe8NkNDbM7VEhxXapQvPZ9A" TargetMode="External"/><Relationship Id="rId15" Type="http://schemas.openxmlformats.org/officeDocument/2006/relationships/hyperlink" Target="https://translate.googleusercontent.com/translate_c?depth=1&amp;hl=fr&amp;prev=search&amp;rurl=translate.google.fr&amp;sl=es&amp;u=https://es.wikipedia.org/wiki/Peciolo&amp;usg=ALkJrhjm4XmY74NHgzptkhsrcqB1E8lkWA" TargetMode="External"/><Relationship Id="rId23" Type="http://schemas.openxmlformats.org/officeDocument/2006/relationships/image" Target="../media/image416.jpeg"/><Relationship Id="rId28" Type="http://schemas.openxmlformats.org/officeDocument/2006/relationships/image" Target="../media/image417.jpeg"/><Relationship Id="rId10" Type="http://schemas.openxmlformats.org/officeDocument/2006/relationships/hyperlink" Target="https://translate.googleusercontent.com/translate_c?depth=1&amp;hl=fr&amp;prev=search&amp;rurl=translate.google.fr&amp;sl=es&amp;u=https://es.wikipedia.org/wiki/Laxante&amp;usg=ALkJrhgQn480z_TfgA4I4OXP9lK1K_F01g" TargetMode="External"/><Relationship Id="rId19" Type="http://schemas.openxmlformats.org/officeDocument/2006/relationships/image" Target="../media/image412.jpeg"/><Relationship Id="rId4" Type="http://schemas.openxmlformats.org/officeDocument/2006/relationships/image" Target="../media/image31.jpeg"/><Relationship Id="rId9" Type="http://schemas.openxmlformats.org/officeDocument/2006/relationships/hyperlink" Target="https://translate.googleusercontent.com/translate_c?depth=1&amp;hl=fr&amp;prev=search&amp;rurl=translate.google.fr&amp;sl=es&amp;u=https://es.wikipedia.org/w/index.php?title%3DCola_gigantea%26action%3Dedit%26redlink%3D1&amp;usg=ALkJrhhDPrRStY61be8NQgYaUL6RLX-FDw" TargetMode="External"/><Relationship Id="rId14" Type="http://schemas.openxmlformats.org/officeDocument/2006/relationships/hyperlink" Target="https://translate.googleusercontent.com/translate_c?depth=1&amp;hl=fr&amp;prev=search&amp;rurl=translate.google.fr&amp;sl=es&amp;u=https://es.wikipedia.org/wiki/Ar%C3%A1cnido&amp;usg=ALkJrhiViNudg8gkhU5SOld5NtFEoZzdQw" TargetMode="External"/><Relationship Id="rId22" Type="http://schemas.openxmlformats.org/officeDocument/2006/relationships/image" Target="../media/image415.jpeg"/><Relationship Id="rId27" Type="http://schemas.openxmlformats.org/officeDocument/2006/relationships/hyperlink" Target="http://www.virboga.de/Cola_cordifolia.ht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png"/><Relationship Id="rId3" Type="http://schemas.openxmlformats.org/officeDocument/2006/relationships/image" Target="../media/image21.jpeg"/><Relationship Id="rId21" Type="http://schemas.openxmlformats.org/officeDocument/2006/relationships/image" Target="../media/image39.jpeg"/><Relationship Id="rId7" Type="http://schemas.openxmlformats.org/officeDocument/2006/relationships/image" Target="../media/image25.pn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png"/><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7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423.jpeg"/><Relationship Id="rId3" Type="http://schemas.openxmlformats.org/officeDocument/2006/relationships/image" Target="../media/image30.jpeg"/><Relationship Id="rId7" Type="http://schemas.openxmlformats.org/officeDocument/2006/relationships/hyperlink" Target="http://www.c3ed.ird.sn/biodiversite/spip.php?article52&amp;id_document=21" TargetMode="External"/><Relationship Id="rId12" Type="http://schemas.openxmlformats.org/officeDocument/2006/relationships/image" Target="../media/image422.jpeg"/><Relationship Id="rId2" Type="http://schemas.openxmlformats.org/officeDocument/2006/relationships/image" Target="../media/image21.jpeg"/><Relationship Id="rId16" Type="http://schemas.openxmlformats.org/officeDocument/2006/relationships/image" Target="../media/image426.jpeg"/><Relationship Id="rId1" Type="http://schemas.openxmlformats.org/officeDocument/2006/relationships/slideLayout" Target="../slideLayouts/slideLayout7.xml"/><Relationship Id="rId6" Type="http://schemas.openxmlformats.org/officeDocument/2006/relationships/hyperlink" Target="http://database.prota.org/PROTAhtml/Combretum%20glutinosum_Fr.htm" TargetMode="External"/><Relationship Id="rId11" Type="http://schemas.openxmlformats.org/officeDocument/2006/relationships/image" Target="../media/image421.jpeg"/><Relationship Id="rId5" Type="http://schemas.openxmlformats.org/officeDocument/2006/relationships/hyperlink" Target="https://en.wikipedia.org/wiki/Combretum_glutinosum" TargetMode="External"/><Relationship Id="rId15" Type="http://schemas.openxmlformats.org/officeDocument/2006/relationships/image" Target="../media/image425.jpeg"/><Relationship Id="rId10" Type="http://schemas.openxmlformats.org/officeDocument/2006/relationships/image" Target="../media/image420.jpeg"/><Relationship Id="rId4" Type="http://schemas.openxmlformats.org/officeDocument/2006/relationships/hyperlink" Target="https://translate.googleusercontent.com/translate_c?depth=1&amp;hl=fr&amp;prev=search&amp;rurl=translate.google.fr&amp;sl=en&amp;u=https://en.wikipedia.org/wiki/Combretaceae&amp;usg=ALkJrhjO-uk4IgjZWmZ-DE3yp1b_psYV1Q" TargetMode="External"/><Relationship Id="rId9" Type="http://schemas.openxmlformats.org/officeDocument/2006/relationships/image" Target="../media/image419.jpeg"/><Relationship Id="rId14" Type="http://schemas.openxmlformats.org/officeDocument/2006/relationships/image" Target="../media/image424.jpeg"/></Relationships>
</file>

<file path=ppt/slides/_rels/slide71.xml.rels><?xml version="1.0" encoding="UTF-8" standalone="yes"?>
<Relationships xmlns="http://schemas.openxmlformats.org/package/2006/relationships"><Relationship Id="rId8" Type="http://schemas.openxmlformats.org/officeDocument/2006/relationships/image" Target="../media/image430.emf"/><Relationship Id="rId3" Type="http://schemas.openxmlformats.org/officeDocument/2006/relationships/image" Target="../media/image30.jpeg"/><Relationship Id="rId7" Type="http://schemas.openxmlformats.org/officeDocument/2006/relationships/image" Target="../media/image429.emf"/><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428.emf"/><Relationship Id="rId5" Type="http://schemas.openxmlformats.org/officeDocument/2006/relationships/image" Target="../media/image427.emf"/><Relationship Id="rId4" Type="http://schemas.openxmlformats.org/officeDocument/2006/relationships/image" Target="../media/image32.jpeg"/></Relationships>
</file>

<file path=ppt/slides/_rels/slide72.xml.rels><?xml version="1.0" encoding="UTF-8" standalone="yes"?>
<Relationships xmlns="http://schemas.openxmlformats.org/package/2006/relationships"><Relationship Id="rId8" Type="http://schemas.openxmlformats.org/officeDocument/2006/relationships/image" Target="../media/image432.emf"/><Relationship Id="rId13" Type="http://schemas.openxmlformats.org/officeDocument/2006/relationships/image" Target="../media/image437.jpeg"/><Relationship Id="rId3" Type="http://schemas.openxmlformats.org/officeDocument/2006/relationships/image" Target="../media/image30.jpeg"/><Relationship Id="rId7" Type="http://schemas.openxmlformats.org/officeDocument/2006/relationships/image" Target="../media/image431.emf"/><Relationship Id="rId12" Type="http://schemas.openxmlformats.org/officeDocument/2006/relationships/image" Target="../media/image43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fr.wikipedia.org/wiki/Kinkeliba" TargetMode="External"/><Relationship Id="rId11" Type="http://schemas.openxmlformats.org/officeDocument/2006/relationships/image" Target="../media/image435.jpeg"/><Relationship Id="rId5" Type="http://schemas.openxmlformats.org/officeDocument/2006/relationships/hyperlink" Target="https://en.wikipedia.org/wiki/Combretum_micranthum" TargetMode="External"/><Relationship Id="rId10" Type="http://schemas.openxmlformats.org/officeDocument/2006/relationships/image" Target="../media/image434.emf"/><Relationship Id="rId4" Type="http://schemas.openxmlformats.org/officeDocument/2006/relationships/image" Target="../media/image32.jpeg"/><Relationship Id="rId9" Type="http://schemas.openxmlformats.org/officeDocument/2006/relationships/image" Target="../media/image433.emf"/></Relationships>
</file>

<file path=ppt/slides/_rels/slide73.xml.rels><?xml version="1.0" encoding="UTF-8" standalone="yes"?>
<Relationships xmlns="http://schemas.openxmlformats.org/package/2006/relationships"><Relationship Id="rId8" Type="http://schemas.openxmlformats.org/officeDocument/2006/relationships/image" Target="../media/image439.jpeg"/><Relationship Id="rId3" Type="http://schemas.openxmlformats.org/officeDocument/2006/relationships/image" Target="../media/image30.jpeg"/><Relationship Id="rId7" Type="http://schemas.openxmlformats.org/officeDocument/2006/relationships/image" Target="../media/image438.jpeg"/><Relationship Id="rId12"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fleurs.cirad.fr/fleurs_d_afrique_tropicale/c/combretum_nigricans" TargetMode="External"/><Relationship Id="rId11" Type="http://schemas.openxmlformats.org/officeDocument/2006/relationships/image" Target="../media/image442.jpeg"/><Relationship Id="rId5" Type="http://schemas.openxmlformats.org/officeDocument/2006/relationships/hyperlink" Target="http://ne.chm-cbd.net/biodiversity/la-diversite-biologique-vegetale/les-especes-vegetales-et-leurs-utilites/combretum-nigricans" TargetMode="External"/><Relationship Id="rId10" Type="http://schemas.openxmlformats.org/officeDocument/2006/relationships/image" Target="../media/image441.jpeg"/><Relationship Id="rId4" Type="http://schemas.openxmlformats.org/officeDocument/2006/relationships/image" Target="../media/image32.jpeg"/><Relationship Id="rId9" Type="http://schemas.openxmlformats.org/officeDocument/2006/relationships/image" Target="../media/image440.jpeg"/></Relationships>
</file>

<file path=ppt/slides/_rels/slide74.xml.rels><?xml version="1.0" encoding="UTF-8" standalone="yes"?>
<Relationships xmlns="http://schemas.openxmlformats.org/package/2006/relationships"><Relationship Id="rId8" Type="http://schemas.openxmlformats.org/officeDocument/2006/relationships/image" Target="../media/image445.jpeg"/><Relationship Id="rId13" Type="http://schemas.openxmlformats.org/officeDocument/2006/relationships/image" Target="../media/image450.jpeg"/><Relationship Id="rId3" Type="http://schemas.openxmlformats.org/officeDocument/2006/relationships/image" Target="../media/image30.jpeg"/><Relationship Id="rId7" Type="http://schemas.openxmlformats.org/officeDocument/2006/relationships/image" Target="../media/image444.jpeg"/><Relationship Id="rId12" Type="http://schemas.openxmlformats.org/officeDocument/2006/relationships/image" Target="../media/image449.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443.jpeg"/><Relationship Id="rId11" Type="http://schemas.openxmlformats.org/officeDocument/2006/relationships/image" Target="../media/image448.jpeg"/><Relationship Id="rId5" Type="http://schemas.openxmlformats.org/officeDocument/2006/relationships/hyperlink" Target="http://www.prota4u.org/protav8.asp?p=Cordyla+pinnata" TargetMode="External"/><Relationship Id="rId10" Type="http://schemas.openxmlformats.org/officeDocument/2006/relationships/image" Target="../media/image447.jpeg"/><Relationship Id="rId4" Type="http://schemas.openxmlformats.org/officeDocument/2006/relationships/hyperlink" Target="http://uses.plantnet-project.org/fr/Cordyla_pinnata_(PROTA)" TargetMode="External"/><Relationship Id="rId9" Type="http://schemas.openxmlformats.org/officeDocument/2006/relationships/image" Target="../media/image446.jpeg"/><Relationship Id="rId14" Type="http://schemas.openxmlformats.org/officeDocument/2006/relationships/image" Target="../media/image31.jpeg"/></Relationships>
</file>

<file path=ppt/slides/_rels/slide75.xml.rels><?xml version="1.0" encoding="UTF-8" standalone="yes"?>
<Relationships xmlns="http://schemas.openxmlformats.org/package/2006/relationships"><Relationship Id="rId8" Type="http://schemas.openxmlformats.org/officeDocument/2006/relationships/image" Target="../media/image454.emf"/><Relationship Id="rId3" Type="http://schemas.openxmlformats.org/officeDocument/2006/relationships/image" Target="../media/image30.jpeg"/><Relationship Id="rId7" Type="http://schemas.openxmlformats.org/officeDocument/2006/relationships/image" Target="../media/image453.emf"/><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452.emf"/><Relationship Id="rId5" Type="http://schemas.openxmlformats.org/officeDocument/2006/relationships/image" Target="../media/image451.emf"/><Relationship Id="rId4" Type="http://schemas.openxmlformats.org/officeDocument/2006/relationships/image" Target="../media/image31.jpeg"/></Relationships>
</file>

<file path=ppt/slides/_rels/slide76.xml.rels><?xml version="1.0" encoding="UTF-8" standalone="yes"?>
<Relationships xmlns="http://schemas.openxmlformats.org/package/2006/relationships"><Relationship Id="rId8" Type="http://schemas.openxmlformats.org/officeDocument/2006/relationships/image" Target="../media/image456.jpeg"/><Relationship Id="rId13" Type="http://schemas.openxmlformats.org/officeDocument/2006/relationships/image" Target="../media/image461.jpeg"/><Relationship Id="rId18" Type="http://schemas.openxmlformats.org/officeDocument/2006/relationships/image" Target="../media/image32.jpeg"/><Relationship Id="rId3" Type="http://schemas.openxmlformats.org/officeDocument/2006/relationships/image" Target="../media/image21.jpeg"/><Relationship Id="rId7" Type="http://schemas.openxmlformats.org/officeDocument/2006/relationships/image" Target="../media/image455.jpeg"/><Relationship Id="rId12" Type="http://schemas.openxmlformats.org/officeDocument/2006/relationships/image" Target="../media/image460.jpeg"/><Relationship Id="rId17" Type="http://schemas.openxmlformats.org/officeDocument/2006/relationships/image" Target="../media/image39.jpeg"/><Relationship Id="rId2" Type="http://schemas.openxmlformats.org/officeDocument/2006/relationships/hyperlink" Target="http://benaz1.e-monsite.com/blog/daniellia-oliveri-rolfe-hutch-dalz-caesalpiniaceae-dicotyledones.html" TargetMode="External"/><Relationship Id="rId16" Type="http://schemas.openxmlformats.org/officeDocument/2006/relationships/image" Target="../media/image464.jpeg"/><Relationship Id="rId1" Type="http://schemas.openxmlformats.org/officeDocument/2006/relationships/slideLayout" Target="../slideLayouts/slideLayout7.xml"/><Relationship Id="rId6" Type="http://schemas.openxmlformats.org/officeDocument/2006/relationships/hyperlink" Target="http://www.ajol.info/index.php/ijbcs/article/view/101258" TargetMode="External"/><Relationship Id="rId11" Type="http://schemas.openxmlformats.org/officeDocument/2006/relationships/image" Target="../media/image459.jpeg"/><Relationship Id="rId5" Type="http://schemas.openxmlformats.org/officeDocument/2006/relationships/hyperlink" Target="http://www.prota4u.org/protav8.asp?p=Daniellia+oliveri" TargetMode="External"/><Relationship Id="rId15" Type="http://schemas.openxmlformats.org/officeDocument/2006/relationships/image" Target="../media/image463.jpeg"/><Relationship Id="rId10" Type="http://schemas.openxmlformats.org/officeDocument/2006/relationships/image" Target="../media/image458.jpeg"/><Relationship Id="rId4" Type="http://schemas.openxmlformats.org/officeDocument/2006/relationships/image" Target="../media/image30.jpeg"/><Relationship Id="rId9" Type="http://schemas.openxmlformats.org/officeDocument/2006/relationships/image" Target="../media/image457.jpeg"/><Relationship Id="rId14" Type="http://schemas.openxmlformats.org/officeDocument/2006/relationships/image" Target="../media/image462.jpeg"/></Relationships>
</file>

<file path=ppt/slides/_rels/slide77.xml.rels><?xml version="1.0" encoding="UTF-8" standalone="yes"?>
<Relationships xmlns="http://schemas.openxmlformats.org/package/2006/relationships"><Relationship Id="rId8" Type="http://schemas.openxmlformats.org/officeDocument/2006/relationships/hyperlink" Target="http://fasobrousse.e-monsite.com/pages/vegetaux/page.html" TargetMode="External"/><Relationship Id="rId13" Type="http://schemas.openxmlformats.org/officeDocument/2006/relationships/image" Target="../media/image39.jpeg"/><Relationship Id="rId3" Type="http://schemas.openxmlformats.org/officeDocument/2006/relationships/image" Target="../media/image466.jpeg"/><Relationship Id="rId7" Type="http://schemas.openxmlformats.org/officeDocument/2006/relationships/image" Target="../media/image470.jpeg"/><Relationship Id="rId12" Type="http://schemas.openxmlformats.org/officeDocument/2006/relationships/image" Target="../media/image30.jpeg"/><Relationship Id="rId17" Type="http://schemas.openxmlformats.org/officeDocument/2006/relationships/hyperlink" Target="http://uses.plantnet-project.org/fr/Daniellia_oliveri_(PROTA)" TargetMode="External"/><Relationship Id="rId2" Type="http://schemas.openxmlformats.org/officeDocument/2006/relationships/image" Target="../media/image465.jpeg"/><Relationship Id="rId16" Type="http://schemas.openxmlformats.org/officeDocument/2006/relationships/hyperlink" Target="http://www.ajol.info/index.php/ijbcs/article/view/101258" TargetMode="External"/><Relationship Id="rId1" Type="http://schemas.openxmlformats.org/officeDocument/2006/relationships/slideLayout" Target="../slideLayouts/slideLayout7.xml"/><Relationship Id="rId6" Type="http://schemas.openxmlformats.org/officeDocument/2006/relationships/image" Target="../media/image469.jpeg"/><Relationship Id="rId11" Type="http://schemas.openxmlformats.org/officeDocument/2006/relationships/image" Target="../media/image21.jpeg"/><Relationship Id="rId5" Type="http://schemas.openxmlformats.org/officeDocument/2006/relationships/image" Target="../media/image468.jpeg"/><Relationship Id="rId15" Type="http://schemas.openxmlformats.org/officeDocument/2006/relationships/hyperlink" Target="http://www.prota4u.org/protav8.asp?p=Daniellia+oliveri" TargetMode="External"/><Relationship Id="rId10" Type="http://schemas.openxmlformats.org/officeDocument/2006/relationships/hyperlink" Target="http://benaz1.e-monsite.com/blog/daniellia-oliveri-rolfe-hutch-dalz-caesalpiniaceae-dicotyledones.html" TargetMode="External"/><Relationship Id="rId4" Type="http://schemas.openxmlformats.org/officeDocument/2006/relationships/image" Target="../media/image467.jpeg"/><Relationship Id="rId9" Type="http://schemas.openxmlformats.org/officeDocument/2006/relationships/hyperlink" Target="http://www.bee-paysage.fr/biblioplantes-fiche-plante.php?nomtaxon=Daniellia%20oliveri" TargetMode="External"/><Relationship Id="rId14" Type="http://schemas.openxmlformats.org/officeDocument/2006/relationships/image" Target="../media/image32.jpeg"/></Relationships>
</file>

<file path=ppt/slides/_rels/slide78.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75.jpeg"/><Relationship Id="rId18" Type="http://schemas.openxmlformats.org/officeDocument/2006/relationships/image" Target="../media/image480.jpeg"/><Relationship Id="rId3" Type="http://schemas.openxmlformats.org/officeDocument/2006/relationships/image" Target="../media/image30.jpeg"/><Relationship Id="rId7" Type="http://schemas.openxmlformats.org/officeDocument/2006/relationships/hyperlink" Target="https://en.wikipedia.org/wiki/Detarium_microcarpum" TargetMode="External"/><Relationship Id="rId12" Type="http://schemas.openxmlformats.org/officeDocument/2006/relationships/image" Target="../media/image474.jpeg"/><Relationship Id="rId17" Type="http://schemas.openxmlformats.org/officeDocument/2006/relationships/image" Target="../media/image479.jpeg"/><Relationship Id="rId2" Type="http://schemas.openxmlformats.org/officeDocument/2006/relationships/image" Target="../media/image21.jpeg"/><Relationship Id="rId16" Type="http://schemas.openxmlformats.org/officeDocument/2006/relationships/image" Target="../media/image478.jpeg"/><Relationship Id="rId20" Type="http://schemas.openxmlformats.org/officeDocument/2006/relationships/image" Target="../media/image482.jpe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u=https://en.wikipedia.org/wiki/Africa&amp;usg=ALkJrhiRJhLlUW0G4kq1A6JFY81_iRpeAA" TargetMode="External"/><Relationship Id="rId11" Type="http://schemas.openxmlformats.org/officeDocument/2006/relationships/image" Target="../media/image473.jpeg"/><Relationship Id="rId5" Type="http://schemas.openxmlformats.org/officeDocument/2006/relationships/hyperlink" Target="https://translate.googleusercontent.com/translate_c?depth=1&amp;hl=fr&amp;prev=search&amp;rurl=translate.google.fr&amp;sl=en&amp;u=https://en.wikipedia.org/wiki/Caesalpiniaceae&amp;usg=ALkJrhhxdHAOF7JZ4BzeOQJB8MrCB24ihg" TargetMode="External"/><Relationship Id="rId15" Type="http://schemas.openxmlformats.org/officeDocument/2006/relationships/image" Target="../media/image477.jpeg"/><Relationship Id="rId10" Type="http://schemas.openxmlformats.org/officeDocument/2006/relationships/image" Target="../media/image472.jpeg"/><Relationship Id="rId19" Type="http://schemas.openxmlformats.org/officeDocument/2006/relationships/image" Target="../media/image481.jpeg"/><Relationship Id="rId4" Type="http://schemas.openxmlformats.org/officeDocument/2006/relationships/image" Target="../media/image32.jpeg"/><Relationship Id="rId9" Type="http://schemas.openxmlformats.org/officeDocument/2006/relationships/image" Target="../media/image471.jpeg"/><Relationship Id="rId14" Type="http://schemas.openxmlformats.org/officeDocument/2006/relationships/image" Target="../media/image476.jpeg"/></Relationships>
</file>

<file path=ppt/slides/_rels/slide79.xml.rels><?xml version="1.0" encoding="UTF-8" standalone="yes"?>
<Relationships xmlns="http://schemas.openxmlformats.org/package/2006/relationships"><Relationship Id="rId8" Type="http://schemas.openxmlformats.org/officeDocument/2006/relationships/image" Target="../media/image484.jpeg"/><Relationship Id="rId13" Type="http://schemas.openxmlformats.org/officeDocument/2006/relationships/hyperlink" Target="https://www.flickr.com/photos/jean_kebere/7888269904" TargetMode="External"/><Relationship Id="rId3" Type="http://schemas.openxmlformats.org/officeDocument/2006/relationships/image" Target="../media/image30.jpeg"/><Relationship Id="rId7" Type="http://schemas.openxmlformats.org/officeDocument/2006/relationships/image" Target="../media/image483.jpeg"/><Relationship Id="rId12" Type="http://schemas.openxmlformats.org/officeDocument/2006/relationships/hyperlink" Target="http://tropical.theferns.info/www.africanplants.senckenberg.de" TargetMode="External"/><Relationship Id="rId17" Type="http://schemas.openxmlformats.org/officeDocument/2006/relationships/image" Target="../media/image487.jpeg"/><Relationship Id="rId2" Type="http://schemas.openxmlformats.org/officeDocument/2006/relationships/image" Target="../media/image21.jpeg"/><Relationship Id="rId16" Type="http://schemas.openxmlformats.org/officeDocument/2006/relationships/hyperlink" Target="http://www.botanicalbeads.com/BBB_page_62.html" TargetMode="Externa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hyperlink" Target="http://www.prota4u.org/protav8.asp?fr=1&amp;h=M4&amp;t=Detarium,microcarpum&amp;p=Detarium%20microcarpum" TargetMode="External"/><Relationship Id="rId5" Type="http://schemas.openxmlformats.org/officeDocument/2006/relationships/hyperlink" Target="https://translate.googleusercontent.com/translate_c?depth=1&amp;hl=fr&amp;prev=search&amp;rurl=translate.google.fr&amp;sl=en&amp;u=https://en.wikipedia.org/wiki/Caesalpiniaceae&amp;usg=ALkJrhhxdHAOF7JZ4BzeOQJB8MrCB24ihg" TargetMode="External"/><Relationship Id="rId15" Type="http://schemas.openxmlformats.org/officeDocument/2006/relationships/image" Target="../media/image486.jpeg"/><Relationship Id="rId10" Type="http://schemas.openxmlformats.org/officeDocument/2006/relationships/hyperlink" Target="http://tropical.theferns.info/image.php?id=Detarium+microcarpum" TargetMode="External"/><Relationship Id="rId4" Type="http://schemas.openxmlformats.org/officeDocument/2006/relationships/image" Target="../media/image32.jpeg"/><Relationship Id="rId9" Type="http://schemas.openxmlformats.org/officeDocument/2006/relationships/hyperlink" Target="https://en.wikipedia.org/wiki/Detarium_microcarpum" TargetMode="External"/><Relationship Id="rId14" Type="http://schemas.openxmlformats.org/officeDocument/2006/relationships/image" Target="../media/image485.jpeg"/></Relationships>
</file>

<file path=ppt/slides/_rels/slide8.xml.rels><?xml version="1.0" encoding="UTF-8" standalone="yes"?>
<Relationships xmlns="http://schemas.openxmlformats.org/package/2006/relationships"><Relationship Id="rId8" Type="http://schemas.openxmlformats.org/officeDocument/2006/relationships/hyperlink" Target="https://prezi.com/4jewyjiysl4n/the-sustainability-of-aid-the-case-of-the-vi-agroforestry-programme/" TargetMode="External"/><Relationship Id="rId3" Type="http://schemas.openxmlformats.org/officeDocument/2006/relationships/hyperlink" Target="http://2feetafrica.com/2013/08/agroforestry-offers-potential-for-greater-food-security-in-africa-2/" TargetMode="External"/><Relationship Id="rId7" Type="http://schemas.openxmlformats.org/officeDocument/2006/relationships/image" Target="../media/image42.jpeg"/><Relationship Id="rId2" Type="http://schemas.openxmlformats.org/officeDocument/2006/relationships/hyperlink" Target="http://www.cse.sn/IMG/pdf/Atlas_sur_les_ressources_sauvages_au_Senegal.pdf" TargetMode="Externa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3.jpeg"/><Relationship Id="rId5" Type="http://schemas.openxmlformats.org/officeDocument/2006/relationships/hyperlink" Target="http://africagreenmedia.co.za/world-food-day-2013-agroforestry-supports-sustainable-food-systems/" TargetMode="External"/><Relationship Id="rId10" Type="http://schemas.openxmlformats.org/officeDocument/2006/relationships/hyperlink" Target="http://www.agfax.net/radio/detail.php?i=500" TargetMode="External"/><Relationship Id="rId4" Type="http://schemas.openxmlformats.org/officeDocument/2006/relationships/image" Target="../media/image40.jpeg"/><Relationship Id="rId9" Type="http://schemas.openxmlformats.org/officeDocument/2006/relationships/hyperlink" Target="http://www.hydratelife.org/?p=449"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488.emf"/><Relationship Id="rId13" Type="http://schemas.openxmlformats.org/officeDocument/2006/relationships/image" Target="../media/image493.jpeg"/><Relationship Id="rId18" Type="http://schemas.openxmlformats.org/officeDocument/2006/relationships/image" Target="../media/image498.jpeg"/><Relationship Id="rId3" Type="http://schemas.openxmlformats.org/officeDocument/2006/relationships/image" Target="../media/image32.jpeg"/><Relationship Id="rId21" Type="http://schemas.openxmlformats.org/officeDocument/2006/relationships/image" Target="../media/image501.jpeg"/><Relationship Id="rId7" Type="http://schemas.openxmlformats.org/officeDocument/2006/relationships/image" Target="../media/image31.jpeg"/><Relationship Id="rId12" Type="http://schemas.openxmlformats.org/officeDocument/2006/relationships/image" Target="../media/image492.emf"/><Relationship Id="rId17" Type="http://schemas.openxmlformats.org/officeDocument/2006/relationships/image" Target="../media/image497.jpeg"/><Relationship Id="rId25" Type="http://schemas.openxmlformats.org/officeDocument/2006/relationships/image" Target="../media/image504.jpeg"/><Relationship Id="rId2" Type="http://schemas.openxmlformats.org/officeDocument/2006/relationships/image" Target="../media/image30.jpeg"/><Relationship Id="rId16" Type="http://schemas.openxmlformats.org/officeDocument/2006/relationships/image" Target="../media/image496.jpeg"/><Relationship Id="rId20" Type="http://schemas.openxmlformats.org/officeDocument/2006/relationships/image" Target="../media/image500.jpeg"/><Relationship Id="rId1" Type="http://schemas.openxmlformats.org/officeDocument/2006/relationships/slideLayout" Target="../slideLayouts/slideLayout7.xml"/><Relationship Id="rId6" Type="http://schemas.openxmlformats.org/officeDocument/2006/relationships/hyperlink" Target="http://www.cse.sn/IMG/pdf/Atlas_sur_les_ressources_sauvages_au_Senegal.pdf" TargetMode="External"/><Relationship Id="rId11" Type="http://schemas.openxmlformats.org/officeDocument/2006/relationships/image" Target="../media/image491.emf"/><Relationship Id="rId24" Type="http://schemas.openxmlformats.org/officeDocument/2006/relationships/hyperlink" Target="http://www.ethnopharmacologia.org/recherche-dans-prelude/?plant_id=4700" TargetMode="External"/><Relationship Id="rId5" Type="http://schemas.openxmlformats.org/officeDocument/2006/relationships/hyperlink" Target="http://www.prota4u.org/protav8.asp?fr=1&amp;h=M4&amp;t=Detarium,senegalense&amp;p=Detarium%20senegalense" TargetMode="External"/><Relationship Id="rId15" Type="http://schemas.openxmlformats.org/officeDocument/2006/relationships/image" Target="../media/image495.jpeg"/><Relationship Id="rId23" Type="http://schemas.openxmlformats.org/officeDocument/2006/relationships/image" Target="../media/image503.png"/><Relationship Id="rId10" Type="http://schemas.openxmlformats.org/officeDocument/2006/relationships/image" Target="../media/image490.emf"/><Relationship Id="rId19" Type="http://schemas.openxmlformats.org/officeDocument/2006/relationships/image" Target="../media/image499.jpeg"/><Relationship Id="rId4" Type="http://schemas.openxmlformats.org/officeDocument/2006/relationships/hyperlink" Target="https://translate.googleusercontent.com/translate_c?depth=1&amp;hl=fr&amp;prev=search&amp;rurl=translate.google.fr&amp;sl=en&amp;u=https://en.wikipedia.org/wiki/Caesalpiniaceae&amp;usg=ALkJrhhxdHAOF7JZ4BzeOQJB8MrCB24ihg" TargetMode="External"/><Relationship Id="rId9" Type="http://schemas.openxmlformats.org/officeDocument/2006/relationships/image" Target="../media/image489.emf"/><Relationship Id="rId14" Type="http://schemas.openxmlformats.org/officeDocument/2006/relationships/image" Target="../media/image494.jpeg"/><Relationship Id="rId22" Type="http://schemas.openxmlformats.org/officeDocument/2006/relationships/image" Target="../media/image502.jpeg"/></Relationships>
</file>

<file path=ppt/slides/_rels/slide81.xml.rels><?xml version="1.0" encoding="UTF-8" standalone="yes"?>
<Relationships xmlns="http://schemas.openxmlformats.org/package/2006/relationships"><Relationship Id="rId8" Type="http://schemas.openxmlformats.org/officeDocument/2006/relationships/hyperlink" Target="https://en.wikipedia.org/wiki/Africa" TargetMode="External"/><Relationship Id="rId13" Type="http://schemas.openxmlformats.org/officeDocument/2006/relationships/hyperlink" Target="https://en.wikipedia.org/wiki/Mutualism_(biology)" TargetMode="External"/><Relationship Id="rId18" Type="http://schemas.openxmlformats.org/officeDocument/2006/relationships/hyperlink" Target="https://en.wikipedia.org/wiki/Jam" TargetMode="External"/><Relationship Id="rId26" Type="http://schemas.openxmlformats.org/officeDocument/2006/relationships/image" Target="../media/image505.jpg"/><Relationship Id="rId3" Type="http://schemas.openxmlformats.org/officeDocument/2006/relationships/image" Target="../media/image30.jpeg"/><Relationship Id="rId21" Type="http://schemas.openxmlformats.org/officeDocument/2006/relationships/hyperlink" Target="https://en.wikipedia.org/wiki/Brandy" TargetMode="External"/><Relationship Id="rId7" Type="http://schemas.openxmlformats.org/officeDocument/2006/relationships/hyperlink" Target="https://en.wikipedia.org/wiki/Savanna" TargetMode="External"/><Relationship Id="rId12" Type="http://schemas.openxmlformats.org/officeDocument/2006/relationships/hyperlink" Target="https://en.wikipedia.org/wiki/Marula" TargetMode="External"/><Relationship Id="rId17" Type="http://schemas.openxmlformats.org/officeDocument/2006/relationships/hyperlink" Target="https://en.wikipedia.org/wiki/Lemon" TargetMode="External"/><Relationship Id="rId25" Type="http://schemas.openxmlformats.org/officeDocument/2006/relationships/hyperlink" Target="http://www.worldagroforestry.org/treedb/AFTPDFS/Diospyros_mespiliformis.PDF" TargetMode="External"/><Relationship Id="rId33" Type="http://schemas.openxmlformats.org/officeDocument/2006/relationships/image" Target="../media/image31.jpeg"/><Relationship Id="rId2" Type="http://schemas.openxmlformats.org/officeDocument/2006/relationships/image" Target="../media/image21.jpeg"/><Relationship Id="rId16" Type="http://schemas.openxmlformats.org/officeDocument/2006/relationships/hyperlink" Target="https://en.wikipedia.org/wiki/Alluvium" TargetMode="External"/><Relationship Id="rId20" Type="http://schemas.openxmlformats.org/officeDocument/2006/relationships/hyperlink" Target="https://en.wikipedia.org/wiki/Beer" TargetMode="External"/><Relationship Id="rId29" Type="http://schemas.openxmlformats.org/officeDocument/2006/relationships/image" Target="../media/image508.jpg"/><Relationship Id="rId1" Type="http://schemas.openxmlformats.org/officeDocument/2006/relationships/slideLayout" Target="../slideLayouts/slideLayout7.xml"/><Relationship Id="rId6" Type="http://schemas.openxmlformats.org/officeDocument/2006/relationships/hyperlink" Target="https://en.wikipedia.org/wiki/Deciduous" TargetMode="External"/><Relationship Id="rId11" Type="http://schemas.openxmlformats.org/officeDocument/2006/relationships/hyperlink" Target="https://en.wikipedia.org/wiki/African_buffalo" TargetMode="External"/><Relationship Id="rId24" Type="http://schemas.openxmlformats.org/officeDocument/2006/relationships/hyperlink" Target="http://www.jardinsdumonde.org/wp-content/uploads/2016/05/Diospyros-mespiliformis-affiche-Burkina.pdf" TargetMode="External"/><Relationship Id="rId32" Type="http://schemas.openxmlformats.org/officeDocument/2006/relationships/image" Target="../media/image511.jpg"/><Relationship Id="rId5" Type="http://schemas.openxmlformats.org/officeDocument/2006/relationships/hyperlink" Target="https://en.wikipedia.org/wiki/Tree" TargetMode="External"/><Relationship Id="rId15" Type="http://schemas.openxmlformats.org/officeDocument/2006/relationships/hyperlink" Target="https://en.wikipedia.org/wiki/Termite#Mounds" TargetMode="External"/><Relationship Id="rId23" Type="http://schemas.openxmlformats.org/officeDocument/2006/relationships/hyperlink" Target="http://uses.plantnet-project.org/fr/Diospyros_mespiliformis_(PROTA)" TargetMode="External"/><Relationship Id="rId28" Type="http://schemas.openxmlformats.org/officeDocument/2006/relationships/image" Target="../media/image507.jpg"/><Relationship Id="rId10" Type="http://schemas.openxmlformats.org/officeDocument/2006/relationships/hyperlink" Target="https://en.wikipedia.org/wiki/Elephants" TargetMode="External"/><Relationship Id="rId19" Type="http://schemas.openxmlformats.org/officeDocument/2006/relationships/hyperlink" Target="https://en.wikipedia.org/wiki/Flour" TargetMode="External"/><Relationship Id="rId31" Type="http://schemas.openxmlformats.org/officeDocument/2006/relationships/image" Target="../media/image510.jpg"/><Relationship Id="rId4" Type="http://schemas.openxmlformats.org/officeDocument/2006/relationships/image" Target="../media/image32.jpeg"/><Relationship Id="rId9" Type="http://schemas.openxmlformats.org/officeDocument/2006/relationships/hyperlink" Target="https://en.wikipedia.org/wiki/Elliptical" TargetMode="External"/><Relationship Id="rId14" Type="http://schemas.openxmlformats.org/officeDocument/2006/relationships/hyperlink" Target="https://en.wikipedia.org/wiki/Termite" TargetMode="External"/><Relationship Id="rId22" Type="http://schemas.openxmlformats.org/officeDocument/2006/relationships/hyperlink" Target="https://en.wikipedia.org/wiki/Diospyros_mespiliformis" TargetMode="External"/><Relationship Id="rId27" Type="http://schemas.openxmlformats.org/officeDocument/2006/relationships/image" Target="../media/image506.jpg"/><Relationship Id="rId30" Type="http://schemas.openxmlformats.org/officeDocument/2006/relationships/image" Target="../media/image509.jpg"/></Relationships>
</file>

<file path=ppt/slides/_rels/slide82.xml.rels><?xml version="1.0" encoding="UTF-8" standalone="yes"?>
<Relationships xmlns="http://schemas.openxmlformats.org/package/2006/relationships"><Relationship Id="rId8" Type="http://schemas.openxmlformats.org/officeDocument/2006/relationships/hyperlink" Target="http://tropical.theferns.info/viewtropical.php?id=Entada+africana" TargetMode="External"/><Relationship Id="rId13" Type="http://schemas.openxmlformats.org/officeDocument/2006/relationships/image" Target="../media/image516.jpg"/><Relationship Id="rId3" Type="http://schemas.openxmlformats.org/officeDocument/2006/relationships/image" Target="../media/image30.jpeg"/><Relationship Id="rId7" Type="http://schemas.openxmlformats.org/officeDocument/2006/relationships/hyperlink" Target="http://www.fao.org/ag/agp/agpc/doc/gbase/data/pf000367.htm" TargetMode="External"/><Relationship Id="rId12" Type="http://schemas.openxmlformats.org/officeDocument/2006/relationships/image" Target="../media/image515.jpg"/><Relationship Id="rId17" Type="http://schemas.openxmlformats.org/officeDocument/2006/relationships/image" Target="../media/image520.jpg"/><Relationship Id="rId2" Type="http://schemas.openxmlformats.org/officeDocument/2006/relationships/image" Target="../media/image21.jpeg"/><Relationship Id="rId16" Type="http://schemas.openxmlformats.org/officeDocument/2006/relationships/image" Target="../media/image519.jpg"/><Relationship Id="rId1" Type="http://schemas.openxmlformats.org/officeDocument/2006/relationships/slideLayout" Target="../slideLayouts/slideLayout7.xml"/><Relationship Id="rId6" Type="http://schemas.openxmlformats.org/officeDocument/2006/relationships/hyperlink" Target="http://medecinedafrique2i.e-monsite.com/pages/plantes-medicinales/les-plantes-medicinales-africaines/entada-africana.html" TargetMode="External"/><Relationship Id="rId11" Type="http://schemas.openxmlformats.org/officeDocument/2006/relationships/image" Target="../media/image514.jpg"/><Relationship Id="rId5" Type="http://schemas.openxmlformats.org/officeDocument/2006/relationships/hyperlink" Target="https://fr.wikipedia.org/wiki/Fabaceae" TargetMode="External"/><Relationship Id="rId15" Type="http://schemas.openxmlformats.org/officeDocument/2006/relationships/image" Target="../media/image518.jpg"/><Relationship Id="rId10" Type="http://schemas.openxmlformats.org/officeDocument/2006/relationships/image" Target="../media/image513.jpg"/><Relationship Id="rId4" Type="http://schemas.openxmlformats.org/officeDocument/2006/relationships/image" Target="../media/image32.jpeg"/><Relationship Id="rId9" Type="http://schemas.openxmlformats.org/officeDocument/2006/relationships/image" Target="../media/image512.jpg"/><Relationship Id="rId14" Type="http://schemas.openxmlformats.org/officeDocument/2006/relationships/image" Target="../media/image517.jpg"/></Relationships>
</file>

<file path=ppt/slides/_rels/slide83.xml.rels><?xml version="1.0" encoding="UTF-8" standalone="yes"?>
<Relationships xmlns="http://schemas.openxmlformats.org/package/2006/relationships"><Relationship Id="rId8" Type="http://schemas.openxmlformats.org/officeDocument/2006/relationships/hyperlink" Target="https://fr.wikipedia.org/wiki/Afrique_de_l'Ouest" TargetMode="External"/><Relationship Id="rId13" Type="http://schemas.openxmlformats.org/officeDocument/2006/relationships/hyperlink" Target="https://fr.wikipedia.org/wiki/Alterne" TargetMode="External"/><Relationship Id="rId18" Type="http://schemas.openxmlformats.org/officeDocument/2006/relationships/hyperlink" Target="http://powo.science.kew.org/taxon/urn:lsid:ipni.org:names:494578-1" TargetMode="External"/><Relationship Id="rId26" Type="http://schemas.openxmlformats.org/officeDocument/2006/relationships/image" Target="../media/image20.png"/><Relationship Id="rId3" Type="http://schemas.openxmlformats.org/officeDocument/2006/relationships/image" Target="../media/image30.jpeg"/><Relationship Id="rId21" Type="http://schemas.openxmlformats.org/officeDocument/2006/relationships/image" Target="../media/image523.jpg"/><Relationship Id="rId7" Type="http://schemas.openxmlformats.org/officeDocument/2006/relationships/hyperlink" Target="https://fr.wikipedia.org/wiki/Erythrina_senegalensis#cite_note-2" TargetMode="External"/><Relationship Id="rId12" Type="http://schemas.openxmlformats.org/officeDocument/2006/relationships/hyperlink" Target="https://fr.wikipedia.org/wiki/Tchad" TargetMode="External"/><Relationship Id="rId17" Type="http://schemas.openxmlformats.org/officeDocument/2006/relationships/hyperlink" Target="http://tropical.theferns.info/viewtropical.php?id=Erythrina+senegalensis" TargetMode="External"/><Relationship Id="rId25" Type="http://schemas.openxmlformats.org/officeDocument/2006/relationships/image" Target="../media/image527.jpg"/><Relationship Id="rId2" Type="http://schemas.openxmlformats.org/officeDocument/2006/relationships/image" Target="../media/image21.jpeg"/><Relationship Id="rId16" Type="http://schemas.openxmlformats.org/officeDocument/2006/relationships/hyperlink" Target="http://www.iucnredlist.org/details/19892718/0" TargetMode="External"/><Relationship Id="rId20" Type="http://schemas.openxmlformats.org/officeDocument/2006/relationships/image" Target="../media/image522.jpg"/><Relationship Id="rId1" Type="http://schemas.openxmlformats.org/officeDocument/2006/relationships/slideLayout" Target="../slideLayouts/slideLayout7.xml"/><Relationship Id="rId6" Type="http://schemas.openxmlformats.org/officeDocument/2006/relationships/hyperlink" Target="https://fr.wikipedia.org/wiki/Babungo_(langue)" TargetMode="External"/><Relationship Id="rId11" Type="http://schemas.openxmlformats.org/officeDocument/2006/relationships/hyperlink" Target="https://fr.wikipedia.org/wiki/Cameroun" TargetMode="External"/><Relationship Id="rId24" Type="http://schemas.openxmlformats.org/officeDocument/2006/relationships/image" Target="../media/image526.jpg"/><Relationship Id="rId5" Type="http://schemas.openxmlformats.org/officeDocument/2006/relationships/hyperlink" Target="https://fr.wikipedia.org/wiki/Fabaceae" TargetMode="External"/><Relationship Id="rId15" Type="http://schemas.openxmlformats.org/officeDocument/2006/relationships/hyperlink" Target="https://fr.wikipedia.org/wiki/Erythrina_senegalensis" TargetMode="External"/><Relationship Id="rId23" Type="http://schemas.openxmlformats.org/officeDocument/2006/relationships/image" Target="../media/image525.jpg"/><Relationship Id="rId10" Type="http://schemas.openxmlformats.org/officeDocument/2006/relationships/hyperlink" Target="https://fr.wikipedia.org/wiki/Erythrina_senegalensis#cite_note-4" TargetMode="External"/><Relationship Id="rId19" Type="http://schemas.openxmlformats.org/officeDocument/2006/relationships/image" Target="../media/image521.jpg"/><Relationship Id="rId4" Type="http://schemas.openxmlformats.org/officeDocument/2006/relationships/image" Target="../media/image32.jpeg"/><Relationship Id="rId9" Type="http://schemas.openxmlformats.org/officeDocument/2006/relationships/hyperlink" Target="https://fr.wikipedia.org/wiki/Soudan" TargetMode="External"/><Relationship Id="rId14" Type="http://schemas.openxmlformats.org/officeDocument/2006/relationships/hyperlink" Target="http://fr.hortipedia.com/index.php?title=Zones_de_rusticit%C3%A9_USDA&amp;action=edit&amp;redlink=1" TargetMode="External"/><Relationship Id="rId22" Type="http://schemas.openxmlformats.org/officeDocument/2006/relationships/image" Target="../media/image524.jpg"/></Relationships>
</file>

<file path=ppt/slides/_rels/slide84.xml.rels><?xml version="1.0" encoding="UTF-8" standalone="yes"?>
<Relationships xmlns="http://schemas.openxmlformats.org/package/2006/relationships"><Relationship Id="rId8" Type="http://schemas.openxmlformats.org/officeDocument/2006/relationships/hyperlink" Target="http://fr.wikipedia.org/wiki/Faidherbia_albida#cite_note-2" TargetMode="External"/><Relationship Id="rId13" Type="http://schemas.openxmlformats.org/officeDocument/2006/relationships/hyperlink" Target="http://fr.wikipedia.org/wiki/Agroforesterie" TargetMode="External"/><Relationship Id="rId18" Type="http://schemas.openxmlformats.org/officeDocument/2006/relationships/hyperlink" Target="http://fr.wikipedia.org/wiki/Pollen" TargetMode="External"/><Relationship Id="rId26" Type="http://schemas.openxmlformats.org/officeDocument/2006/relationships/hyperlink" Target="http://www.fao.org/docrep/006/s4009f/S4009F22.htm" TargetMode="External"/><Relationship Id="rId3" Type="http://schemas.openxmlformats.org/officeDocument/2006/relationships/image" Target="../media/image528.jpeg"/><Relationship Id="rId21" Type="http://schemas.openxmlformats.org/officeDocument/2006/relationships/hyperlink" Target="http://fr.wikipedia.org/wiki/Dromadaire" TargetMode="External"/><Relationship Id="rId34" Type="http://schemas.openxmlformats.org/officeDocument/2006/relationships/image" Target="../media/image22.jpeg"/><Relationship Id="rId7" Type="http://schemas.openxmlformats.org/officeDocument/2006/relationships/hyperlink" Target="http://fr.wikipedia.org/wiki/Moyen-Orient" TargetMode="External"/><Relationship Id="rId12" Type="http://schemas.openxmlformats.org/officeDocument/2006/relationships/hyperlink" Target="http://fr.wikipedia.org/wiki/Ph%C3%A9nologie" TargetMode="External"/><Relationship Id="rId17" Type="http://schemas.openxmlformats.org/officeDocument/2006/relationships/hyperlink" Target="http://fr.wikipedia.org/wiki/Faidherbia_albida" TargetMode="External"/><Relationship Id="rId25" Type="http://schemas.openxmlformats.org/officeDocument/2006/relationships/hyperlink" Target="http://database.prota.org/PROTAhtml/Faidherbia%20albida_En.htm" TargetMode="External"/><Relationship Id="rId33" Type="http://schemas.openxmlformats.org/officeDocument/2006/relationships/image" Target="../media/image21.jpeg"/><Relationship Id="rId38" Type="http://schemas.openxmlformats.org/officeDocument/2006/relationships/image" Target="../media/image38.jpeg"/><Relationship Id="rId2" Type="http://schemas.openxmlformats.org/officeDocument/2006/relationships/hyperlink" Target="https://fr.wikipedia.org/wiki/Fabaceae" TargetMode="External"/><Relationship Id="rId16" Type="http://schemas.openxmlformats.org/officeDocument/2006/relationships/hyperlink" Target="http://fr.wikipedia.org/wiki/%C3%89vapotranspiration" TargetMode="External"/><Relationship Id="rId20" Type="http://schemas.openxmlformats.org/officeDocument/2006/relationships/hyperlink" Target="http://fr.wikipedia.org/wiki/B%C3%A9tail" TargetMode="External"/><Relationship Id="rId29" Type="http://schemas.openxmlformats.org/officeDocument/2006/relationships/hyperlink" Target="http://fr.wikipedia.org/wiki/Ma%C3%AFs" TargetMode="External"/><Relationship Id="rId1" Type="http://schemas.openxmlformats.org/officeDocument/2006/relationships/slideLayout" Target="../slideLayouts/slideLayout7.xml"/><Relationship Id="rId6" Type="http://schemas.openxmlformats.org/officeDocument/2006/relationships/hyperlink" Target="http://fr.wikipedia.org/wiki/Afrique" TargetMode="External"/><Relationship Id="rId11" Type="http://schemas.openxmlformats.org/officeDocument/2006/relationships/hyperlink" Target="http://fr.wikipedia.org/wiki/Sahel_africain" TargetMode="External"/><Relationship Id="rId24" Type="http://schemas.openxmlformats.org/officeDocument/2006/relationships/hyperlink" Target="http://en.wikipedia.org/wiki/Faidherbia_albida" TargetMode="External"/><Relationship Id="rId32" Type="http://schemas.openxmlformats.org/officeDocument/2006/relationships/image" Target="../media/image5.jpeg"/><Relationship Id="rId37" Type="http://schemas.openxmlformats.org/officeDocument/2006/relationships/image" Target="../media/image84.jpeg"/><Relationship Id="rId5" Type="http://schemas.openxmlformats.org/officeDocument/2006/relationships/hyperlink" Target="http://fr.wikipedia.org/wiki/Fabaceae" TargetMode="External"/><Relationship Id="rId15" Type="http://schemas.openxmlformats.org/officeDocument/2006/relationships/hyperlink" Target="http://fr.wikipedia.org/wiki/Nappe_phr%C3%A9atique" TargetMode="External"/><Relationship Id="rId23" Type="http://schemas.openxmlformats.org/officeDocument/2006/relationships/hyperlink" Target="http://fr.wikipedia.org/wiki/Tannin" TargetMode="External"/><Relationship Id="rId28" Type="http://schemas.openxmlformats.org/officeDocument/2006/relationships/hyperlink" Target="http://fr.wikipedia.org/wiki/Palmier" TargetMode="External"/><Relationship Id="rId36" Type="http://schemas.openxmlformats.org/officeDocument/2006/relationships/image" Target="../media/image83.jpeg"/><Relationship Id="rId10" Type="http://schemas.openxmlformats.org/officeDocument/2006/relationships/hyperlink" Target="http://fr.wikipedia.org/wiki/Pr%C3%A9cipitation" TargetMode="External"/><Relationship Id="rId19" Type="http://schemas.openxmlformats.org/officeDocument/2006/relationships/hyperlink" Target="http://fr.wikipedia.org/wiki/Gousse" TargetMode="External"/><Relationship Id="rId31" Type="http://schemas.openxmlformats.org/officeDocument/2006/relationships/image" Target="../media/image531.jpeg"/><Relationship Id="rId4" Type="http://schemas.openxmlformats.org/officeDocument/2006/relationships/hyperlink" Target="http://fr.wikipedia.org/wiki/Arbre" TargetMode="External"/><Relationship Id="rId9" Type="http://schemas.openxmlformats.org/officeDocument/2006/relationships/hyperlink" Target="http://fr.wikipedia.org/wiki/S%C3%A9cheresse" TargetMode="External"/><Relationship Id="rId14" Type="http://schemas.openxmlformats.org/officeDocument/2006/relationships/hyperlink" Target="http://fr.wikipedia.org/wiki/Fourrage" TargetMode="External"/><Relationship Id="rId22" Type="http://schemas.openxmlformats.org/officeDocument/2006/relationships/hyperlink" Target="http://fr.wikipedia.org/wiki/Pharmacop%C3%A9e" TargetMode="External"/><Relationship Id="rId27" Type="http://schemas.openxmlformats.org/officeDocument/2006/relationships/image" Target="../media/image529.jpeg"/><Relationship Id="rId30" Type="http://schemas.openxmlformats.org/officeDocument/2006/relationships/image" Target="../media/image530.jpeg"/><Relationship Id="rId35" Type="http://schemas.openxmlformats.org/officeDocument/2006/relationships/image" Target="../media/image20.png"/></Relationships>
</file>

<file path=ppt/slides/_rels/slide85.xml.rels><?xml version="1.0" encoding="UTF-8" standalone="yes"?>
<Relationships xmlns="http://schemas.openxmlformats.org/package/2006/relationships"><Relationship Id="rId8" Type="http://schemas.openxmlformats.org/officeDocument/2006/relationships/hyperlink" Target="http://www.worldagroforestry.org/sea/products/afdbases/af/asp/SpeciesInfo.asp?SpID=1" TargetMode="External"/><Relationship Id="rId13" Type="http://schemas.openxmlformats.org/officeDocument/2006/relationships/image" Target="../media/image20.png"/><Relationship Id="rId3" Type="http://schemas.openxmlformats.org/officeDocument/2006/relationships/image" Target="../media/image533.jpeg"/><Relationship Id="rId7" Type="http://schemas.openxmlformats.org/officeDocument/2006/relationships/hyperlink" Target="http://benjamin.lisan.free.fr/projetsreforestation/Fiche-presentation-Faidherbia-albida.pdf" TargetMode="External"/><Relationship Id="rId12" Type="http://schemas.openxmlformats.org/officeDocument/2006/relationships/image" Target="../media/image21.jpeg"/><Relationship Id="rId2" Type="http://schemas.openxmlformats.org/officeDocument/2006/relationships/image" Target="../media/image532.jpeg"/><Relationship Id="rId16"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hyperlink" Target="http://www.arte.tv/fr/faidherbia-l-arbre-miracle/6984730,CmC=6984954.html" TargetMode="External"/><Relationship Id="rId11" Type="http://schemas.openxmlformats.org/officeDocument/2006/relationships/image" Target="../media/image537.jpeg"/><Relationship Id="rId5" Type="http://schemas.openxmlformats.org/officeDocument/2006/relationships/hyperlink" Target="https://fr.wikipedia.org/wiki/Fabaceae" TargetMode="External"/><Relationship Id="rId15" Type="http://schemas.openxmlformats.org/officeDocument/2006/relationships/image" Target="../media/image84.jpeg"/><Relationship Id="rId10" Type="http://schemas.openxmlformats.org/officeDocument/2006/relationships/image" Target="../media/image536.jpeg"/><Relationship Id="rId4" Type="http://schemas.openxmlformats.org/officeDocument/2006/relationships/image" Target="../media/image534.jpeg"/><Relationship Id="rId9" Type="http://schemas.openxmlformats.org/officeDocument/2006/relationships/image" Target="../media/image535.jpeg"/><Relationship Id="rId14" Type="http://schemas.openxmlformats.org/officeDocument/2006/relationships/image" Target="../media/image83.jpeg"/></Relationships>
</file>

<file path=ppt/slides/_rels/slide86.xml.rels><?xml version="1.0" encoding="UTF-8" standalone="yes"?>
<Relationships xmlns="http://schemas.openxmlformats.org/package/2006/relationships"><Relationship Id="rId8" Type="http://schemas.openxmlformats.org/officeDocument/2006/relationships/image" Target="../media/image539.jpg"/><Relationship Id="rId13" Type="http://schemas.openxmlformats.org/officeDocument/2006/relationships/image" Target="../media/image544.jpg"/><Relationship Id="rId3" Type="http://schemas.openxmlformats.org/officeDocument/2006/relationships/image" Target="../media/image22.jpeg"/><Relationship Id="rId7" Type="http://schemas.openxmlformats.org/officeDocument/2006/relationships/image" Target="../media/image538.jpg"/><Relationship Id="rId12" Type="http://schemas.openxmlformats.org/officeDocument/2006/relationships/image" Target="../media/image543.jpg"/><Relationship Id="rId17" Type="http://schemas.openxmlformats.org/officeDocument/2006/relationships/image" Target="../media/image31.jpeg"/><Relationship Id="rId2" Type="http://schemas.openxmlformats.org/officeDocument/2006/relationships/image" Target="../media/image21.jpeg"/><Relationship Id="rId16"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hyperlink" Target="http://www.hopitalkeurmassar.com/spip.php?article63" TargetMode="External"/><Relationship Id="rId11" Type="http://schemas.openxmlformats.org/officeDocument/2006/relationships/image" Target="../media/image542.jpg"/><Relationship Id="rId5" Type="http://schemas.openxmlformats.org/officeDocument/2006/relationships/hyperlink" Target="https://sv.wikipedia.org/wiki/Feretia_apodanthera" TargetMode="External"/><Relationship Id="rId15" Type="http://schemas.openxmlformats.org/officeDocument/2006/relationships/image" Target="../media/image84.jpeg"/><Relationship Id="rId10" Type="http://schemas.openxmlformats.org/officeDocument/2006/relationships/image" Target="../media/image541.jpg"/><Relationship Id="rId4" Type="http://schemas.openxmlformats.org/officeDocument/2006/relationships/hyperlink" Target="http://tropical.theferns.info/viewtropical.php?id=Feretia+apodanthera" TargetMode="External"/><Relationship Id="rId9" Type="http://schemas.openxmlformats.org/officeDocument/2006/relationships/image" Target="../media/image540.jpg"/><Relationship Id="rId14" Type="http://schemas.openxmlformats.org/officeDocument/2006/relationships/image" Target="../media/image83.jpeg"/></Relationships>
</file>

<file path=ppt/slides/_rels/slide87.xml.rels><?xml version="1.0" encoding="UTF-8" standalone="yes"?>
<Relationships xmlns="http://schemas.openxmlformats.org/package/2006/relationships"><Relationship Id="rId8" Type="http://schemas.openxmlformats.org/officeDocument/2006/relationships/hyperlink" Target="https://fr.wikipedia.org/wiki/S%C3%A9n%C3%A9gal" TargetMode="External"/><Relationship Id="rId13" Type="http://schemas.openxmlformats.org/officeDocument/2006/relationships/hyperlink" Target="https://fr.wikipedia.org/wiki/Mali" TargetMode="External"/><Relationship Id="rId18" Type="http://schemas.openxmlformats.org/officeDocument/2006/relationships/hyperlink" Target="https://fr.wikipedia.org/wiki/Centrafrique" TargetMode="External"/><Relationship Id="rId26" Type="http://schemas.openxmlformats.org/officeDocument/2006/relationships/image" Target="../media/image547.jpeg"/><Relationship Id="rId3" Type="http://schemas.openxmlformats.org/officeDocument/2006/relationships/image" Target="../media/image22.jpeg"/><Relationship Id="rId21" Type="http://schemas.openxmlformats.org/officeDocument/2006/relationships/hyperlink" Target="https://fr.wikipedia.org/wiki/Infusion" TargetMode="External"/><Relationship Id="rId7" Type="http://schemas.openxmlformats.org/officeDocument/2006/relationships/hyperlink" Target="https://fr.wikipedia.org/wiki/Afrique_de_l'ouest" TargetMode="External"/><Relationship Id="rId12" Type="http://schemas.openxmlformats.org/officeDocument/2006/relationships/hyperlink" Target="https://fr.wikipedia.org/wiki/Niger" TargetMode="External"/><Relationship Id="rId17" Type="http://schemas.openxmlformats.org/officeDocument/2006/relationships/hyperlink" Target="https://fr.wikipedia.org/wiki/%C3%89gypte" TargetMode="External"/><Relationship Id="rId25" Type="http://schemas.openxmlformats.org/officeDocument/2006/relationships/image" Target="../media/image546.jpeg"/><Relationship Id="rId2" Type="http://schemas.openxmlformats.org/officeDocument/2006/relationships/image" Target="../media/image21.jpeg"/><Relationship Id="rId16" Type="http://schemas.openxmlformats.org/officeDocument/2006/relationships/hyperlink" Target="https://fr.wikipedia.org/wiki/Congo" TargetMode="External"/><Relationship Id="rId20" Type="http://schemas.openxmlformats.org/officeDocument/2006/relationships/hyperlink" Target="https://fr.wikipedia.org/wiki/Hibiscus" TargetMode="External"/><Relationship Id="rId29" Type="http://schemas.openxmlformats.org/officeDocument/2006/relationships/image" Target="../media/image550.jpeg"/><Relationship Id="rId1" Type="http://schemas.openxmlformats.org/officeDocument/2006/relationships/slideLayout" Target="../slideLayouts/slideLayout7.xml"/><Relationship Id="rId6" Type="http://schemas.openxmlformats.org/officeDocument/2006/relationships/hyperlink" Target="https://fr.wikipedia.org/wiki/Guin%C3%A9e" TargetMode="External"/><Relationship Id="rId11" Type="http://schemas.openxmlformats.org/officeDocument/2006/relationships/hyperlink" Target="https://fr.wikipedia.org/wiki/Togo" TargetMode="External"/><Relationship Id="rId24" Type="http://schemas.openxmlformats.org/officeDocument/2006/relationships/image" Target="../media/image545.jpeg"/><Relationship Id="rId32" Type="http://schemas.openxmlformats.org/officeDocument/2006/relationships/image" Target="../media/image31.jpeg"/><Relationship Id="rId5" Type="http://schemas.openxmlformats.org/officeDocument/2006/relationships/hyperlink" Target="https://fr.wikipedia.org/wiki/Malvac%C3%A9e" TargetMode="External"/><Relationship Id="rId15" Type="http://schemas.openxmlformats.org/officeDocument/2006/relationships/hyperlink" Target="https://fr.wikipedia.org/wiki/Botswana" TargetMode="External"/><Relationship Id="rId23" Type="http://schemas.openxmlformats.org/officeDocument/2006/relationships/hyperlink" Target="https://en.wikipedia.org/wiki/Roselle_(plant)" TargetMode="External"/><Relationship Id="rId28" Type="http://schemas.openxmlformats.org/officeDocument/2006/relationships/image" Target="../media/image549.jpeg"/><Relationship Id="rId10" Type="http://schemas.openxmlformats.org/officeDocument/2006/relationships/hyperlink" Target="https://fr.wikipedia.org/wiki/B%C3%A9nin" TargetMode="External"/><Relationship Id="rId19" Type="http://schemas.openxmlformats.org/officeDocument/2006/relationships/hyperlink" Target="https://fr.wikipedia.org/wiki/Mexique" TargetMode="External"/><Relationship Id="rId31" Type="http://schemas.openxmlformats.org/officeDocument/2006/relationships/image" Target="../media/image552.jpeg"/><Relationship Id="rId4" Type="http://schemas.openxmlformats.org/officeDocument/2006/relationships/hyperlink" Target="https://fr.wikipedia.org/wiki/Plante" TargetMode="External"/><Relationship Id="rId9" Type="http://schemas.openxmlformats.org/officeDocument/2006/relationships/hyperlink" Target="https://fr.wikipedia.org/wiki/Burkina_Faso" TargetMode="External"/><Relationship Id="rId14" Type="http://schemas.openxmlformats.org/officeDocument/2006/relationships/hyperlink" Target="https://fr.wikipedia.org/wiki/C%C3%B4te_d'Ivoire" TargetMode="External"/><Relationship Id="rId22" Type="http://schemas.openxmlformats.org/officeDocument/2006/relationships/hyperlink" Target="https://fr.wikipedia.org/wiki/Hibiscus_sabdariffa" TargetMode="External"/><Relationship Id="rId27" Type="http://schemas.openxmlformats.org/officeDocument/2006/relationships/image" Target="../media/image548.jpeg"/><Relationship Id="rId30" Type="http://schemas.openxmlformats.org/officeDocument/2006/relationships/image" Target="../media/image551.jpeg"/></Relationships>
</file>

<file path=ppt/slides/_rels/slide88.xml.rels><?xml version="1.0" encoding="UTF-8" standalone="yes"?>
<Relationships xmlns="http://schemas.openxmlformats.org/package/2006/relationships"><Relationship Id="rId8" Type="http://schemas.openxmlformats.org/officeDocument/2006/relationships/hyperlink" Target="https://fr.wikipedia.org/wiki/S%C3%A9cheresse" TargetMode="External"/><Relationship Id="rId13" Type="http://schemas.openxmlformats.org/officeDocument/2006/relationships/hyperlink" Target="https://fr.wikipedia.org/wiki/Semis_(agriculture)" TargetMode="External"/><Relationship Id="rId18" Type="http://schemas.openxmlformats.org/officeDocument/2006/relationships/image" Target="../media/image554.jpg"/><Relationship Id="rId26" Type="http://schemas.openxmlformats.org/officeDocument/2006/relationships/image" Target="../media/image20.png"/><Relationship Id="rId3" Type="http://schemas.openxmlformats.org/officeDocument/2006/relationships/hyperlink" Target="https://fr.wikipedia.org/wiki/Euphorbiaceae" TargetMode="External"/><Relationship Id="rId21" Type="http://schemas.openxmlformats.org/officeDocument/2006/relationships/image" Target="../media/image557.jpg"/><Relationship Id="rId7" Type="http://schemas.openxmlformats.org/officeDocument/2006/relationships/hyperlink" Target="https://fr.wikipedia.org/wiki/Caudex" TargetMode="External"/><Relationship Id="rId12" Type="http://schemas.openxmlformats.org/officeDocument/2006/relationships/hyperlink" Target="https://fr.wikipedia.org/wiki/Sol_(p%C3%A9dologie)" TargetMode="External"/><Relationship Id="rId17" Type="http://schemas.openxmlformats.org/officeDocument/2006/relationships/image" Target="../media/image553.jpg"/><Relationship Id="rId25" Type="http://schemas.openxmlformats.org/officeDocument/2006/relationships/image" Target="../media/image30.jpeg"/><Relationship Id="rId2" Type="http://schemas.openxmlformats.org/officeDocument/2006/relationships/image" Target="../media/image22.jpeg"/><Relationship Id="rId16" Type="http://schemas.openxmlformats.org/officeDocument/2006/relationships/hyperlink" Target="https://fr.wikipedia.org/wiki/Jatropha_curcas" TargetMode="External"/><Relationship Id="rId20" Type="http://schemas.openxmlformats.org/officeDocument/2006/relationships/image" Target="../media/image556.jpg"/><Relationship Id="rId1" Type="http://schemas.openxmlformats.org/officeDocument/2006/relationships/slideLayout" Target="../slideLayouts/slideLayout7.xml"/><Relationship Id="rId6" Type="http://schemas.openxmlformats.org/officeDocument/2006/relationships/hyperlink" Target="https://fr.wikipedia.org/wiki/Huile_de_jatropha" TargetMode="External"/><Relationship Id="rId11" Type="http://schemas.openxmlformats.org/officeDocument/2006/relationships/hyperlink" Target="https://fr.wikipedia.org/wiki/Cultivar" TargetMode="External"/><Relationship Id="rId24" Type="http://schemas.openxmlformats.org/officeDocument/2006/relationships/image" Target="../media/image558.png"/><Relationship Id="rId5" Type="http://schemas.openxmlformats.org/officeDocument/2006/relationships/hyperlink" Target="https://fr.wikipedia.org/wiki/Climat_tropical" TargetMode="External"/><Relationship Id="rId15" Type="http://schemas.openxmlformats.org/officeDocument/2006/relationships/hyperlink" Target="https://fr.wikipedia.org/w/index.php?title=Molluscide&amp;action=edit&amp;redlink=1" TargetMode="External"/><Relationship Id="rId23" Type="http://schemas.openxmlformats.org/officeDocument/2006/relationships/image" Target="../media/image21.jpeg"/><Relationship Id="rId10" Type="http://schemas.openxmlformats.org/officeDocument/2006/relationships/hyperlink" Target="https://fr.wikipedia.org/wiki/Fongicide" TargetMode="External"/><Relationship Id="rId19" Type="http://schemas.openxmlformats.org/officeDocument/2006/relationships/image" Target="../media/image555.jpg"/><Relationship Id="rId4" Type="http://schemas.openxmlformats.org/officeDocument/2006/relationships/hyperlink" Target="https://fr.wikipedia.org/wiki/Plante_succulente" TargetMode="External"/><Relationship Id="rId9" Type="http://schemas.openxmlformats.org/officeDocument/2006/relationships/hyperlink" Target="https://fr.wikipedia.org/wiki/Insecticide" TargetMode="External"/><Relationship Id="rId14" Type="http://schemas.openxmlformats.org/officeDocument/2006/relationships/hyperlink" Target="https://fr.wikipedia.org/wiki/Bouture" TargetMode="External"/><Relationship Id="rId22" Type="http://schemas.openxmlformats.org/officeDocument/2006/relationships/image" Target="../media/image24.jpeg"/></Relationships>
</file>

<file path=ppt/slides/_rels/slide89.xml.rels><?xml version="1.0" encoding="UTF-8" standalone="yes"?>
<Relationships xmlns="http://schemas.openxmlformats.org/package/2006/relationships"><Relationship Id="rId8" Type="http://schemas.openxmlformats.org/officeDocument/2006/relationships/hyperlink" Target="https://fr.wikipedia.org/wiki/Dysenterie" TargetMode="External"/><Relationship Id="rId13" Type="http://schemas.openxmlformats.org/officeDocument/2006/relationships/image" Target="../media/image559.jpg"/><Relationship Id="rId18" Type="http://schemas.openxmlformats.org/officeDocument/2006/relationships/image" Target="../media/image564.jpg"/><Relationship Id="rId26" Type="http://schemas.openxmlformats.org/officeDocument/2006/relationships/image" Target="../media/image84.jpeg"/><Relationship Id="rId3" Type="http://schemas.openxmlformats.org/officeDocument/2006/relationships/image" Target="../media/image21.jpeg"/><Relationship Id="rId21" Type="http://schemas.openxmlformats.org/officeDocument/2006/relationships/image" Target="../media/image567.jpg"/><Relationship Id="rId7" Type="http://schemas.openxmlformats.org/officeDocument/2006/relationships/hyperlink" Target="https://fr.wikipedia.org/wiki/Lannea_microcarpa" TargetMode="External"/><Relationship Id="rId12" Type="http://schemas.openxmlformats.org/officeDocument/2006/relationships/hyperlink" Target="http://tropical.theferns.info/viewtropical.php?id=Lannea+acida" TargetMode="External"/><Relationship Id="rId17" Type="http://schemas.openxmlformats.org/officeDocument/2006/relationships/image" Target="../media/image563.jpg"/><Relationship Id="rId25" Type="http://schemas.openxmlformats.org/officeDocument/2006/relationships/image" Target="../media/image38.jpeg"/><Relationship Id="rId2" Type="http://schemas.openxmlformats.org/officeDocument/2006/relationships/hyperlink" Target="https://fr.wikipedia.org/wiki/Anacardiac%C3%A9es" TargetMode="External"/><Relationship Id="rId16" Type="http://schemas.openxmlformats.org/officeDocument/2006/relationships/image" Target="../media/image562.jpg"/><Relationship Id="rId20" Type="http://schemas.openxmlformats.org/officeDocument/2006/relationships/image" Target="../media/image566.jpg"/><Relationship Id="rId1" Type="http://schemas.openxmlformats.org/officeDocument/2006/relationships/slideLayout" Target="../slideLayouts/slideLayout7.xml"/><Relationship Id="rId6" Type="http://schemas.openxmlformats.org/officeDocument/2006/relationships/hyperlink" Target="https://fr.wikipedia.org/wiki/Cameroun" TargetMode="External"/><Relationship Id="rId11" Type="http://schemas.openxmlformats.org/officeDocument/2006/relationships/hyperlink" Target="http://afrique-tisane.e-monsite.com/pages/la-botanique-en-image/lannea-acida-1.html" TargetMode="External"/><Relationship Id="rId24" Type="http://schemas.openxmlformats.org/officeDocument/2006/relationships/image" Target="../media/image71.jpeg"/><Relationship Id="rId5" Type="http://schemas.openxmlformats.org/officeDocument/2006/relationships/hyperlink" Target="https://fr.wikipedia.org/wiki/S%C3%A9n%C3%A9gal" TargetMode="External"/><Relationship Id="rId15" Type="http://schemas.openxmlformats.org/officeDocument/2006/relationships/image" Target="../media/image561.jpg"/><Relationship Id="rId23" Type="http://schemas.openxmlformats.org/officeDocument/2006/relationships/image" Target="../media/image31.jpeg"/><Relationship Id="rId10" Type="http://schemas.openxmlformats.org/officeDocument/2006/relationships/hyperlink" Target="http://www.hopitalkeurmassar.com/spip.php?article57" TargetMode="External"/><Relationship Id="rId19" Type="http://schemas.openxmlformats.org/officeDocument/2006/relationships/image" Target="../media/image565.jpg"/><Relationship Id="rId4" Type="http://schemas.openxmlformats.org/officeDocument/2006/relationships/hyperlink" Target="https://fr.wikipedia.org/wiki/Sahel" TargetMode="External"/><Relationship Id="rId9" Type="http://schemas.openxmlformats.org/officeDocument/2006/relationships/hyperlink" Target="https://fr.wikipedia.org/wiki/Lannea_acida" TargetMode="External"/><Relationship Id="rId14" Type="http://schemas.openxmlformats.org/officeDocument/2006/relationships/image" Target="../media/image560.jpg"/><Relationship Id="rId22"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hyperlink" Target="http://www.howwemadeitinafrica.com/agroforestry-offers-potential-for-greater-food-security-in-africa/28799/"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hyperlink" Target="https://fr.wikipedia.org/wiki/Rachitisme" TargetMode="External"/><Relationship Id="rId13" Type="http://schemas.openxmlformats.org/officeDocument/2006/relationships/hyperlink" Target="http://benaz1.e-monsite.com/blog/description-et-utilisations-de-lannea-microcarpa-engl-k-krause-anacardiaceae-dicotyledones.html" TargetMode="External"/><Relationship Id="rId18" Type="http://schemas.openxmlformats.org/officeDocument/2006/relationships/image" Target="../media/image572.jpg"/><Relationship Id="rId3" Type="http://schemas.openxmlformats.org/officeDocument/2006/relationships/image" Target="../media/image21.jpeg"/><Relationship Id="rId21" Type="http://schemas.openxmlformats.org/officeDocument/2006/relationships/image" Target="../media/image31.jpeg"/><Relationship Id="rId7" Type="http://schemas.openxmlformats.org/officeDocument/2006/relationships/hyperlink" Target="https://fr.wikipedia.org/wiki/Lannea_acida" TargetMode="External"/><Relationship Id="rId12" Type="http://schemas.openxmlformats.org/officeDocument/2006/relationships/hyperlink" Target="http://lefaso.net/spip.php?article49523" TargetMode="External"/><Relationship Id="rId17" Type="http://schemas.openxmlformats.org/officeDocument/2006/relationships/image" Target="../media/image571.jpg"/><Relationship Id="rId2" Type="http://schemas.openxmlformats.org/officeDocument/2006/relationships/hyperlink" Target="https://fr.wikipedia.org/wiki/Anacardiac%C3%A9es" TargetMode="External"/><Relationship Id="rId16" Type="http://schemas.openxmlformats.org/officeDocument/2006/relationships/image" Target="../media/image570.jp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hyperlink" Target="https://fr.wikipedia.org/wiki/Cameroun" TargetMode="External"/><Relationship Id="rId11" Type="http://schemas.openxmlformats.org/officeDocument/2006/relationships/hyperlink" Target="https://www.prota4u.org/database/protav8.asp?fr=1&amp;g=pe&amp;p=Lannea+microcarpa+Engl.+&amp;+K.Krause" TargetMode="External"/><Relationship Id="rId24" Type="http://schemas.openxmlformats.org/officeDocument/2006/relationships/image" Target="../media/image84.jpeg"/><Relationship Id="rId5" Type="http://schemas.openxmlformats.org/officeDocument/2006/relationships/hyperlink" Target="https://fr.wikipedia.org/wiki/S%C3%A9n%C3%A9gal" TargetMode="External"/><Relationship Id="rId15" Type="http://schemas.openxmlformats.org/officeDocument/2006/relationships/image" Target="../media/image569.jpg"/><Relationship Id="rId23" Type="http://schemas.openxmlformats.org/officeDocument/2006/relationships/image" Target="../media/image38.jpeg"/><Relationship Id="rId10" Type="http://schemas.openxmlformats.org/officeDocument/2006/relationships/hyperlink" Target="https://fr.wikipedia.org/wiki/Lannea_microcarpa" TargetMode="External"/><Relationship Id="rId19" Type="http://schemas.openxmlformats.org/officeDocument/2006/relationships/image" Target="../media/image573.jpg"/><Relationship Id="rId4" Type="http://schemas.openxmlformats.org/officeDocument/2006/relationships/image" Target="../media/image22.jpeg"/><Relationship Id="rId9" Type="http://schemas.openxmlformats.org/officeDocument/2006/relationships/hyperlink" Target="https://fr.wikipedia.org/wiki/Scorbut" TargetMode="External"/><Relationship Id="rId14" Type="http://schemas.openxmlformats.org/officeDocument/2006/relationships/image" Target="../media/image568.jpg"/><Relationship Id="rId22" Type="http://schemas.openxmlformats.org/officeDocument/2006/relationships/image" Target="../media/image71.jpeg"/></Relationships>
</file>

<file path=ppt/slides/_rels/slide91.xml.rels><?xml version="1.0" encoding="UTF-8" standalone="yes"?>
<Relationships xmlns="http://schemas.openxmlformats.org/package/2006/relationships"><Relationship Id="rId8" Type="http://schemas.openxmlformats.org/officeDocument/2006/relationships/hyperlink" Target="http://fr.wikipedia.org/wiki/Glom%C3%A9rule_(botanique)" TargetMode="External"/><Relationship Id="rId13" Type="http://schemas.openxmlformats.org/officeDocument/2006/relationships/hyperlink" Target="http://fr.wikipedia.org/wiki/Mimosine" TargetMode="External"/><Relationship Id="rId18" Type="http://schemas.openxmlformats.org/officeDocument/2006/relationships/image" Target="../media/image83.jpeg"/><Relationship Id="rId26" Type="http://schemas.openxmlformats.org/officeDocument/2006/relationships/image" Target="../media/image581.jpeg"/><Relationship Id="rId3" Type="http://schemas.openxmlformats.org/officeDocument/2006/relationships/image" Target="../media/image21.jpeg"/><Relationship Id="rId21" Type="http://schemas.openxmlformats.org/officeDocument/2006/relationships/image" Target="../media/image576.jpeg"/><Relationship Id="rId7" Type="http://schemas.openxmlformats.org/officeDocument/2006/relationships/hyperlink" Target="http://fr.wikipedia.org/wiki/Foliolule" TargetMode="External"/><Relationship Id="rId12" Type="http://schemas.openxmlformats.org/officeDocument/2006/relationships/hyperlink" Target="http://fr.wikipedia.org/wiki/B%C3%A9tail" TargetMode="External"/><Relationship Id="rId17" Type="http://schemas.openxmlformats.org/officeDocument/2006/relationships/image" Target="../media/image84.jpeg"/><Relationship Id="rId25" Type="http://schemas.openxmlformats.org/officeDocument/2006/relationships/image" Target="../media/image580.jpeg"/><Relationship Id="rId2" Type="http://schemas.openxmlformats.org/officeDocument/2006/relationships/hyperlink" Target="https://fr.wikipedia.org/wiki/Fabaceae" TargetMode="External"/><Relationship Id="rId16" Type="http://schemas.openxmlformats.org/officeDocument/2006/relationships/image" Target="../media/image38.jpeg"/><Relationship Id="rId20" Type="http://schemas.openxmlformats.org/officeDocument/2006/relationships/image" Target="../media/image575.jpeg"/><Relationship Id="rId1" Type="http://schemas.openxmlformats.org/officeDocument/2006/relationships/slideLayout" Target="../slideLayouts/slideLayout7.xml"/><Relationship Id="rId6" Type="http://schemas.openxmlformats.org/officeDocument/2006/relationships/hyperlink" Target="http://fr.wikipedia.org/wiki/Foliole" TargetMode="External"/><Relationship Id="rId11" Type="http://schemas.openxmlformats.org/officeDocument/2006/relationships/hyperlink" Target="http://fr.wikipedia.org/wiki/Fixation_de_l'azote" TargetMode="External"/><Relationship Id="rId24" Type="http://schemas.openxmlformats.org/officeDocument/2006/relationships/image" Target="../media/image579.jpeg"/><Relationship Id="rId5" Type="http://schemas.openxmlformats.org/officeDocument/2006/relationships/hyperlink" Target="http://fr.wikipedia.org/wiki/Feuille" TargetMode="External"/><Relationship Id="rId15" Type="http://schemas.openxmlformats.org/officeDocument/2006/relationships/image" Target="../media/image71.jpeg"/><Relationship Id="rId23" Type="http://schemas.openxmlformats.org/officeDocument/2006/relationships/image" Target="../media/image578.jpeg"/><Relationship Id="rId10" Type="http://schemas.openxmlformats.org/officeDocument/2006/relationships/hyperlink" Target="http://fr.wikipedia.org/wiki/S%C3%A9cheresse" TargetMode="External"/><Relationship Id="rId19" Type="http://schemas.openxmlformats.org/officeDocument/2006/relationships/image" Target="../media/image574.jpeg"/><Relationship Id="rId4" Type="http://schemas.openxmlformats.org/officeDocument/2006/relationships/image" Target="../media/image22.jpeg"/><Relationship Id="rId9" Type="http://schemas.openxmlformats.org/officeDocument/2006/relationships/hyperlink" Target="http://fr.wikipedia.org/wiki/Gousse" TargetMode="External"/><Relationship Id="rId14" Type="http://schemas.openxmlformats.org/officeDocument/2006/relationships/hyperlink" Target="http://www.doc-developpement-durable.org/fiches-arbres/Fiche-presentation-bonaramantsina.doc" TargetMode="External"/><Relationship Id="rId22" Type="http://schemas.openxmlformats.org/officeDocument/2006/relationships/image" Target="../media/image577.jpeg"/></Relationships>
</file>

<file path=ppt/slides/_rels/slide92.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hyperlink" Target="http://fr.wikipedia.org/wiki/Scorbut" TargetMode="External"/><Relationship Id="rId18" Type="http://schemas.openxmlformats.org/officeDocument/2006/relationships/image" Target="../media/image588.jpeg"/><Relationship Id="rId3" Type="http://schemas.openxmlformats.org/officeDocument/2006/relationships/image" Target="../media/image21.jpeg"/><Relationship Id="rId21" Type="http://schemas.openxmlformats.org/officeDocument/2006/relationships/image" Target="../media/image591.jpeg"/><Relationship Id="rId7" Type="http://schemas.openxmlformats.org/officeDocument/2006/relationships/image" Target="../media/image584.jpeg"/><Relationship Id="rId12" Type="http://schemas.openxmlformats.org/officeDocument/2006/relationships/hyperlink" Target="http://fr.wikipedia.org/wiki/Vitamine_C" TargetMode="External"/><Relationship Id="rId17" Type="http://schemas.openxmlformats.org/officeDocument/2006/relationships/image" Target="../media/image587.jpeg"/><Relationship Id="rId2" Type="http://schemas.openxmlformats.org/officeDocument/2006/relationships/hyperlink" Target="https://fr.wikipedia.org/wiki/Fabaceae" TargetMode="External"/><Relationship Id="rId16" Type="http://schemas.openxmlformats.org/officeDocument/2006/relationships/image" Target="../media/image586.jpeg"/><Relationship Id="rId20" Type="http://schemas.openxmlformats.org/officeDocument/2006/relationships/image" Target="../media/image590.png"/><Relationship Id="rId1" Type="http://schemas.openxmlformats.org/officeDocument/2006/relationships/slideLayout" Target="../slideLayouts/slideLayout7.xml"/><Relationship Id="rId6" Type="http://schemas.openxmlformats.org/officeDocument/2006/relationships/image" Target="../media/image583.jpeg"/><Relationship Id="rId11" Type="http://schemas.openxmlformats.org/officeDocument/2006/relationships/hyperlink" Target="http://fr.wikipedia.org/wiki/Acides_amin%C3%A9s" TargetMode="External"/><Relationship Id="rId5" Type="http://schemas.openxmlformats.org/officeDocument/2006/relationships/image" Target="../media/image582.jpeg"/><Relationship Id="rId15" Type="http://schemas.openxmlformats.org/officeDocument/2006/relationships/image" Target="../media/image585.jpeg"/><Relationship Id="rId23" Type="http://schemas.openxmlformats.org/officeDocument/2006/relationships/image" Target="../media/image593.jpeg"/><Relationship Id="rId10" Type="http://schemas.openxmlformats.org/officeDocument/2006/relationships/hyperlink" Target="http://fr.wikipedia.org/wiki/Mimosa" TargetMode="External"/><Relationship Id="rId19" Type="http://schemas.openxmlformats.org/officeDocument/2006/relationships/image" Target="../media/image589.jpeg"/><Relationship Id="rId4" Type="http://schemas.openxmlformats.org/officeDocument/2006/relationships/image" Target="../media/image22.jpeg"/><Relationship Id="rId9" Type="http://schemas.openxmlformats.org/officeDocument/2006/relationships/hyperlink" Target="http://fr.wikipedia.org/wiki/Gousse" TargetMode="External"/><Relationship Id="rId14" Type="http://schemas.openxmlformats.org/officeDocument/2006/relationships/hyperlink" Target="http://www.doc-developpement-durable.org/fiches-arbres/Fiche-presentation-Parkia-biglobosa.doc" TargetMode="External"/><Relationship Id="rId22" Type="http://schemas.openxmlformats.org/officeDocument/2006/relationships/image" Target="../media/image592.jpeg"/></Relationships>
</file>

<file path=ppt/slides/_rels/slide93.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Millettia+pinnata&amp;rlz=1C1GGGE_frFR479FR479&amp;es_sm=93&amp;biw=1440&amp;bih=732&amp;rurl=translate.google.fr&amp;sl=en&amp;u=http://en.wikipedia.org/wiki/Invasive_species&amp;usg=ALkJrhgwugWONxnztH1V40iHtdd-at86sg" TargetMode="External"/><Relationship Id="rId13" Type="http://schemas.openxmlformats.org/officeDocument/2006/relationships/hyperlink" Target="http://fr.wikipedia.org/wiki/Jatropha_curcas" TargetMode="External"/><Relationship Id="rId18"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Antiseptic&amp;usg=ALkJrhgG9L7sXCy2nIhZ86OK8-R5kD8lUQ" TargetMode="External"/><Relationship Id="rId26" Type="http://schemas.openxmlformats.org/officeDocument/2006/relationships/image" Target="../media/image595.jpeg"/><Relationship Id="rId3" Type="http://schemas.openxmlformats.org/officeDocument/2006/relationships/image" Target="../media/image21.jpeg"/><Relationship Id="rId21"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Lubricant&amp;usg=ALkJrhidX22BvT0kTwkTUhDFJ8OPnIjpfg" TargetMode="External"/><Relationship Id="rId7"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Millettia_pinnata&amp;usg=ALkJrhh_SsznZVWz5XpmxH7fria9zA8HGw#cite_note-Purdue-7" TargetMode="External"/><Relationship Id="rId12"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Millettia_pinnata&amp;usg=ALkJrhh_SsznZVWz5XpmxH7fria9zA8HGw#cite_note-Winrock-6" TargetMode="External"/><Relationship Id="rId17"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Toxic&amp;usg=ALkJrhgXOgnEV3l_gES8ZR6m40H3P3kAgg" TargetMode="External"/><Relationship Id="rId25" Type="http://schemas.openxmlformats.org/officeDocument/2006/relationships/image" Target="../media/image594.jpeg"/><Relationship Id="rId33" Type="http://schemas.openxmlformats.org/officeDocument/2006/relationships/image" Target="../media/image583.jpeg"/><Relationship Id="rId2" Type="http://schemas.openxmlformats.org/officeDocument/2006/relationships/hyperlink" Target="https://fr.wikipedia.org/wiki/Fabaceae" TargetMode="External"/><Relationship Id="rId16"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Firewood&amp;usg=ALkJrhh2iwhrHm6MEZdVs3qIsZsl6SrnUw" TargetMode="External"/><Relationship Id="rId20"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Oil_lamp&amp;usg=ALkJrhgWSEMjt8oNoFfd_1f--V1uo2HuOw" TargetMode="External"/><Relationship Id="rId29" Type="http://schemas.openxmlformats.org/officeDocument/2006/relationships/image" Target="../media/image598.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Millettia+pinnata&amp;rlz=1C1GGGE_frFR479FR479&amp;es_sm=93&amp;biw=1440&amp;bih=732&amp;rurl=translate.google.fr&amp;sl=en&amp;u=http://en.wikipedia.org/wiki/Oolitic_limestone&amp;usg=ALkJrhi1AcZS2cHrlbm-5d0yFN_WVTyEtw" TargetMode="External"/><Relationship Id="rId11"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Sand_dunes&amp;usg=ALkJrhhVui9Rji__feGLEvwRD6MWq84L-g" TargetMode="External"/><Relationship Id="rId24" Type="http://schemas.openxmlformats.org/officeDocument/2006/relationships/hyperlink" Target="http://en.wikipedia.org/wiki/Millettia_pinnata" TargetMode="External"/><Relationship Id="rId32" Type="http://schemas.openxmlformats.org/officeDocument/2006/relationships/image" Target="../media/image24.jpeg"/><Relationship Id="rId5" Type="http://schemas.openxmlformats.org/officeDocument/2006/relationships/hyperlink" Target="http://fr.wikipedia.org/wiki/Fabaceae" TargetMode="External"/><Relationship Id="rId15"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Windbreak&amp;usg=ALkJrhibrU-ym9dg-Wgbmo42rqaSKCs7vg" TargetMode="External"/><Relationship Id="rId23" Type="http://schemas.openxmlformats.org/officeDocument/2006/relationships/hyperlink" Target="http://fr.wikipedia.org/wiki/Millettia_pinnata" TargetMode="External"/><Relationship Id="rId28" Type="http://schemas.openxmlformats.org/officeDocument/2006/relationships/image" Target="../media/image597.jpeg"/><Relationship Id="rId10"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Soil_erosion&amp;usg=ALkJrhihe8TgGG_P13loDz6lpCm7WJTZAg" TargetMode="External"/><Relationship Id="rId19"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Pongamia_oil&amp;usg=ALkJrhjtmuHhMZ57u5sqzlRgp0ljf6BEiA" TargetMode="External"/><Relationship Id="rId31" Type="http://schemas.openxmlformats.org/officeDocument/2006/relationships/image" Target="../media/image599.jpeg"/><Relationship Id="rId4" Type="http://schemas.openxmlformats.org/officeDocument/2006/relationships/image" Target="../media/image22.jpeg"/><Relationship Id="rId9" Type="http://schemas.openxmlformats.org/officeDocument/2006/relationships/hyperlink" Target="http://translate.googleusercontent.com/translate_c?depth=1&amp;hl=fr&amp;prev=/search?q=Millettia+pinnata&amp;rlz=1C1GGGE_frFR479FR479&amp;es_sm=93&amp;biw=1440&amp;bih=732&amp;rurl=translate.google.fr&amp;sl=en&amp;u=http://en.wikipedia.org/wiki/Millettia_pinnata&amp;usg=ALkJrhh_SsznZVWz5XpmxH7fria9zA8HGw" TargetMode="External"/><Relationship Id="rId14" Type="http://schemas.openxmlformats.org/officeDocument/2006/relationships/hyperlink" Target="http://fr.wikipedia.org/wiki/Tourteaux" TargetMode="External"/><Relationship Id="rId22" Type="http://schemas.openxmlformats.org/officeDocument/2006/relationships/hyperlink" Target="http://translate.googleusercontent.com/translate_c?depth=1&amp;hl=fr&amp;prev=/search?q=Millettia+pinnata&amp;rlz=1C1GGGE_frFR479FR479&amp;es_sm=93&amp;biw=1440&amp;bih=732&amp;rurl=translate.google.fr&amp;sl=en&amp;u=http://en.wikipedia.org/wiki/Soap&amp;usg=ALkJrhhQUQlYcdI9IquGXgHoEoPnVekrZA" TargetMode="External"/><Relationship Id="rId27" Type="http://schemas.openxmlformats.org/officeDocument/2006/relationships/image" Target="../media/image596.jpeg"/><Relationship Id="rId30" Type="http://schemas.openxmlformats.org/officeDocument/2006/relationships/hyperlink" Target="http://davesgarden.com/guides/pf/go/93109/#b"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600.jpeg"/><Relationship Id="rId13" Type="http://schemas.openxmlformats.org/officeDocument/2006/relationships/image" Target="../media/image603.jpeg"/><Relationship Id="rId18" Type="http://schemas.openxmlformats.org/officeDocument/2006/relationships/image" Target="../media/image584.jpeg"/><Relationship Id="rId3" Type="http://schemas.openxmlformats.org/officeDocument/2006/relationships/image" Target="../media/image21.jpeg"/><Relationship Id="rId7" Type="http://schemas.openxmlformats.org/officeDocument/2006/relationships/hyperlink" Target="http://benjamin.lisan.free.fr/projetsreforestation/Fiche-presentation-Sclerocarya-birrea.doc" TargetMode="External"/><Relationship Id="rId12" Type="http://schemas.openxmlformats.org/officeDocument/2006/relationships/image" Target="../media/image602.jpeg"/><Relationship Id="rId17" Type="http://schemas.openxmlformats.org/officeDocument/2006/relationships/image" Target="../media/image607.jpeg"/><Relationship Id="rId2" Type="http://schemas.openxmlformats.org/officeDocument/2006/relationships/hyperlink" Target="https://fr.wikipedia.org/wiki/Anacardiac%C3%A9es" TargetMode="External"/><Relationship Id="rId16" Type="http://schemas.openxmlformats.org/officeDocument/2006/relationships/image" Target="../media/image606.jpeg"/><Relationship Id="rId1" Type="http://schemas.openxmlformats.org/officeDocument/2006/relationships/slideLayout" Target="../slideLayouts/slideLayout7.xml"/><Relationship Id="rId6" Type="http://schemas.openxmlformats.org/officeDocument/2006/relationships/hyperlink" Target="http://fr.wikipedia.org/wiki/Noix" TargetMode="External"/><Relationship Id="rId11" Type="http://schemas.openxmlformats.org/officeDocument/2006/relationships/image" Target="../media/image601.jpeg"/><Relationship Id="rId5" Type="http://schemas.openxmlformats.org/officeDocument/2006/relationships/hyperlink" Target="http://fr.wikipedia.org/wiki/T%C3%A9r%C3%A9benthine" TargetMode="External"/><Relationship Id="rId15" Type="http://schemas.openxmlformats.org/officeDocument/2006/relationships/image" Target="../media/image605.jpeg"/><Relationship Id="rId10" Type="http://schemas.openxmlformats.org/officeDocument/2006/relationships/image" Target="../media/image583.jpeg"/><Relationship Id="rId19" Type="http://schemas.openxmlformats.org/officeDocument/2006/relationships/image" Target="../media/image38.jpeg"/><Relationship Id="rId4" Type="http://schemas.openxmlformats.org/officeDocument/2006/relationships/image" Target="../media/image22.jpeg"/><Relationship Id="rId9" Type="http://schemas.openxmlformats.org/officeDocument/2006/relationships/image" Target="../media/image582.jpeg"/><Relationship Id="rId14" Type="http://schemas.openxmlformats.org/officeDocument/2006/relationships/image" Target="../media/image604.jpeg"/></Relationships>
</file>

<file path=ppt/slides/_rels/slide95.xml.rels><?xml version="1.0" encoding="UTF-8" standalone="yes"?>
<Relationships xmlns="http://schemas.openxmlformats.org/package/2006/relationships"><Relationship Id="rId8" Type="http://schemas.openxmlformats.org/officeDocument/2006/relationships/hyperlink" Target="https://fr.wikipedia.org/wiki/Soudan" TargetMode="External"/><Relationship Id="rId13" Type="http://schemas.openxmlformats.org/officeDocument/2006/relationships/hyperlink" Target="https://fr.wikipedia.org/wiki/Prurit" TargetMode="External"/><Relationship Id="rId18" Type="http://schemas.openxmlformats.org/officeDocument/2006/relationships/hyperlink" Target="http://www.ethnopharmacologia.org/recherche-dans-prelude/?plant_id=11290" TargetMode="External"/><Relationship Id="rId26" Type="http://schemas.openxmlformats.org/officeDocument/2006/relationships/image" Target="../media/image612.jpg"/><Relationship Id="rId3" Type="http://schemas.openxmlformats.org/officeDocument/2006/relationships/hyperlink" Target="https://fr.wikipedia.org/wiki/Polygalaceae" TargetMode="External"/><Relationship Id="rId21" Type="http://schemas.openxmlformats.org/officeDocument/2006/relationships/hyperlink" Target="http://www.pfaf.org/User/Plant.aspx?LatinName=Securidaca+longipedunculata" TargetMode="External"/><Relationship Id="rId7" Type="http://schemas.openxmlformats.org/officeDocument/2006/relationships/hyperlink" Target="https://fr.wikipedia.org/wiki/Burkina_Faso" TargetMode="External"/><Relationship Id="rId12" Type="http://schemas.openxmlformats.org/officeDocument/2006/relationships/hyperlink" Target="https://fr.wikipedia.org/wiki/Ecz%C3%A9ma_(syndrome)" TargetMode="External"/><Relationship Id="rId17" Type="http://schemas.openxmlformats.org/officeDocument/2006/relationships/hyperlink" Target="http://www.wikiphyto.org/wiki/Securidaca" TargetMode="External"/><Relationship Id="rId25" Type="http://schemas.openxmlformats.org/officeDocument/2006/relationships/image" Target="../media/image611.jpg"/><Relationship Id="rId2" Type="http://schemas.openxmlformats.org/officeDocument/2006/relationships/hyperlink" Target="https://fr.wikipedia.org/wiki/Famille_(biologie)" TargetMode="External"/><Relationship Id="rId16" Type="http://schemas.openxmlformats.org/officeDocument/2006/relationships/hyperlink" Target="http://www.afriquebio.com/pages/plantes-medicinales-d-afrique/securidaca-longepedunculata.html" TargetMode="External"/><Relationship Id="rId20" Type="http://schemas.openxmlformats.org/officeDocument/2006/relationships/hyperlink" Target="https://en.wikipedia.org/wiki/Securidaca_longipedunculata" TargetMode="External"/><Relationship Id="rId29" Type="http://schemas.openxmlformats.org/officeDocument/2006/relationships/image" Target="../media/image583.jpeg"/><Relationship Id="rId1" Type="http://schemas.openxmlformats.org/officeDocument/2006/relationships/slideLayout" Target="../slideLayouts/slideLayout7.xml"/><Relationship Id="rId6" Type="http://schemas.openxmlformats.org/officeDocument/2006/relationships/hyperlink" Target="https://fr.wikipedia.org/wiki/Plante_%C3%A0_fleurs" TargetMode="External"/><Relationship Id="rId11" Type="http://schemas.openxmlformats.org/officeDocument/2006/relationships/hyperlink" Target="https://fr.wikipedia.org/wiki/Securidaca_longipedunculata#cite_note-3" TargetMode="External"/><Relationship Id="rId24" Type="http://schemas.openxmlformats.org/officeDocument/2006/relationships/image" Target="../media/image610.jpg"/><Relationship Id="rId5" Type="http://schemas.openxmlformats.org/officeDocument/2006/relationships/image" Target="../media/image22.jpeg"/><Relationship Id="rId15" Type="http://schemas.openxmlformats.org/officeDocument/2006/relationships/hyperlink" Target="https://fr.wikipedia.org/wiki/Securidaca_longipedunculata" TargetMode="External"/><Relationship Id="rId23" Type="http://schemas.openxmlformats.org/officeDocument/2006/relationships/image" Target="../media/image609.jpg"/><Relationship Id="rId28" Type="http://schemas.openxmlformats.org/officeDocument/2006/relationships/image" Target="../media/image614.jpg"/><Relationship Id="rId10" Type="http://schemas.openxmlformats.org/officeDocument/2006/relationships/hyperlink" Target="https://fr.wikipedia.org/wiki/Salicylate_de_m%C3%A9thyle" TargetMode="External"/><Relationship Id="rId19" Type="http://schemas.openxmlformats.org/officeDocument/2006/relationships/hyperlink" Target="http://www.hopitalkeurmassar.com/spip.php?article61" TargetMode="External"/><Relationship Id="rId31" Type="http://schemas.openxmlformats.org/officeDocument/2006/relationships/image" Target="../media/image24.jpeg"/><Relationship Id="rId4" Type="http://schemas.openxmlformats.org/officeDocument/2006/relationships/image" Target="../media/image21.jpeg"/><Relationship Id="rId9" Type="http://schemas.openxmlformats.org/officeDocument/2006/relationships/hyperlink" Target="https://fr.wikipedia.org/wiki/Huile_essentielle" TargetMode="External"/><Relationship Id="rId14" Type="http://schemas.openxmlformats.org/officeDocument/2006/relationships/hyperlink" Target="https://fr.wikipedia.org/wiki/An%C3%A9mie" TargetMode="External"/><Relationship Id="rId22" Type="http://schemas.openxmlformats.org/officeDocument/2006/relationships/image" Target="../media/image608.jpg"/><Relationship Id="rId27" Type="http://schemas.openxmlformats.org/officeDocument/2006/relationships/image" Target="../media/image613.jpg"/><Relationship Id="rId30" Type="http://schemas.openxmlformats.org/officeDocument/2006/relationships/image" Target="../media/image615.png"/></Relationships>
</file>

<file path=ppt/slides/_rels/slide96.xml.rels><?xml version="1.0" encoding="UTF-8" standalone="yes"?>
<Relationships xmlns="http://schemas.openxmlformats.org/package/2006/relationships"><Relationship Id="rId8" Type="http://schemas.openxmlformats.org/officeDocument/2006/relationships/image" Target="../media/image618.jpg"/><Relationship Id="rId13" Type="http://schemas.openxmlformats.org/officeDocument/2006/relationships/image" Target="../media/image623.jpg"/><Relationship Id="rId3" Type="http://schemas.openxmlformats.org/officeDocument/2006/relationships/image" Target="../media/image21.jpeg"/><Relationship Id="rId7" Type="http://schemas.openxmlformats.org/officeDocument/2006/relationships/image" Target="../media/image617.jpg"/><Relationship Id="rId12" Type="http://schemas.openxmlformats.org/officeDocument/2006/relationships/image" Target="../media/image622.jpg"/><Relationship Id="rId2" Type="http://schemas.openxmlformats.org/officeDocument/2006/relationships/hyperlink" Target="https://fr.wikipedia.org/wiki/Fabaceae" TargetMode="External"/><Relationship Id="rId16" Type="http://schemas.openxmlformats.org/officeDocument/2006/relationships/image" Target="../media/image583.jpeg"/><Relationship Id="rId1" Type="http://schemas.openxmlformats.org/officeDocument/2006/relationships/slideLayout" Target="../slideLayouts/slideLayout7.xml"/><Relationship Id="rId6" Type="http://schemas.openxmlformats.org/officeDocument/2006/relationships/image" Target="../media/image616.jpg"/><Relationship Id="rId11" Type="http://schemas.openxmlformats.org/officeDocument/2006/relationships/image" Target="../media/image621.jpg"/><Relationship Id="rId5" Type="http://schemas.openxmlformats.org/officeDocument/2006/relationships/hyperlink" Target="http://medecinedafrique2i.e-monsite.com/pages/plantes-medicinales/les-plantes-medicinales-africaines/piliostigma-reticulatum.html" TargetMode="External"/><Relationship Id="rId15" Type="http://schemas.openxmlformats.org/officeDocument/2006/relationships/image" Target="../media/image625.jpg"/><Relationship Id="rId10" Type="http://schemas.openxmlformats.org/officeDocument/2006/relationships/image" Target="../media/image620.jpg"/><Relationship Id="rId4" Type="http://schemas.openxmlformats.org/officeDocument/2006/relationships/image" Target="../media/image22.jpeg"/><Relationship Id="rId9" Type="http://schemas.openxmlformats.org/officeDocument/2006/relationships/image" Target="../media/image619.jpg"/><Relationship Id="rId14" Type="http://schemas.openxmlformats.org/officeDocument/2006/relationships/image" Target="../media/image624.jpg"/></Relationships>
</file>

<file path=ppt/slides/_rels/slide97.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Prosopis%2Bcineraria%26biw%3D1440%26bih%3D732&amp;rurl=translate.google.fr&amp;sl=en&amp;u=http://en.wikipedia.org/wiki/Millet&amp;usg=ALkJrhhbGLZ2G_AK863vzUi5-3LQ7SU8WQ" TargetMode="External"/><Relationship Id="rId13" Type="http://schemas.openxmlformats.org/officeDocument/2006/relationships/hyperlink" Target="http://www.winrock.org/fnrm/factnet/factpub/FACTSH/P_cineraria.htm" TargetMode="External"/><Relationship Id="rId18" Type="http://schemas.openxmlformats.org/officeDocument/2006/relationships/image" Target="../media/image31.jpeg"/><Relationship Id="rId3" Type="http://schemas.openxmlformats.org/officeDocument/2006/relationships/image" Target="../media/image626.jpeg"/><Relationship Id="rId7" Type="http://schemas.openxmlformats.org/officeDocument/2006/relationships/hyperlink" Target="http://translate.googleusercontent.com/translate_c?depth=1&amp;hl=fr&amp;prev=/search?q%3DProsopis%2Bcineraria%26biw%3D1440%26bih%3D732&amp;rurl=translate.google.fr&amp;sl=en&amp;u=http://en.wikipedia.org/wiki/Prosopis_cineraria&amp;usg=ALkJrhj47oxiungjfFiEaVermc48j-9pQQ#cite_note-FAO-7" TargetMode="External"/><Relationship Id="rId12" Type="http://schemas.openxmlformats.org/officeDocument/2006/relationships/hyperlink" Target="http://benjamin.lisan.free.fr/projetsreforestation/Fiche-presentation-khejri.doc" TargetMode="External"/><Relationship Id="rId17" Type="http://schemas.openxmlformats.org/officeDocument/2006/relationships/image" Target="../media/image22.jpeg"/><Relationship Id="rId2" Type="http://schemas.openxmlformats.org/officeDocument/2006/relationships/hyperlink" Target="https://fr.wikipedia.org/wiki/Fabaceae" TargetMode="Externa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Prosopis%2Bcineraria%26biw%3D1440%26bih%3D732&amp;rurl=translate.google.fr&amp;sl=en&amp;u=http://en.wikipedia.org/wiki/Prosopis_cineraria&amp;usg=ALkJrhj47oxiungjfFiEaVermc48j-9pQQ#cite_note-AgroF-4" TargetMode="External"/><Relationship Id="rId11" Type="http://schemas.openxmlformats.org/officeDocument/2006/relationships/hyperlink" Target="http://en.wikipedia.org/wiki/Prosopis_cineraria" TargetMode="External"/><Relationship Id="rId5" Type="http://schemas.openxmlformats.org/officeDocument/2006/relationships/hyperlink" Target="http://translate.googleusercontent.com/translate_c?depth=1&amp;hl=fr&amp;prev=/search?q%3DProsopis%2Bcineraria%26biw%3D1440%26bih%3D732&amp;rurl=translate.google.fr&amp;sl=en&amp;u=http://en.wikipedia.org/wiki/Tree_of_Life,_Bahrain&amp;usg=ALkJrhjy07V2mjmFwfxTBDvZXByTVqjUIg" TargetMode="External"/><Relationship Id="rId15" Type="http://schemas.openxmlformats.org/officeDocument/2006/relationships/image" Target="../media/image628.jpeg"/><Relationship Id="rId10" Type="http://schemas.openxmlformats.org/officeDocument/2006/relationships/hyperlink" Target="http://translate.googleusercontent.com/translate_c?depth=1&amp;hl=fr&amp;prev=/search?q%3DProsopis%2Bcineraria%2Bsaline%26rlz%3D1C1GGGE_frFR479FR479%26es_sm%3D93%26biw%3D1440%26bih%3D732&amp;rurl=translate.google.fr&amp;sl=en&amp;u=http://en.wikipedia.org/wiki/Prosopis_cineraria&amp;usg=ALkJrhj2-ssy26u0kQpc3aYwUeWAa8QfkQ#cite_note-FAO-7" TargetMode="External"/><Relationship Id="rId4" Type="http://schemas.openxmlformats.org/officeDocument/2006/relationships/hyperlink" Target="http://translate.googleusercontent.com/translate_c?depth=1&amp;hl=fr&amp;prev=/search?q%3Dsalicornia%2Bherbacea%2Bwikipedia%26biw%3D1440%26bih%3D732&amp;rurl=translate.google.fr&amp;sl=en&amp;u=http://en.wikipedia.org/wiki/Prosopis_cineraria&amp;usg=ALkJrhg-ETNO-9wmuXdnzjK75tWElVkOJg" TargetMode="External"/><Relationship Id="rId9" Type="http://schemas.openxmlformats.org/officeDocument/2006/relationships/hyperlink" Target="http://translate.googleusercontent.com/translate_c?depth=1&amp;hl=fr&amp;prev=/search?q%3DProsopis%2Bcineraria%26biw%3D1440%26bih%3D732&amp;rurl=translate.google.fr&amp;sl=en&amp;u=http://en.wikipedia.org/wiki/Agroforestry&amp;usg=ALkJrhgkjGN4ks9FhljA30TSh6436-jimQ" TargetMode="External"/><Relationship Id="rId14" Type="http://schemas.openxmlformats.org/officeDocument/2006/relationships/image" Target="../media/image627.jpeg"/></Relationships>
</file>

<file path=ppt/slides/_rels/slide98.xml.rels><?xml version="1.0" encoding="UTF-8" standalone="yes"?>
<Relationships xmlns="http://schemas.openxmlformats.org/package/2006/relationships"><Relationship Id="rId8" Type="http://schemas.openxmlformats.org/officeDocument/2006/relationships/hyperlink" Target="http://fr.wikipedia.org/wiki/Moyen-Orient" TargetMode="External"/><Relationship Id="rId13" Type="http://schemas.openxmlformats.org/officeDocument/2006/relationships/hyperlink" Target="http://fr.wikipedia.org/wiki/Pectine" TargetMode="External"/><Relationship Id="rId18" Type="http://schemas.openxmlformats.org/officeDocument/2006/relationships/image" Target="../media/image629.jpeg"/><Relationship Id="rId26" Type="http://schemas.openxmlformats.org/officeDocument/2006/relationships/image" Target="../media/image637.jpeg"/><Relationship Id="rId3" Type="http://schemas.openxmlformats.org/officeDocument/2006/relationships/hyperlink" Target="http://fr.wikipedia.org/wiki/Rac%C3%A8me" TargetMode="External"/><Relationship Id="rId21" Type="http://schemas.openxmlformats.org/officeDocument/2006/relationships/image" Target="../media/image632.jpeg"/><Relationship Id="rId7" Type="http://schemas.openxmlformats.org/officeDocument/2006/relationships/hyperlink" Target="http://fr.wikipedia.org/wiki/%C3%89pice" TargetMode="External"/><Relationship Id="rId12" Type="http://schemas.openxmlformats.org/officeDocument/2006/relationships/hyperlink" Target="http://fr.wikipedia.org/wiki/Riz" TargetMode="External"/><Relationship Id="rId17" Type="http://schemas.openxmlformats.org/officeDocument/2006/relationships/hyperlink" Target="http://benjamin.lisan.free.fr/projetsreforestation/Fiche-presentation-tamarinier.doc" TargetMode="External"/><Relationship Id="rId25" Type="http://schemas.openxmlformats.org/officeDocument/2006/relationships/image" Target="../media/image636.png"/><Relationship Id="rId2" Type="http://schemas.openxmlformats.org/officeDocument/2006/relationships/hyperlink" Target="https://fr.wikipedia.org/wiki/Fabaceae" TargetMode="External"/><Relationship Id="rId16" Type="http://schemas.openxmlformats.org/officeDocument/2006/relationships/hyperlink" Target="http://fr.wikipedia.org/wiki/Laxatif" TargetMode="External"/><Relationship Id="rId20" Type="http://schemas.openxmlformats.org/officeDocument/2006/relationships/image" Target="../media/image631.jpeg"/><Relationship Id="rId29"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hyperlink" Target="http://fr.wikipedia.org/wiki/Datte" TargetMode="External"/><Relationship Id="rId11" Type="http://schemas.openxmlformats.org/officeDocument/2006/relationships/hyperlink" Target="http://fr.wikipedia.org/wiki/Chutney" TargetMode="External"/><Relationship Id="rId24" Type="http://schemas.openxmlformats.org/officeDocument/2006/relationships/image" Target="../media/image635.jpeg"/><Relationship Id="rId5" Type="http://schemas.openxmlformats.org/officeDocument/2006/relationships/hyperlink" Target="http://fr.wikipedia.org/wiki/Tamarin_(fruit)" TargetMode="External"/><Relationship Id="rId15" Type="http://schemas.openxmlformats.org/officeDocument/2006/relationships/hyperlink" Target="http://fr.wikipedia.org/wiki/Citron" TargetMode="External"/><Relationship Id="rId23" Type="http://schemas.openxmlformats.org/officeDocument/2006/relationships/image" Target="../media/image634.jpeg"/><Relationship Id="rId28" Type="http://schemas.openxmlformats.org/officeDocument/2006/relationships/image" Target="../media/image31.jpeg"/><Relationship Id="rId10" Type="http://schemas.openxmlformats.org/officeDocument/2006/relationships/hyperlink" Target="http://fr.wikipedia.org/wiki/Lentille" TargetMode="External"/><Relationship Id="rId19" Type="http://schemas.openxmlformats.org/officeDocument/2006/relationships/image" Target="../media/image630.jpeg"/><Relationship Id="rId4" Type="http://schemas.openxmlformats.org/officeDocument/2006/relationships/hyperlink" Target="http://fr.wikipedia.org/wiki/Zone_USDA" TargetMode="External"/><Relationship Id="rId9" Type="http://schemas.openxmlformats.org/officeDocument/2006/relationships/hyperlink" Target="http://fr.wikipedia.org/wiki/Curry" TargetMode="External"/><Relationship Id="rId14" Type="http://schemas.openxmlformats.org/officeDocument/2006/relationships/hyperlink" Target="http://fr.wikipedia.org/wiki/Acide_tartrique" TargetMode="External"/><Relationship Id="rId22" Type="http://schemas.openxmlformats.org/officeDocument/2006/relationships/image" Target="../media/image633.jpeg"/><Relationship Id="rId27" Type="http://schemas.openxmlformats.org/officeDocument/2006/relationships/image" Target="../media/image38.jpeg"/></Relationships>
</file>

<file path=ppt/slides/_rels/slide99.xml.rels><?xml version="1.0" encoding="UTF-8" standalone="yes"?>
<Relationships xmlns="http://schemas.openxmlformats.org/package/2006/relationships"><Relationship Id="rId8" Type="http://schemas.openxmlformats.org/officeDocument/2006/relationships/image" Target="../media/image643.jpeg"/><Relationship Id="rId13" Type="http://schemas.openxmlformats.org/officeDocument/2006/relationships/hyperlink" Target="https://fr.wikipedia.org/wiki/Burkina_Faso" TargetMode="External"/><Relationship Id="rId18" Type="http://schemas.openxmlformats.org/officeDocument/2006/relationships/hyperlink" Target="https://fr.wikipedia.org/wiki/B%C3%A9nin" TargetMode="External"/><Relationship Id="rId26" Type="http://schemas.openxmlformats.org/officeDocument/2006/relationships/hyperlink" Target="https://fr.wikipedia.org/wiki/Union_internationale_pour_la_conservation_de_la_nature" TargetMode="External"/><Relationship Id="rId3" Type="http://schemas.openxmlformats.org/officeDocument/2006/relationships/image" Target="../media/image638.jpeg"/><Relationship Id="rId21" Type="http://schemas.openxmlformats.org/officeDocument/2006/relationships/hyperlink" Target="https://fr.wikipedia.org/wiki/R%C3%A9publique_du_Congo" TargetMode="External"/><Relationship Id="rId34" Type="http://schemas.openxmlformats.org/officeDocument/2006/relationships/image" Target="../media/image30.jpeg"/><Relationship Id="rId7" Type="http://schemas.openxmlformats.org/officeDocument/2006/relationships/image" Target="../media/image642.jpeg"/><Relationship Id="rId12" Type="http://schemas.openxmlformats.org/officeDocument/2006/relationships/hyperlink" Target="https://fr.wikipedia.org/wiki/Mali" TargetMode="External"/><Relationship Id="rId17" Type="http://schemas.openxmlformats.org/officeDocument/2006/relationships/hyperlink" Target="https://fr.wikipedia.org/wiki/Nigeria" TargetMode="External"/><Relationship Id="rId25" Type="http://schemas.openxmlformats.org/officeDocument/2006/relationships/hyperlink" Target="https://fr.wikipedia.org/wiki/Beurre_de_karit%C3%A9" TargetMode="External"/><Relationship Id="rId33" Type="http://schemas.openxmlformats.org/officeDocument/2006/relationships/image" Target="../media/image31.jpeg"/><Relationship Id="rId2" Type="http://schemas.openxmlformats.org/officeDocument/2006/relationships/hyperlink" Target="https://fr.wikipedia.org/wiki/Sapotaceae" TargetMode="External"/><Relationship Id="rId16" Type="http://schemas.openxmlformats.org/officeDocument/2006/relationships/hyperlink" Target="https://fr.wikipedia.org/wiki/Guin%C3%A9e" TargetMode="External"/><Relationship Id="rId20" Type="http://schemas.openxmlformats.org/officeDocument/2006/relationships/hyperlink" Target="https://fr.wikipedia.org/wiki/Cameroun" TargetMode="External"/><Relationship Id="rId29" Type="http://schemas.openxmlformats.org/officeDocument/2006/relationships/hyperlink" Target="https://fr.wikipedia.org/wiki/Avocat_(fruit)" TargetMode="External"/><Relationship Id="rId1" Type="http://schemas.openxmlformats.org/officeDocument/2006/relationships/slideLayout" Target="../slideLayouts/slideLayout7.xml"/><Relationship Id="rId6" Type="http://schemas.openxmlformats.org/officeDocument/2006/relationships/image" Target="../media/image641.jpeg"/><Relationship Id="rId11" Type="http://schemas.openxmlformats.org/officeDocument/2006/relationships/hyperlink" Target="https://fr.wikipedia.org/wiki/Afrique_de_l'Ouest" TargetMode="External"/><Relationship Id="rId24" Type="http://schemas.openxmlformats.org/officeDocument/2006/relationships/hyperlink" Target="https://fr.wikipedia.org/wiki/Ouganda" TargetMode="External"/><Relationship Id="rId32" Type="http://schemas.openxmlformats.org/officeDocument/2006/relationships/hyperlink" Target="https://fr.wikipedia.org/wiki/Karit%C3%A9" TargetMode="External"/><Relationship Id="rId5" Type="http://schemas.openxmlformats.org/officeDocument/2006/relationships/image" Target="../media/image640.jpeg"/><Relationship Id="rId15" Type="http://schemas.openxmlformats.org/officeDocument/2006/relationships/hyperlink" Target="https://fr.wikipedia.org/wiki/Ghana" TargetMode="External"/><Relationship Id="rId23" Type="http://schemas.openxmlformats.org/officeDocument/2006/relationships/hyperlink" Target="https://fr.wikipedia.org/wiki/Soudan" TargetMode="External"/><Relationship Id="rId28" Type="http://schemas.openxmlformats.org/officeDocument/2006/relationships/hyperlink" Target="https://fr.wikipedia.org/wiki/Baie_(botanique)" TargetMode="External"/><Relationship Id="rId10" Type="http://schemas.openxmlformats.org/officeDocument/2006/relationships/hyperlink" Target="https://fr.wikipedia.org/wiki/Savane" TargetMode="External"/><Relationship Id="rId19" Type="http://schemas.openxmlformats.org/officeDocument/2006/relationships/hyperlink" Target="https://fr.wikipedia.org/wiki/S%C3%A9n%C3%A9gal" TargetMode="External"/><Relationship Id="rId31" Type="http://schemas.openxmlformats.org/officeDocument/2006/relationships/hyperlink" Target="https://fr.wikipedia.org/wiki/Bandiagara_(ustensile)" TargetMode="External"/><Relationship Id="rId4" Type="http://schemas.openxmlformats.org/officeDocument/2006/relationships/image" Target="../media/image639.jpeg"/><Relationship Id="rId9" Type="http://schemas.openxmlformats.org/officeDocument/2006/relationships/image" Target="../media/image644.jpeg"/><Relationship Id="rId14" Type="http://schemas.openxmlformats.org/officeDocument/2006/relationships/hyperlink" Target="https://fr.wikipedia.org/wiki/C%C3%B4te_d'Ivoire" TargetMode="External"/><Relationship Id="rId22" Type="http://schemas.openxmlformats.org/officeDocument/2006/relationships/hyperlink" Target="https://fr.wikipedia.org/wiki/R%C3%A9publique_d%C3%A9mocratique_du_Congo" TargetMode="External"/><Relationship Id="rId27" Type="http://schemas.openxmlformats.org/officeDocument/2006/relationships/hyperlink" Target="https://fr.wikipedia.org/wiki/Fruit_(botanique)" TargetMode="External"/><Relationship Id="rId30" Type="http://schemas.openxmlformats.org/officeDocument/2006/relationships/hyperlink" Target="https://fr.wikipedia.org/wiki/Dog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CFD5AA4-A775-4B20-9F9B-FF9539ACDEEA}"/>
              </a:ext>
            </a:extLst>
          </p:cNvPr>
          <p:cNvSpPr>
            <a:spLocks noGrp="1"/>
          </p:cNvSpPr>
          <p:nvPr>
            <p:ph type="sldNum" sz="quarter" idx="12"/>
          </p:nvPr>
        </p:nvSpPr>
        <p:spPr>
          <a:xfrm>
            <a:off x="142875" y="217488"/>
            <a:ext cx="638175" cy="342900"/>
          </a:xfrm>
        </p:spPr>
        <p:txBody>
          <a:bodyPr/>
          <a:lstStyle/>
          <a:p>
            <a:pPr>
              <a:defRPr/>
            </a:pPr>
            <a:fld id="{692C33F7-5C9A-4163-AD70-202C044956DF}" type="slidenum">
              <a:rPr lang="fr-FR"/>
              <a:pPr>
                <a:defRPr/>
              </a:pPr>
              <a:t>1</a:t>
            </a:fld>
            <a:endParaRPr lang="fr-FR" dirty="0"/>
          </a:p>
        </p:txBody>
      </p:sp>
      <p:sp>
        <p:nvSpPr>
          <p:cNvPr id="3075" name="Rectangle 5">
            <a:extLst>
              <a:ext uri="{FF2B5EF4-FFF2-40B4-BE49-F238E27FC236}">
                <a16:creationId xmlns:a16="http://schemas.microsoft.com/office/drawing/2014/main" id="{3FC641F9-B2E9-419B-B90F-AE8D48B37BD4}"/>
              </a:ext>
            </a:extLst>
          </p:cNvPr>
          <p:cNvSpPr>
            <a:spLocks noChangeArrowheads="1"/>
          </p:cNvSpPr>
          <p:nvPr/>
        </p:nvSpPr>
        <p:spPr bwMode="auto">
          <a:xfrm>
            <a:off x="1128713" y="596900"/>
            <a:ext cx="9832975" cy="830263"/>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4800" b="1" dirty="0">
                <a:solidFill>
                  <a:srgbClr val="008000"/>
                </a:solidFill>
              </a:rPr>
              <a:t>Agroforesterie - Climat tropical sec</a:t>
            </a:r>
          </a:p>
        </p:txBody>
      </p:sp>
      <p:sp>
        <p:nvSpPr>
          <p:cNvPr id="3076" name="ZoneTexte 4">
            <a:extLst>
              <a:ext uri="{FF2B5EF4-FFF2-40B4-BE49-F238E27FC236}">
                <a16:creationId xmlns:a16="http://schemas.microsoft.com/office/drawing/2014/main" id="{C57D5768-0F48-4753-8F6C-4448A377116A}"/>
              </a:ext>
            </a:extLst>
          </p:cNvPr>
          <p:cNvSpPr txBox="1">
            <a:spLocks noChangeArrowheads="1"/>
          </p:cNvSpPr>
          <p:nvPr/>
        </p:nvSpPr>
        <p:spPr bwMode="auto">
          <a:xfrm>
            <a:off x="3359150" y="6053138"/>
            <a:ext cx="4619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2060"/>
                </a:solidFill>
              </a:rPr>
              <a:t>Présenté par Benjamin LISAN, </a:t>
            </a:r>
          </a:p>
          <a:p>
            <a:pPr algn="ctr" eaLnBrk="1" hangingPunct="1">
              <a:lnSpc>
                <a:spcPct val="100000"/>
              </a:lnSpc>
              <a:spcBef>
                <a:spcPct val="0"/>
              </a:spcBef>
              <a:buFontTx/>
              <a:buNone/>
            </a:pPr>
            <a:r>
              <a:rPr lang="fr-FR" altLang="fr-FR" sz="1200" dirty="0">
                <a:solidFill>
                  <a:srgbClr val="008000"/>
                </a:solidFill>
              </a:rPr>
              <a:t>Diaporama créé le 01/02/2015, mis à jour le 18/09/2017, Version V1.0.</a:t>
            </a:r>
          </a:p>
        </p:txBody>
      </p:sp>
      <p:sp>
        <p:nvSpPr>
          <p:cNvPr id="3079" name="ZoneTexte 1">
            <a:extLst>
              <a:ext uri="{FF2B5EF4-FFF2-40B4-BE49-F238E27FC236}">
                <a16:creationId xmlns:a16="http://schemas.microsoft.com/office/drawing/2014/main" id="{2D43014D-B51B-4CB0-BF87-015983CC05F5}"/>
              </a:ext>
            </a:extLst>
          </p:cNvPr>
          <p:cNvSpPr txBox="1">
            <a:spLocks noChangeArrowheads="1"/>
          </p:cNvSpPr>
          <p:nvPr/>
        </p:nvSpPr>
        <p:spPr bwMode="auto">
          <a:xfrm>
            <a:off x="574675" y="4467225"/>
            <a:ext cx="38846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Parc agroforestier de Karité (1er plan) et de </a:t>
            </a:r>
            <a:r>
              <a:rPr lang="fr-FR" altLang="fr-FR" sz="1200" i="1" dirty="0">
                <a:solidFill>
                  <a:srgbClr val="008000"/>
                </a:solidFill>
              </a:rPr>
              <a:t>Faidherbia </a:t>
            </a:r>
            <a:r>
              <a:rPr lang="fr-FR" altLang="fr-FR" sz="1200" i="1" dirty="0" err="1">
                <a:solidFill>
                  <a:srgbClr val="008000"/>
                </a:solidFill>
              </a:rPr>
              <a:t>Albida</a:t>
            </a:r>
            <a:r>
              <a:rPr lang="fr-FR" altLang="fr-FR" sz="1200" dirty="0">
                <a:solidFill>
                  <a:srgbClr val="008000"/>
                </a:solidFill>
              </a:rPr>
              <a:t> – Mali. Source : </a:t>
            </a:r>
            <a:r>
              <a:rPr lang="fr-FR" altLang="fr-FR" sz="1200" i="1" dirty="0">
                <a:solidFill>
                  <a:srgbClr val="008000"/>
                </a:solidFill>
              </a:rPr>
              <a:t>L’</a:t>
            </a:r>
            <a:r>
              <a:rPr lang="fr-FR" altLang="fr-FR" sz="1200" i="1" dirty="0">
                <a:hlinkClick r:id="rId3"/>
              </a:rPr>
              <a:t>agroforesterie: Pour que les hommes et la nature vivent en paix</a:t>
            </a:r>
            <a:r>
              <a:rPr lang="fr-FR" altLang="fr-FR" sz="1200" i="1" dirty="0">
                <a:solidFill>
                  <a:srgbClr val="008000"/>
                </a:solidFill>
              </a:rPr>
              <a:t>, </a:t>
            </a:r>
            <a:r>
              <a:rPr lang="fr-FR" altLang="fr-FR" sz="1200" i="1" dirty="0">
                <a:solidFill>
                  <a:srgbClr val="008000"/>
                </a:solidFill>
                <a:hlinkClick r:id="rId3"/>
              </a:rPr>
              <a:t>https://jardinons.wordpress.com/2008/11/30/lagroforesterie-pour-que-les-hommes-et-la-nature-vivent-en-paix/</a:t>
            </a:r>
            <a:r>
              <a:rPr lang="fr-FR" altLang="fr-FR" sz="1200" i="1" dirty="0">
                <a:solidFill>
                  <a:srgbClr val="008000"/>
                </a:solidFill>
              </a:rPr>
              <a:t> </a:t>
            </a:r>
            <a:endParaRPr lang="fr-FR" altLang="fr-FR" sz="1200" i="1" dirty="0"/>
          </a:p>
        </p:txBody>
      </p:sp>
      <p:pic>
        <p:nvPicPr>
          <p:cNvPr id="3080" name="Picture 2" descr="D:\Users\blisan\Pictures\perso\Agroforesterie climat tropical sec\images\parc agroforestier1.jpg">
            <a:extLst>
              <a:ext uri="{FF2B5EF4-FFF2-40B4-BE49-F238E27FC236}">
                <a16:creationId xmlns:a16="http://schemas.microsoft.com/office/drawing/2014/main" id="{88D3B1EE-E117-4725-B3C8-D9426F31B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263" y="2733675"/>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ZoneTexte 2">
            <a:extLst>
              <a:ext uri="{FF2B5EF4-FFF2-40B4-BE49-F238E27FC236}">
                <a16:creationId xmlns:a16="http://schemas.microsoft.com/office/drawing/2014/main" id="{E726928B-68DC-4776-8F44-D5B9C9E8659F}"/>
              </a:ext>
            </a:extLst>
          </p:cNvPr>
          <p:cNvSpPr txBox="1">
            <a:spLocks noChangeArrowheads="1"/>
          </p:cNvSpPr>
          <p:nvPr/>
        </p:nvSpPr>
        <p:spPr bwMode="auto">
          <a:xfrm>
            <a:off x="8297863" y="4675188"/>
            <a:ext cx="2689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hlinkClick r:id="rId5"/>
              </a:rPr>
              <a:t>Parc agroforestier à Adansonia digitata, au Sénégal</a:t>
            </a:r>
            <a:r>
              <a:rPr lang="fr-FR" altLang="fr-FR" sz="1200"/>
              <a:t> </a:t>
            </a:r>
            <a:r>
              <a:rPr lang="fr-FR" altLang="fr-FR" sz="1200">
                <a:solidFill>
                  <a:srgbClr val="008000"/>
                </a:solidFill>
              </a:rPr>
              <a:t>- R. FAIDUTTI FAO, </a:t>
            </a:r>
            <a:r>
              <a:rPr lang="fr-FR" altLang="fr-FR" sz="1200">
                <a:solidFill>
                  <a:srgbClr val="008000"/>
                </a:solidFill>
                <a:hlinkClick r:id="rId6"/>
              </a:rPr>
              <a:t>http://www.fao.org/docrep/x3989f/x3989f04.htm</a:t>
            </a:r>
            <a:r>
              <a:rPr lang="fr-FR" altLang="fr-FR" sz="1200">
                <a:solidFill>
                  <a:srgbClr val="008000"/>
                </a:solidFill>
              </a:rPr>
              <a:t>  </a:t>
            </a:r>
          </a:p>
        </p:txBody>
      </p:sp>
      <p:pic>
        <p:nvPicPr>
          <p:cNvPr id="3082" name="Picture 3" descr="D:\Users\blisan\Pictures\perso\Agroforesterie climat tropical sec\images\parc agroforestier.jpg">
            <a:extLst>
              <a:ext uri="{FF2B5EF4-FFF2-40B4-BE49-F238E27FC236}">
                <a16:creationId xmlns:a16="http://schemas.microsoft.com/office/drawing/2014/main" id="{E3DABF38-1F17-4A09-B6C1-82CFB0CB8F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9775" y="3303588"/>
            <a:ext cx="2466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ZoneTexte 8">
            <a:extLst>
              <a:ext uri="{FF2B5EF4-FFF2-40B4-BE49-F238E27FC236}">
                <a16:creationId xmlns:a16="http://schemas.microsoft.com/office/drawing/2014/main" id="{B260D543-171D-4A0F-B770-68BF1451B66E}"/>
              </a:ext>
            </a:extLst>
          </p:cNvPr>
          <p:cNvSpPr txBox="1">
            <a:spLocks noChangeArrowheads="1"/>
          </p:cNvSpPr>
          <p:nvPr/>
        </p:nvSpPr>
        <p:spPr bwMode="auto">
          <a:xfrm>
            <a:off x="4541838" y="4826000"/>
            <a:ext cx="3613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Parc agroforestier à </a:t>
            </a:r>
            <a:r>
              <a:rPr lang="fr-FR" altLang="fr-FR" sz="1200" i="1">
                <a:solidFill>
                  <a:srgbClr val="008000"/>
                </a:solidFill>
              </a:rPr>
              <a:t>Faidherbia albida </a:t>
            </a:r>
            <a:r>
              <a:rPr lang="fr-FR" altLang="fr-FR" sz="1200">
                <a:solidFill>
                  <a:srgbClr val="008000"/>
                </a:solidFill>
              </a:rPr>
              <a:t>au Burkina Faso. (© Depommier/Cirad). Source : Les arbres hors forêt ... , Fonctions et importance pour le développement, </a:t>
            </a:r>
            <a:r>
              <a:rPr lang="fr-FR" altLang="fr-FR" sz="1200">
                <a:solidFill>
                  <a:srgbClr val="008000"/>
                </a:solidFill>
                <a:hlinkClick r:id="rId8"/>
              </a:rPr>
              <a:t>http://www.fao.org/docrep/005/y2328f/y2328f04.htm</a:t>
            </a:r>
            <a:r>
              <a:rPr lang="fr-FR" altLang="fr-FR" sz="1200">
                <a:solidFill>
                  <a:srgbClr val="008000"/>
                </a:solidFill>
              </a:rPr>
              <a:t> </a:t>
            </a:r>
          </a:p>
        </p:txBody>
      </p:sp>
      <p:pic>
        <p:nvPicPr>
          <p:cNvPr id="3084" name="Picture 4" descr="D:\Users\blisan\Pictures\perso\Agroforesterie climat tropical sec\images\parc agroforestier3.jpg">
            <a:extLst>
              <a:ext uri="{FF2B5EF4-FFF2-40B4-BE49-F238E27FC236}">
                <a16:creationId xmlns:a16="http://schemas.microsoft.com/office/drawing/2014/main" id="{BF6E56EC-E8CF-41FF-8413-1F6A36851A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5438" y="2159000"/>
            <a:ext cx="1714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ZoneTexte 10">
            <a:extLst>
              <a:ext uri="{FF2B5EF4-FFF2-40B4-BE49-F238E27FC236}">
                <a16:creationId xmlns:a16="http://schemas.microsoft.com/office/drawing/2014/main" id="{7392997D-4DA0-46FD-B4AC-97697D972620}"/>
              </a:ext>
            </a:extLst>
          </p:cNvPr>
          <p:cNvSpPr txBox="1">
            <a:spLocks noChangeArrowheads="1"/>
          </p:cNvSpPr>
          <p:nvPr/>
        </p:nvSpPr>
        <p:spPr bwMode="auto">
          <a:xfrm>
            <a:off x="8401050" y="5959475"/>
            <a:ext cx="3619500" cy="6477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C00000"/>
                </a:solidFill>
              </a:rPr>
              <a:t>Document technique pour parcs agroforestiers en climat tropical sec.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907C5E4-0C4A-4C9E-ACA9-6FAA559FBBF2}"/>
              </a:ext>
            </a:extLst>
          </p:cNvPr>
          <p:cNvSpPr>
            <a:spLocks noGrp="1"/>
          </p:cNvSpPr>
          <p:nvPr>
            <p:ph type="sldNum" sz="quarter" idx="12"/>
          </p:nvPr>
        </p:nvSpPr>
        <p:spPr>
          <a:xfrm>
            <a:off x="144463" y="158750"/>
            <a:ext cx="573087" cy="368300"/>
          </a:xfrm>
        </p:spPr>
        <p:txBody>
          <a:bodyPr/>
          <a:lstStyle/>
          <a:p>
            <a:pPr>
              <a:defRPr/>
            </a:pPr>
            <a:fld id="{FADA916E-A23D-46C7-813E-4D90E8B133A1}" type="slidenum">
              <a:rPr lang="fr-FR"/>
              <a:pPr>
                <a:defRPr/>
              </a:pPr>
              <a:t>10</a:t>
            </a:fld>
            <a:endParaRPr lang="fr-FR" dirty="0"/>
          </a:p>
        </p:txBody>
      </p:sp>
      <p:sp>
        <p:nvSpPr>
          <p:cNvPr id="12291" name="Rectangle 5">
            <a:extLst>
              <a:ext uri="{FF2B5EF4-FFF2-40B4-BE49-F238E27FC236}">
                <a16:creationId xmlns:a16="http://schemas.microsoft.com/office/drawing/2014/main" id="{3D0D5DBC-72AF-4295-A606-18C754743CE0}"/>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2292" name="ZoneTexte 2">
            <a:extLst>
              <a:ext uri="{FF2B5EF4-FFF2-40B4-BE49-F238E27FC236}">
                <a16:creationId xmlns:a16="http://schemas.microsoft.com/office/drawing/2014/main" id="{55E86B7C-6D45-4C2C-90E7-94F7431C0BED}"/>
              </a:ext>
            </a:extLst>
          </p:cNvPr>
          <p:cNvSpPr txBox="1">
            <a:spLocks noChangeArrowheads="1"/>
          </p:cNvSpPr>
          <p:nvPr/>
        </p:nvSpPr>
        <p:spPr bwMode="auto">
          <a:xfrm>
            <a:off x="144463" y="511095"/>
            <a:ext cx="6899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1) </a:t>
            </a:r>
            <a:r>
              <a:rPr lang="fr-FR" altLang="fr-FR" sz="1800" b="1" dirty="0">
                <a:solidFill>
                  <a:srgbClr val="008000"/>
                </a:solidFill>
              </a:rPr>
              <a:t>Introduction  (suite) </a:t>
            </a:r>
            <a:r>
              <a:rPr lang="fr-FR" altLang="fr-FR" sz="1800" dirty="0">
                <a:solidFill>
                  <a:srgbClr val="008000"/>
                </a:solidFill>
              </a:rPr>
              <a:t>:</a:t>
            </a:r>
          </a:p>
        </p:txBody>
      </p:sp>
      <p:sp>
        <p:nvSpPr>
          <p:cNvPr id="12293" name="ZoneTexte 2">
            <a:extLst>
              <a:ext uri="{FF2B5EF4-FFF2-40B4-BE49-F238E27FC236}">
                <a16:creationId xmlns:a16="http://schemas.microsoft.com/office/drawing/2014/main" id="{FEDB89B2-49A0-41DD-A20B-865A1D909A55}"/>
              </a:ext>
            </a:extLst>
          </p:cNvPr>
          <p:cNvSpPr txBox="1">
            <a:spLocks noChangeArrowheads="1"/>
          </p:cNvSpPr>
          <p:nvPr/>
        </p:nvSpPr>
        <p:spPr bwMode="auto">
          <a:xfrm>
            <a:off x="144464" y="879395"/>
            <a:ext cx="118554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008000"/>
                </a:solidFill>
              </a:rPr>
              <a:t>Ce document a pour but de présenter l'agroforesterie _ mélanges de cultures (alimentation ...) et des forêts _, ainsi que les agro-forêts (forêts alimentaires / nourricières / comestibles) et les jardins-forêts, des climats tropicaux secs, et également d’apporter un petit coup de pouce aux projets de jardins agroforestiers, lancés dans le monde, en particulier dans les pays en développement.</a:t>
            </a:r>
          </a:p>
          <a:p>
            <a:pPr algn="just" eaLnBrk="1" hangingPunct="1">
              <a:lnSpc>
                <a:spcPct val="100000"/>
              </a:lnSpc>
              <a:spcBef>
                <a:spcPct val="0"/>
              </a:spcBef>
              <a:buFontTx/>
              <a:buNone/>
            </a:pPr>
            <a:r>
              <a:rPr lang="fr-FR" altLang="fr-FR" sz="1800" dirty="0">
                <a:solidFill>
                  <a:srgbClr val="008000"/>
                </a:solidFill>
              </a:rPr>
              <a:t>Ici sont présentés une majorité d'arbres et d'arbustes utiles qui sont plantés par les paysans pour les produits qu'ils en tirent : fruits, bois, fourrage etc.... Peu d'arbres et d'arbustes sont cultivés à grande échelle au Sahel. Dans les projets agroforestiers ou les plantations en terrains ruraux, la culture par pieds isolés, en bouquets, en lignes, en cordons et en bandes prédomine. On recourt à la futaie pour la production de bois d’œuvre, de gros bois ou pour certains vergers à fruits ou à graines.</a:t>
            </a:r>
          </a:p>
        </p:txBody>
      </p:sp>
      <p:sp>
        <p:nvSpPr>
          <p:cNvPr id="12294" name="ZoneTexte 5">
            <a:extLst>
              <a:ext uri="{FF2B5EF4-FFF2-40B4-BE49-F238E27FC236}">
                <a16:creationId xmlns:a16="http://schemas.microsoft.com/office/drawing/2014/main" id="{4244CFD3-84E7-416C-8336-B8572A1C315C}"/>
              </a:ext>
            </a:extLst>
          </p:cNvPr>
          <p:cNvSpPr txBox="1">
            <a:spLocks noChangeArrowheads="1"/>
          </p:cNvSpPr>
          <p:nvPr/>
        </p:nvSpPr>
        <p:spPr bwMode="auto">
          <a:xfrm>
            <a:off x="3560370" y="5975350"/>
            <a:ext cx="3867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Le parc agroforestier à </a:t>
            </a:r>
            <a:r>
              <a:rPr lang="fr-FR" altLang="fr-FR" sz="1200" dirty="0" err="1">
                <a:solidFill>
                  <a:srgbClr val="008000"/>
                </a:solidFill>
              </a:rPr>
              <a:t>Batodi</a:t>
            </a:r>
            <a:r>
              <a:rPr lang="fr-FR" altLang="fr-FR" sz="1200" dirty="0">
                <a:solidFill>
                  <a:srgbClr val="008000"/>
                </a:solidFill>
              </a:rPr>
              <a:t> est jeune et dominé à certains endroits par </a:t>
            </a:r>
            <a:r>
              <a:rPr lang="fr-FR" altLang="fr-FR" sz="1200" i="1" dirty="0" err="1">
                <a:solidFill>
                  <a:srgbClr val="008000"/>
                </a:solidFill>
              </a:rPr>
              <a:t>Piliostigma</a:t>
            </a:r>
            <a:r>
              <a:rPr lang="fr-FR" altLang="fr-FR" sz="1200" i="1" dirty="0">
                <a:solidFill>
                  <a:srgbClr val="008000"/>
                </a:solidFill>
              </a:rPr>
              <a:t> </a:t>
            </a:r>
            <a:r>
              <a:rPr lang="fr-FR" altLang="fr-FR" sz="1200" i="1" dirty="0" err="1">
                <a:solidFill>
                  <a:srgbClr val="008000"/>
                </a:solidFill>
              </a:rPr>
              <a:t>reticulatum</a:t>
            </a:r>
            <a:r>
              <a:rPr lang="fr-FR" altLang="fr-FR" sz="1200" dirty="0">
                <a:solidFill>
                  <a:srgbClr val="008000"/>
                </a:solidFill>
              </a:rPr>
              <a:t>, qui sert de fourrage pour le bétail. Les densités au fond sont importantes. Source : </a:t>
            </a:r>
            <a:r>
              <a:rPr lang="fr-FR" altLang="fr-FR" sz="1200" dirty="0">
                <a:solidFill>
                  <a:srgbClr val="008000"/>
                </a:solidFill>
                <a:hlinkClick r:id="rId2"/>
              </a:rPr>
              <a:t>http://reverdir-afrique.blogspot.fr/</a:t>
            </a:r>
            <a:r>
              <a:rPr lang="fr-FR" altLang="fr-FR" sz="1200" dirty="0">
                <a:solidFill>
                  <a:srgbClr val="008000"/>
                </a:solidFill>
              </a:rPr>
              <a:t> </a:t>
            </a:r>
          </a:p>
        </p:txBody>
      </p:sp>
      <p:pic>
        <p:nvPicPr>
          <p:cNvPr id="12295" name="Picture 2" descr="D:\Users\blisan\Pictures\perso\Agroforesterie climat tropical sec\images\Parc agroforestier a Piliostigma reticulatum.jpg">
            <a:extLst>
              <a:ext uri="{FF2B5EF4-FFF2-40B4-BE49-F238E27FC236}">
                <a16:creationId xmlns:a16="http://schemas.microsoft.com/office/drawing/2014/main" id="{C205CDF3-0121-4B7D-8E0B-D233F0D42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238" y="3832225"/>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ZoneTexte 6">
            <a:extLst>
              <a:ext uri="{FF2B5EF4-FFF2-40B4-BE49-F238E27FC236}">
                <a16:creationId xmlns:a16="http://schemas.microsoft.com/office/drawing/2014/main" id="{5CDC135C-51D6-4FD7-A475-1B60649A9CDD}"/>
              </a:ext>
            </a:extLst>
          </p:cNvPr>
          <p:cNvSpPr txBox="1">
            <a:spLocks noChangeArrowheads="1"/>
          </p:cNvSpPr>
          <p:nvPr/>
        </p:nvSpPr>
        <p:spPr bwMode="auto">
          <a:xfrm>
            <a:off x="-49213" y="6297706"/>
            <a:ext cx="3736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Population impressionnante de </a:t>
            </a:r>
            <a:r>
              <a:rPr lang="fr-FR" altLang="fr-FR" sz="1200" b="1" dirty="0">
                <a:solidFill>
                  <a:srgbClr val="008000"/>
                </a:solidFill>
              </a:rPr>
              <a:t>baobabs</a:t>
            </a:r>
            <a:r>
              <a:rPr lang="fr-FR" altLang="fr-FR" sz="1200" dirty="0">
                <a:solidFill>
                  <a:srgbClr val="008000"/>
                </a:solidFill>
              </a:rPr>
              <a:t> près de </a:t>
            </a:r>
            <a:r>
              <a:rPr lang="fr-FR" altLang="fr-FR" sz="1200" dirty="0" err="1">
                <a:solidFill>
                  <a:srgbClr val="008000"/>
                </a:solidFill>
              </a:rPr>
              <a:t>Mirriah</a:t>
            </a:r>
            <a:r>
              <a:rPr lang="fr-FR" altLang="fr-FR" sz="1200" dirty="0">
                <a:solidFill>
                  <a:srgbClr val="008000"/>
                </a:solidFill>
              </a:rPr>
              <a:t>.</a:t>
            </a:r>
          </a:p>
          <a:p>
            <a:pPr algn="ctr" eaLnBrk="1" hangingPunct="1"/>
            <a:r>
              <a:rPr lang="fr-FR" altLang="fr-FR" sz="1200" dirty="0">
                <a:solidFill>
                  <a:srgbClr val="008000"/>
                </a:solidFill>
              </a:rPr>
              <a:t>Source : </a:t>
            </a:r>
            <a:r>
              <a:rPr lang="fr-FR" altLang="fr-FR" sz="1200" dirty="0">
                <a:solidFill>
                  <a:srgbClr val="008000"/>
                </a:solidFill>
                <a:hlinkClick r:id="rId2"/>
              </a:rPr>
              <a:t>http://reverdir-afrique.blogspot.fr/</a:t>
            </a:r>
            <a:r>
              <a:rPr lang="fr-FR" altLang="fr-FR" sz="1200" dirty="0">
                <a:solidFill>
                  <a:srgbClr val="008000"/>
                </a:solidFill>
              </a:rPr>
              <a:t>  </a:t>
            </a:r>
          </a:p>
        </p:txBody>
      </p:sp>
      <p:pic>
        <p:nvPicPr>
          <p:cNvPr id="12297" name="Picture 3" descr="D:\Users\blisan\Pictures\perso\Agroforesterie climat tropical sec\images\Population impressionnante de baobabs près de Mirriah.jpg">
            <a:extLst>
              <a:ext uri="{FF2B5EF4-FFF2-40B4-BE49-F238E27FC236}">
                <a16:creationId xmlns:a16="http://schemas.microsoft.com/office/drawing/2014/main" id="{5F857CD6-779F-4D5C-AD0E-745B6C606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2" y="3993403"/>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ZoneTexte 8">
            <a:extLst>
              <a:ext uri="{FF2B5EF4-FFF2-40B4-BE49-F238E27FC236}">
                <a16:creationId xmlns:a16="http://schemas.microsoft.com/office/drawing/2014/main" id="{247A58D3-7B9D-488F-BCB6-5912125A224B}"/>
              </a:ext>
            </a:extLst>
          </p:cNvPr>
          <p:cNvSpPr txBox="1">
            <a:spLocks noChangeArrowheads="1"/>
          </p:cNvSpPr>
          <p:nvPr/>
        </p:nvSpPr>
        <p:spPr bwMode="auto">
          <a:xfrm>
            <a:off x="7508838" y="4835039"/>
            <a:ext cx="45180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dirty="0">
                <a:solidFill>
                  <a:srgbClr val="008000"/>
                </a:solidFill>
              </a:rPr>
              <a:t>Un peuplement dense de </a:t>
            </a:r>
            <a:r>
              <a:rPr lang="fr-FR" altLang="fr-FR" sz="1200" i="1" dirty="0" err="1">
                <a:solidFill>
                  <a:srgbClr val="008000"/>
                </a:solidFill>
              </a:rPr>
              <a:t>Piliostigma</a:t>
            </a:r>
            <a:r>
              <a:rPr lang="fr-FR" altLang="fr-FR" sz="1200" i="1" dirty="0">
                <a:solidFill>
                  <a:srgbClr val="008000"/>
                </a:solidFill>
              </a:rPr>
              <a:t> </a:t>
            </a:r>
            <a:r>
              <a:rPr lang="fr-FR" altLang="fr-FR" sz="1200" i="1" dirty="0" err="1">
                <a:solidFill>
                  <a:srgbClr val="008000"/>
                </a:solidFill>
              </a:rPr>
              <a:t>reticulatum</a:t>
            </a:r>
            <a:r>
              <a:rPr lang="fr-FR" altLang="fr-FR" sz="1200" i="1" dirty="0">
                <a:solidFill>
                  <a:srgbClr val="008000"/>
                </a:solidFill>
              </a:rPr>
              <a:t> </a:t>
            </a:r>
            <a:r>
              <a:rPr lang="fr-FR" altLang="fr-FR" sz="1200" dirty="0">
                <a:solidFill>
                  <a:srgbClr val="008000"/>
                </a:solidFill>
              </a:rPr>
              <a:t>dans les champs dans le département de </a:t>
            </a:r>
            <a:r>
              <a:rPr lang="fr-FR" altLang="fr-FR" sz="1200" dirty="0" err="1">
                <a:solidFill>
                  <a:srgbClr val="008000"/>
                </a:solidFill>
              </a:rPr>
              <a:t>Konni</a:t>
            </a:r>
            <a:r>
              <a:rPr lang="fr-FR" altLang="fr-FR" sz="1200" dirty="0">
                <a:solidFill>
                  <a:srgbClr val="008000"/>
                </a:solidFill>
              </a:rPr>
              <a:t>, Niger (janvier 2012). Leurs cosses constituent du fourrage de qualité pour le bétail, mais servent également d’aliment aux hommes en période de famine. On leur attribue le pouvoir d’améliorer la fertilité du sol. En arrière plan, quelques arbres qui ont été élagués et ont formé un tronc et une voûte. Au premier plan, des buissons très jeunes et denses de </a:t>
            </a:r>
            <a:r>
              <a:rPr lang="fr-FR" altLang="fr-FR" sz="1200" b="1" dirty="0" err="1">
                <a:solidFill>
                  <a:srgbClr val="008000"/>
                </a:solidFill>
              </a:rPr>
              <a:t>Piliostigma</a:t>
            </a:r>
            <a:r>
              <a:rPr lang="fr-FR" altLang="fr-FR" sz="1200" dirty="0">
                <a:solidFill>
                  <a:srgbClr val="008000"/>
                </a:solidFill>
              </a:rPr>
              <a:t> qui capturent une grande quantité de poussière fine et fertile déplacée par les vents de l’harmattan. Source : </a:t>
            </a:r>
            <a:r>
              <a:rPr lang="fr-FR" altLang="fr-FR" sz="1200" dirty="0">
                <a:solidFill>
                  <a:srgbClr val="008000"/>
                </a:solidFill>
                <a:hlinkClick r:id="rId2"/>
              </a:rPr>
              <a:t>http://reverdir-afrique.blogspot.fr/</a:t>
            </a:r>
            <a:r>
              <a:rPr lang="fr-FR" altLang="fr-FR" sz="1200" dirty="0">
                <a:solidFill>
                  <a:srgbClr val="008000"/>
                </a:solidFill>
              </a:rPr>
              <a:t> </a:t>
            </a:r>
          </a:p>
        </p:txBody>
      </p:sp>
      <p:pic>
        <p:nvPicPr>
          <p:cNvPr id="12299" name="Picture 4" descr="D:\Users\blisan\Pictures\perso\Agroforesterie climat tropical sec\images\Un peuplement dense de Piliostigma Reticulatum.jpg">
            <a:extLst>
              <a:ext uri="{FF2B5EF4-FFF2-40B4-BE49-F238E27FC236}">
                <a16:creationId xmlns:a16="http://schemas.microsoft.com/office/drawing/2014/main" id="{FCAB64AC-D64C-4722-9350-6152B5F3C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4155" y="3122927"/>
            <a:ext cx="2285758" cy="171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3" descr="fourrage2_ss">
            <a:extLst>
              <a:ext uri="{FF2B5EF4-FFF2-40B4-BE49-F238E27FC236}">
                <a16:creationId xmlns:a16="http://schemas.microsoft.com/office/drawing/2014/main" id="{D2CEBBFC-3024-471E-9D59-7008E6928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7762" y="5378903"/>
            <a:ext cx="3333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FFEA6C2-2888-4D04-B381-9CC4D96278BB}"/>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4" name="Espace réservé du numéro de diapositive 2">
            <a:extLst>
              <a:ext uri="{FF2B5EF4-FFF2-40B4-BE49-F238E27FC236}">
                <a16:creationId xmlns:a16="http://schemas.microsoft.com/office/drawing/2014/main" id="{8C8E3CFF-0663-438B-94BE-AC21BA8F0E49}"/>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100</a:t>
            </a:fld>
            <a:endParaRPr lang="fr-FR"/>
          </a:p>
        </p:txBody>
      </p:sp>
      <p:pic>
        <p:nvPicPr>
          <p:cNvPr id="5" name="Picture 2" descr="fruitsLogo9_ss">
            <a:extLst>
              <a:ext uri="{FF2B5EF4-FFF2-40B4-BE49-F238E27FC236}">
                <a16:creationId xmlns:a16="http://schemas.microsoft.com/office/drawing/2014/main" id="{939AFEF9-94A5-4826-9A32-297852589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8619" y="1635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medicament2_s">
            <a:extLst>
              <a:ext uri="{FF2B5EF4-FFF2-40B4-BE49-F238E27FC236}">
                <a16:creationId xmlns:a16="http://schemas.microsoft.com/office/drawing/2014/main" id="{2CA9A943-DC53-485A-B6E2-85A0F2E7B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265" y="129520"/>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a:extLst>
              <a:ext uri="{FF2B5EF4-FFF2-40B4-BE49-F238E27FC236}">
                <a16:creationId xmlns:a16="http://schemas.microsoft.com/office/drawing/2014/main" id="{EB169772-036B-41A6-A35D-1A4549F3FB28}"/>
              </a:ext>
            </a:extLst>
          </p:cNvPr>
          <p:cNvSpPr>
            <a:spLocks noChangeArrowheads="1"/>
          </p:cNvSpPr>
          <p:nvPr/>
        </p:nvSpPr>
        <p:spPr bwMode="auto">
          <a:xfrm>
            <a:off x="7535115" y="1428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sp>
        <p:nvSpPr>
          <p:cNvPr id="8" name="Rectangle 7">
            <a:extLst>
              <a:ext uri="{FF2B5EF4-FFF2-40B4-BE49-F238E27FC236}">
                <a16:creationId xmlns:a16="http://schemas.microsoft.com/office/drawing/2014/main" id="{38268BA4-0E86-4E23-BF99-92F2E79CD096}"/>
              </a:ext>
            </a:extLst>
          </p:cNvPr>
          <p:cNvSpPr/>
          <p:nvPr/>
        </p:nvSpPr>
        <p:spPr>
          <a:xfrm>
            <a:off x="107950" y="970761"/>
            <a:ext cx="8659906" cy="369332"/>
          </a:xfrm>
          <a:prstGeom prst="rect">
            <a:avLst/>
          </a:prstGeom>
        </p:spPr>
        <p:txBody>
          <a:bodyPr wrap="square">
            <a:spAutoFit/>
          </a:bodyPr>
          <a:lstStyle/>
          <a:p>
            <a:r>
              <a:rPr lang="fr-FR" altLang="fr-FR" dirty="0">
                <a:solidFill>
                  <a:srgbClr val="008000"/>
                </a:solidFill>
              </a:rPr>
              <a:t>3.35. </a:t>
            </a:r>
            <a:r>
              <a:rPr lang="fr-FR" i="1" dirty="0" err="1">
                <a:solidFill>
                  <a:srgbClr val="008000"/>
                </a:solidFill>
              </a:rPr>
              <a:t>Butyrospermum</a:t>
            </a:r>
            <a:r>
              <a:rPr lang="fr-FR" i="1" dirty="0">
                <a:solidFill>
                  <a:srgbClr val="008000"/>
                </a:solidFill>
              </a:rPr>
              <a:t> </a:t>
            </a:r>
            <a:r>
              <a:rPr lang="fr-FR" i="1" dirty="0" err="1">
                <a:solidFill>
                  <a:srgbClr val="008000"/>
                </a:solidFill>
              </a:rPr>
              <a:t>parkii</a:t>
            </a:r>
            <a:r>
              <a:rPr lang="fr-FR" i="1" dirty="0">
                <a:solidFill>
                  <a:srgbClr val="008000"/>
                </a:solidFill>
              </a:rPr>
              <a:t> </a:t>
            </a:r>
            <a:r>
              <a:rPr lang="fr-FR" dirty="0">
                <a:solidFill>
                  <a:srgbClr val="008000"/>
                </a:solidFill>
              </a:rPr>
              <a:t>ou </a:t>
            </a:r>
            <a:r>
              <a:rPr lang="fr-FR" i="1" dirty="0" err="1">
                <a:solidFill>
                  <a:srgbClr val="008000"/>
                </a:solidFill>
              </a:rPr>
              <a:t>Vitellaria</a:t>
            </a:r>
            <a:r>
              <a:rPr lang="fr-FR" i="1" dirty="0">
                <a:solidFill>
                  <a:srgbClr val="008000"/>
                </a:solidFill>
              </a:rPr>
              <a:t> </a:t>
            </a:r>
            <a:r>
              <a:rPr lang="fr-FR" i="1" dirty="0" err="1">
                <a:solidFill>
                  <a:srgbClr val="008000"/>
                </a:solidFill>
              </a:rPr>
              <a:t>paradoxa</a:t>
            </a:r>
            <a:r>
              <a:rPr lang="fr-FR" i="1" dirty="0">
                <a:solidFill>
                  <a:srgbClr val="008000"/>
                </a:solidFill>
              </a:rPr>
              <a:t> </a:t>
            </a:r>
            <a:r>
              <a:rPr lang="fr-FR" dirty="0">
                <a:solidFill>
                  <a:srgbClr val="008000"/>
                </a:solidFill>
              </a:rPr>
              <a:t>(</a:t>
            </a:r>
            <a:r>
              <a:rPr lang="fr-FR" b="1" dirty="0">
                <a:solidFill>
                  <a:srgbClr val="008000"/>
                </a:solidFill>
              </a:rPr>
              <a:t>Karité</a:t>
            </a:r>
            <a:r>
              <a:rPr lang="fr-FR" dirty="0">
                <a:solidFill>
                  <a:srgbClr val="008000"/>
                </a:solidFill>
              </a:rPr>
              <a:t>) (famille des</a:t>
            </a:r>
            <a:r>
              <a:rPr lang="fr-FR" dirty="0"/>
              <a:t> </a:t>
            </a:r>
            <a:r>
              <a:rPr lang="fr-FR" i="1" u="sng" dirty="0" err="1">
                <a:hlinkClick r:id="rId4"/>
              </a:rPr>
              <a:t>Sapotaceae</a:t>
            </a:r>
            <a:r>
              <a:rPr lang="fr-FR" dirty="0">
                <a:solidFill>
                  <a:srgbClr val="008000"/>
                </a:solidFill>
              </a:rPr>
              <a:t>)</a:t>
            </a:r>
          </a:p>
        </p:txBody>
      </p:sp>
      <p:sp>
        <p:nvSpPr>
          <p:cNvPr id="9" name="ZoneTexte 8">
            <a:extLst>
              <a:ext uri="{FF2B5EF4-FFF2-40B4-BE49-F238E27FC236}">
                <a16:creationId xmlns:a16="http://schemas.microsoft.com/office/drawing/2014/main" id="{064FCAD2-899C-43F8-A4F0-619D8240784A}"/>
              </a:ext>
            </a:extLst>
          </p:cNvPr>
          <p:cNvSpPr txBox="1">
            <a:spLocks noChangeArrowheads="1"/>
          </p:cNvSpPr>
          <p:nvPr/>
        </p:nvSpPr>
        <p:spPr bwMode="auto">
          <a:xfrm>
            <a:off x="107950" y="633061"/>
            <a:ext cx="7970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arbres moyens</a:t>
            </a:r>
            <a:r>
              <a:rPr lang="fr-FR" altLang="fr-FR" dirty="0">
                <a:solidFill>
                  <a:srgbClr val="008000"/>
                </a:solidFill>
              </a:rPr>
              <a:t> </a:t>
            </a:r>
          </a:p>
        </p:txBody>
      </p:sp>
      <p:sp>
        <p:nvSpPr>
          <p:cNvPr id="10" name="ZoneTexte 9">
            <a:extLst>
              <a:ext uri="{FF2B5EF4-FFF2-40B4-BE49-F238E27FC236}">
                <a16:creationId xmlns:a16="http://schemas.microsoft.com/office/drawing/2014/main" id="{57F9141C-F304-4A3D-8C27-DC6D04B8993E}"/>
              </a:ext>
            </a:extLst>
          </p:cNvPr>
          <p:cNvSpPr txBox="1"/>
          <p:nvPr/>
        </p:nvSpPr>
        <p:spPr>
          <a:xfrm>
            <a:off x="139850" y="1340093"/>
            <a:ext cx="11833411" cy="2585323"/>
          </a:xfrm>
          <a:prstGeom prst="rect">
            <a:avLst/>
          </a:prstGeom>
          <a:noFill/>
        </p:spPr>
        <p:txBody>
          <a:bodyPr wrap="square" rtlCol="0">
            <a:spAutoFit/>
          </a:bodyPr>
          <a:lstStyle/>
          <a:p>
            <a:r>
              <a:rPr lang="fr-FR" dirty="0"/>
              <a:t>C’est un arbre trapu de 12 à 20 mètres de hauteur avec des branches épaisses, courtes dont le liège s'oppose aux feux de brousse. Les feuilles isolées, grandes sont groupées à l'extrémité des rameaux. Son système racinaire est très tortueux, il prévient l'érosion et favorise l'association avec d'autres cultures. Il pousse à l'état sauvage dans les </a:t>
            </a:r>
            <a:r>
              <a:rPr lang="fr-FR" dirty="0">
                <a:hlinkClick r:id="rId5" tooltip="Savane"/>
              </a:rPr>
              <a:t>savanes</a:t>
            </a:r>
            <a:r>
              <a:rPr lang="fr-FR" dirty="0"/>
              <a:t> arborées d'</a:t>
            </a:r>
            <a:r>
              <a:rPr lang="fr-FR" u="sng" dirty="0">
                <a:hlinkClick r:id="rId6"/>
              </a:rPr>
              <a:t>Afrique de l'Ouest</a:t>
            </a:r>
            <a:r>
              <a:rPr lang="fr-FR" dirty="0"/>
              <a:t> (du Mali au Soudan au nord et du Togo à l'Ouganda au sud).  Sa durée de vie est estimée à 200 ou 300 ans. La pleine maturité de l'arbre et donc la production maximale de fruits n'est atteinte qu'à compter de sa 50ième année. On compte généralement 5 à 15 kg d'amandes non décortiquées par arbre et par an. Ses noix sont utilisées pour fabriquer du </a:t>
            </a:r>
            <a:r>
              <a:rPr lang="fr-FR" dirty="0">
                <a:hlinkClick r:id="rId7" tooltip="Beurre de karité"/>
              </a:rPr>
              <a:t>beurre de karité</a:t>
            </a:r>
            <a:r>
              <a:rPr lang="fr-FR" dirty="0"/>
              <a:t>. </a:t>
            </a:r>
            <a:r>
              <a:rPr lang="fr-FR" sz="1200" dirty="0">
                <a:solidFill>
                  <a:srgbClr val="FF0000"/>
                </a:solidFill>
              </a:rPr>
              <a:t>L'espèce est sur la liste des espèces menacées de l'</a:t>
            </a:r>
            <a:r>
              <a:rPr lang="fr-FR" sz="1200" dirty="0">
                <a:solidFill>
                  <a:srgbClr val="FF0000"/>
                </a:solidFill>
                <a:hlinkClick r:id="rId8" tooltip="Union internationale pour la conservation de la nature"/>
              </a:rPr>
              <a:t>UICN</a:t>
            </a:r>
            <a:r>
              <a:rPr lang="fr-FR" sz="1200" dirty="0">
                <a:solidFill>
                  <a:srgbClr val="FF0000"/>
                </a:solidFill>
              </a:rPr>
              <a:t> (vulnérable) principalement en raison des feux de brousse d'origine humaine</a:t>
            </a:r>
            <a:r>
              <a:rPr lang="fr-FR" sz="1200" dirty="0"/>
              <a:t>. En Afrique de l'Ouest, les noix </a:t>
            </a:r>
            <a:r>
              <a:rPr lang="fr-FR" sz="1200" dirty="0" err="1"/>
              <a:t>cacaouettes</a:t>
            </a:r>
            <a:r>
              <a:rPr lang="fr-FR" sz="1200" dirty="0"/>
              <a:t> fraîches et déchiquetées sont habituellement bouillies (pensées pour détruire les enzymes de germination et les infections fongiques) avant le séchage au soleil et la décortication. Sources : a) </a:t>
            </a:r>
            <a:r>
              <a:rPr lang="fr-FR" sz="1200" dirty="0">
                <a:hlinkClick r:id="rId9"/>
              </a:rPr>
              <a:t>http://www.africajou.com/index.php/huiles-naturelles</a:t>
            </a:r>
            <a:r>
              <a:rPr lang="fr-FR" sz="1200" dirty="0"/>
              <a:t>, b) </a:t>
            </a:r>
            <a:r>
              <a:rPr lang="fr-FR" sz="1200" dirty="0">
                <a:hlinkClick r:id="rId10"/>
              </a:rPr>
              <a:t>http://uses.plantnet-project.org/fr/Vitellaria_paradoxa_(PROTA)</a:t>
            </a:r>
            <a:r>
              <a:rPr lang="fr-FR" sz="1200" dirty="0"/>
              <a:t> </a:t>
            </a:r>
          </a:p>
          <a:p>
            <a:r>
              <a:rPr lang="fr-FR" sz="1200" dirty="0"/>
              <a:t>c) </a:t>
            </a:r>
            <a:r>
              <a:rPr lang="fr-FR" sz="1200" dirty="0">
                <a:hlinkClick r:id="rId11"/>
              </a:rPr>
              <a:t>http://www.worldagroforestry.org/treedb/AFTPDFS/Vitellaria_paradoxa.PDF</a:t>
            </a:r>
            <a:r>
              <a:rPr lang="fr-FR" sz="1200" dirty="0"/>
              <a:t> </a:t>
            </a:r>
          </a:p>
        </p:txBody>
      </p:sp>
      <p:pic>
        <p:nvPicPr>
          <p:cNvPr id="2" name="Image 1">
            <a:extLst>
              <a:ext uri="{FF2B5EF4-FFF2-40B4-BE49-F238E27FC236}">
                <a16:creationId xmlns:a16="http://schemas.microsoft.com/office/drawing/2014/main" id="{ED71009D-9C49-4DB1-810A-EE0870C5EA7E}"/>
              </a:ext>
            </a:extLst>
          </p:cNvPr>
          <p:cNvPicPr>
            <a:picLocks noChangeAspect="1"/>
          </p:cNvPicPr>
          <p:nvPr/>
        </p:nvPicPr>
        <p:blipFill>
          <a:blip r:embed="rId12"/>
          <a:stretch>
            <a:fillRect/>
          </a:stretch>
        </p:blipFill>
        <p:spPr>
          <a:xfrm>
            <a:off x="6305714" y="3766717"/>
            <a:ext cx="2819400" cy="1304925"/>
          </a:xfrm>
          <a:prstGeom prst="rect">
            <a:avLst/>
          </a:prstGeom>
        </p:spPr>
      </p:pic>
      <p:sp>
        <p:nvSpPr>
          <p:cNvPr id="11" name="Rectangle 10">
            <a:extLst>
              <a:ext uri="{FF2B5EF4-FFF2-40B4-BE49-F238E27FC236}">
                <a16:creationId xmlns:a16="http://schemas.microsoft.com/office/drawing/2014/main" id="{5121ABCF-AD34-44A6-B0FA-4AB79BCC8564}"/>
              </a:ext>
            </a:extLst>
          </p:cNvPr>
          <p:cNvSpPr/>
          <p:nvPr/>
        </p:nvSpPr>
        <p:spPr>
          <a:xfrm>
            <a:off x="6647305" y="5071642"/>
            <a:ext cx="2560827" cy="461665"/>
          </a:xfrm>
          <a:prstGeom prst="rect">
            <a:avLst/>
          </a:prstGeom>
        </p:spPr>
        <p:txBody>
          <a:bodyPr wrap="square">
            <a:spAutoFit/>
          </a:bodyPr>
          <a:lstStyle/>
          <a:p>
            <a:pPr algn="r"/>
            <a:r>
              <a:rPr lang="en-US" sz="1200" dirty="0">
                <a:solidFill>
                  <a:srgbClr val="008000"/>
                </a:solidFill>
                <a:latin typeface="Arial" panose="020B0604020202020204" pitchFamily="34" charset="0"/>
              </a:rPr>
              <a:t>Parc </a:t>
            </a:r>
            <a:r>
              <a:rPr lang="en-US" sz="1200" dirty="0" err="1">
                <a:solidFill>
                  <a:srgbClr val="008000"/>
                </a:solidFill>
                <a:latin typeface="Arial" panose="020B0604020202020204" pitchFamily="34" charset="0"/>
              </a:rPr>
              <a:t>agroforestier</a:t>
            </a:r>
            <a:r>
              <a:rPr lang="en-US" sz="1200" dirty="0">
                <a:solidFill>
                  <a:srgbClr val="008000"/>
                </a:solidFill>
                <a:latin typeface="Arial" panose="020B0604020202020204" pitchFamily="34" charset="0"/>
              </a:rPr>
              <a:t>, </a:t>
            </a:r>
            <a:r>
              <a:rPr lang="en-US" sz="1200" dirty="0" err="1">
                <a:solidFill>
                  <a:srgbClr val="008000"/>
                </a:solidFill>
                <a:latin typeface="Arial" panose="020B0604020202020204" pitchFamily="34" charset="0"/>
              </a:rPr>
              <a:t>Samanko</a:t>
            </a:r>
            <a:r>
              <a:rPr lang="en-US" sz="1200" dirty="0">
                <a:solidFill>
                  <a:srgbClr val="008000"/>
                </a:solidFill>
                <a:latin typeface="Arial" panose="020B0604020202020204" pitchFamily="34" charset="0"/>
              </a:rPr>
              <a:t>, Mali </a:t>
            </a:r>
            <a:r>
              <a:rPr lang="fr-FR" sz="1200" dirty="0">
                <a:solidFill>
                  <a:srgbClr val="008000"/>
                </a:solidFill>
                <a:latin typeface="Arial" panose="020B0604020202020204" pitchFamily="34" charset="0"/>
              </a:rPr>
              <a:t>(Anthony Simons)</a:t>
            </a:r>
            <a:endParaRPr lang="fr-FR" sz="1200" dirty="0">
              <a:solidFill>
                <a:srgbClr val="008000"/>
              </a:solidFill>
            </a:endParaRPr>
          </a:p>
        </p:txBody>
      </p:sp>
      <p:pic>
        <p:nvPicPr>
          <p:cNvPr id="12" name="Image 11">
            <a:extLst>
              <a:ext uri="{FF2B5EF4-FFF2-40B4-BE49-F238E27FC236}">
                <a16:creationId xmlns:a16="http://schemas.microsoft.com/office/drawing/2014/main" id="{C1D60F45-B16F-4BF5-8233-8F7DEACCF041}"/>
              </a:ext>
            </a:extLst>
          </p:cNvPr>
          <p:cNvPicPr>
            <a:picLocks noChangeAspect="1"/>
          </p:cNvPicPr>
          <p:nvPr/>
        </p:nvPicPr>
        <p:blipFill>
          <a:blip r:embed="rId13"/>
          <a:stretch>
            <a:fillRect/>
          </a:stretch>
        </p:blipFill>
        <p:spPr>
          <a:xfrm>
            <a:off x="9163386" y="3766717"/>
            <a:ext cx="2809875" cy="1562100"/>
          </a:xfrm>
          <a:prstGeom prst="rect">
            <a:avLst/>
          </a:prstGeom>
        </p:spPr>
      </p:pic>
      <p:sp>
        <p:nvSpPr>
          <p:cNvPr id="13" name="Rectangle 12">
            <a:extLst>
              <a:ext uri="{FF2B5EF4-FFF2-40B4-BE49-F238E27FC236}">
                <a16:creationId xmlns:a16="http://schemas.microsoft.com/office/drawing/2014/main" id="{C434BB3B-A1A9-49B3-B6BF-6F414E07C87A}"/>
              </a:ext>
            </a:extLst>
          </p:cNvPr>
          <p:cNvSpPr/>
          <p:nvPr/>
        </p:nvSpPr>
        <p:spPr>
          <a:xfrm>
            <a:off x="9163386" y="5328817"/>
            <a:ext cx="2698110" cy="276999"/>
          </a:xfrm>
          <a:prstGeom prst="rect">
            <a:avLst/>
          </a:prstGeom>
        </p:spPr>
        <p:txBody>
          <a:bodyPr wrap="none">
            <a:spAutoFit/>
          </a:bodyPr>
          <a:lstStyle/>
          <a:p>
            <a:pPr algn="ctr"/>
            <a:r>
              <a:rPr lang="fr-FR" sz="1200" dirty="0">
                <a:solidFill>
                  <a:srgbClr val="008000"/>
                </a:solidFill>
              </a:rPr>
              <a:t>Plante greffée au Mali (Anthony Simons)</a:t>
            </a:r>
          </a:p>
        </p:txBody>
      </p:sp>
      <p:pic>
        <p:nvPicPr>
          <p:cNvPr id="17" name="Image 16" descr="Une image contenant arbre, plante, fleur&#10;&#10;Description générée avec un niveau de confiance très élevé">
            <a:extLst>
              <a:ext uri="{FF2B5EF4-FFF2-40B4-BE49-F238E27FC236}">
                <a16:creationId xmlns:a16="http://schemas.microsoft.com/office/drawing/2014/main" id="{0850EFBE-2D4E-437A-9803-733F556AC9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58373" y="5327098"/>
            <a:ext cx="1894681" cy="1530902"/>
          </a:xfrm>
          <a:prstGeom prst="rect">
            <a:avLst/>
          </a:prstGeom>
        </p:spPr>
      </p:pic>
      <p:pic>
        <p:nvPicPr>
          <p:cNvPr id="19" name="Image 18" descr="Une image contenant arbre, extérieur, plante&#10;&#10;Description générée avec un niveau de confiance très élevé">
            <a:extLst>
              <a:ext uri="{FF2B5EF4-FFF2-40B4-BE49-F238E27FC236}">
                <a16:creationId xmlns:a16="http://schemas.microsoft.com/office/drawing/2014/main" id="{CE55CDDA-D17D-4663-A73F-68C3FDF995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01403" y="4041659"/>
            <a:ext cx="2466975" cy="1847850"/>
          </a:xfrm>
          <a:prstGeom prst="rect">
            <a:avLst/>
          </a:prstGeom>
        </p:spPr>
      </p:pic>
      <p:pic>
        <p:nvPicPr>
          <p:cNvPr id="21" name="Image 20" descr="Une image contenant arbre, extérieur, herbe, vert&#10;&#10;Description générée avec un niveau de confiance très élevé">
            <a:extLst>
              <a:ext uri="{FF2B5EF4-FFF2-40B4-BE49-F238E27FC236}">
                <a16:creationId xmlns:a16="http://schemas.microsoft.com/office/drawing/2014/main" id="{E4A1E9C3-FB02-4D22-BE65-D0D3B31451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81" y="4094046"/>
            <a:ext cx="2619375" cy="1743075"/>
          </a:xfrm>
          <a:prstGeom prst="rect">
            <a:avLst/>
          </a:prstGeom>
        </p:spPr>
      </p:pic>
      <p:pic>
        <p:nvPicPr>
          <p:cNvPr id="22" name="Image 21">
            <a:extLst>
              <a:ext uri="{FF2B5EF4-FFF2-40B4-BE49-F238E27FC236}">
                <a16:creationId xmlns:a16="http://schemas.microsoft.com/office/drawing/2014/main" id="{BE0DA68B-2393-4F45-A982-7ECD719655EB}"/>
              </a:ext>
            </a:extLst>
          </p:cNvPr>
          <p:cNvPicPr>
            <a:picLocks noChangeAspect="1"/>
          </p:cNvPicPr>
          <p:nvPr/>
        </p:nvPicPr>
        <p:blipFill>
          <a:blip r:embed="rId17"/>
          <a:stretch>
            <a:fillRect/>
          </a:stretch>
        </p:blipFill>
        <p:spPr>
          <a:xfrm>
            <a:off x="10265988" y="-35477"/>
            <a:ext cx="1514475" cy="990600"/>
          </a:xfrm>
          <a:prstGeom prst="rect">
            <a:avLst/>
          </a:prstGeom>
        </p:spPr>
      </p:pic>
    </p:spTree>
    <p:extLst>
      <p:ext uri="{BB962C8B-B14F-4D97-AF65-F5344CB8AC3E}">
        <p14:creationId xmlns:p14="http://schemas.microsoft.com/office/powerpoint/2010/main" val="18432018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FFEA6C2-2888-4D04-B381-9CC4D96278BB}"/>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4" name="Espace réservé du numéro de diapositive 2">
            <a:extLst>
              <a:ext uri="{FF2B5EF4-FFF2-40B4-BE49-F238E27FC236}">
                <a16:creationId xmlns:a16="http://schemas.microsoft.com/office/drawing/2014/main" id="{8C8E3CFF-0663-438B-94BE-AC21BA8F0E49}"/>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101</a:t>
            </a:fld>
            <a:endParaRPr lang="fr-FR"/>
          </a:p>
        </p:txBody>
      </p:sp>
      <p:pic>
        <p:nvPicPr>
          <p:cNvPr id="5" name="Picture 2" descr="fruitsLogo9_ss">
            <a:extLst>
              <a:ext uri="{FF2B5EF4-FFF2-40B4-BE49-F238E27FC236}">
                <a16:creationId xmlns:a16="http://schemas.microsoft.com/office/drawing/2014/main" id="{939AFEF9-94A5-4826-9A32-297852589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018" y="18570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medicament2_s">
            <a:extLst>
              <a:ext uri="{FF2B5EF4-FFF2-40B4-BE49-F238E27FC236}">
                <a16:creationId xmlns:a16="http://schemas.microsoft.com/office/drawing/2014/main" id="{2CA9A943-DC53-485A-B6E2-85A0F2E7B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235" y="94674"/>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a:extLst>
              <a:ext uri="{FF2B5EF4-FFF2-40B4-BE49-F238E27FC236}">
                <a16:creationId xmlns:a16="http://schemas.microsoft.com/office/drawing/2014/main" id="{EB169772-036B-41A6-A35D-1A4549F3FB28}"/>
              </a:ext>
            </a:extLst>
          </p:cNvPr>
          <p:cNvSpPr>
            <a:spLocks noChangeArrowheads="1"/>
          </p:cNvSpPr>
          <p:nvPr/>
        </p:nvSpPr>
        <p:spPr bwMode="auto">
          <a:xfrm>
            <a:off x="7535115" y="1428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sp>
        <p:nvSpPr>
          <p:cNvPr id="8" name="Rectangle 7">
            <a:extLst>
              <a:ext uri="{FF2B5EF4-FFF2-40B4-BE49-F238E27FC236}">
                <a16:creationId xmlns:a16="http://schemas.microsoft.com/office/drawing/2014/main" id="{38268BA4-0E86-4E23-BF99-92F2E79CD096}"/>
              </a:ext>
            </a:extLst>
          </p:cNvPr>
          <p:cNvSpPr/>
          <p:nvPr/>
        </p:nvSpPr>
        <p:spPr>
          <a:xfrm>
            <a:off x="107950" y="970761"/>
            <a:ext cx="8659906" cy="369332"/>
          </a:xfrm>
          <a:prstGeom prst="rect">
            <a:avLst/>
          </a:prstGeom>
        </p:spPr>
        <p:txBody>
          <a:bodyPr wrap="square">
            <a:spAutoFit/>
          </a:bodyPr>
          <a:lstStyle/>
          <a:p>
            <a:r>
              <a:rPr lang="fr-FR" altLang="fr-FR" dirty="0">
                <a:solidFill>
                  <a:srgbClr val="008000"/>
                </a:solidFill>
              </a:rPr>
              <a:t>3.35. </a:t>
            </a:r>
            <a:r>
              <a:rPr lang="fr-FR" i="1" dirty="0" err="1">
                <a:solidFill>
                  <a:srgbClr val="008000"/>
                </a:solidFill>
              </a:rPr>
              <a:t>Butyrospermum</a:t>
            </a:r>
            <a:r>
              <a:rPr lang="fr-FR" i="1" dirty="0">
                <a:solidFill>
                  <a:srgbClr val="008000"/>
                </a:solidFill>
              </a:rPr>
              <a:t> </a:t>
            </a:r>
            <a:r>
              <a:rPr lang="fr-FR" i="1" dirty="0" err="1">
                <a:solidFill>
                  <a:srgbClr val="008000"/>
                </a:solidFill>
              </a:rPr>
              <a:t>parkii</a:t>
            </a:r>
            <a:r>
              <a:rPr lang="fr-FR" i="1" dirty="0">
                <a:solidFill>
                  <a:srgbClr val="008000"/>
                </a:solidFill>
              </a:rPr>
              <a:t> </a:t>
            </a:r>
            <a:r>
              <a:rPr lang="fr-FR" dirty="0">
                <a:solidFill>
                  <a:srgbClr val="008000"/>
                </a:solidFill>
              </a:rPr>
              <a:t>ou </a:t>
            </a:r>
            <a:r>
              <a:rPr lang="fr-FR" i="1" dirty="0" err="1">
                <a:solidFill>
                  <a:srgbClr val="008000"/>
                </a:solidFill>
              </a:rPr>
              <a:t>Vitellaria</a:t>
            </a:r>
            <a:r>
              <a:rPr lang="fr-FR" i="1" dirty="0">
                <a:solidFill>
                  <a:srgbClr val="008000"/>
                </a:solidFill>
              </a:rPr>
              <a:t> </a:t>
            </a:r>
            <a:r>
              <a:rPr lang="fr-FR" i="1" dirty="0" err="1">
                <a:solidFill>
                  <a:srgbClr val="008000"/>
                </a:solidFill>
              </a:rPr>
              <a:t>paradoxa</a:t>
            </a:r>
            <a:r>
              <a:rPr lang="fr-FR" i="1" dirty="0">
                <a:solidFill>
                  <a:srgbClr val="008000"/>
                </a:solidFill>
              </a:rPr>
              <a:t> </a:t>
            </a:r>
            <a:r>
              <a:rPr lang="fr-FR" dirty="0">
                <a:solidFill>
                  <a:srgbClr val="008000"/>
                </a:solidFill>
              </a:rPr>
              <a:t>(</a:t>
            </a:r>
            <a:r>
              <a:rPr lang="fr-FR" b="1" dirty="0">
                <a:solidFill>
                  <a:srgbClr val="008000"/>
                </a:solidFill>
              </a:rPr>
              <a:t>Karité</a:t>
            </a:r>
            <a:r>
              <a:rPr lang="fr-FR" dirty="0">
                <a:solidFill>
                  <a:srgbClr val="008000"/>
                </a:solidFill>
              </a:rPr>
              <a:t>) (famille des</a:t>
            </a:r>
            <a:r>
              <a:rPr lang="fr-FR" dirty="0"/>
              <a:t> </a:t>
            </a:r>
            <a:r>
              <a:rPr lang="fr-FR" i="1" u="sng" dirty="0" err="1">
                <a:hlinkClick r:id="rId4"/>
              </a:rPr>
              <a:t>Sapotaceae</a:t>
            </a:r>
            <a:r>
              <a:rPr lang="fr-FR" dirty="0">
                <a:solidFill>
                  <a:srgbClr val="008000"/>
                </a:solidFill>
              </a:rPr>
              <a:t>)</a:t>
            </a:r>
          </a:p>
        </p:txBody>
      </p:sp>
      <p:sp>
        <p:nvSpPr>
          <p:cNvPr id="9" name="ZoneTexte 8">
            <a:extLst>
              <a:ext uri="{FF2B5EF4-FFF2-40B4-BE49-F238E27FC236}">
                <a16:creationId xmlns:a16="http://schemas.microsoft.com/office/drawing/2014/main" id="{064FCAD2-899C-43F8-A4F0-619D8240784A}"/>
              </a:ext>
            </a:extLst>
          </p:cNvPr>
          <p:cNvSpPr txBox="1">
            <a:spLocks noChangeArrowheads="1"/>
          </p:cNvSpPr>
          <p:nvPr/>
        </p:nvSpPr>
        <p:spPr bwMode="auto">
          <a:xfrm>
            <a:off x="107950" y="633061"/>
            <a:ext cx="7970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arbres moyens</a:t>
            </a:r>
            <a:r>
              <a:rPr lang="fr-FR" altLang="fr-FR" dirty="0">
                <a:solidFill>
                  <a:srgbClr val="008000"/>
                </a:solidFill>
              </a:rPr>
              <a:t> </a:t>
            </a:r>
          </a:p>
        </p:txBody>
      </p:sp>
      <p:sp>
        <p:nvSpPr>
          <p:cNvPr id="10" name="ZoneTexte 9">
            <a:extLst>
              <a:ext uri="{FF2B5EF4-FFF2-40B4-BE49-F238E27FC236}">
                <a16:creationId xmlns:a16="http://schemas.microsoft.com/office/drawing/2014/main" id="{57F9141C-F304-4A3D-8C27-DC6D04B8993E}"/>
              </a:ext>
            </a:extLst>
          </p:cNvPr>
          <p:cNvSpPr txBox="1"/>
          <p:nvPr/>
        </p:nvSpPr>
        <p:spPr>
          <a:xfrm>
            <a:off x="139850" y="1340093"/>
            <a:ext cx="11833411" cy="3416320"/>
          </a:xfrm>
          <a:prstGeom prst="rect">
            <a:avLst/>
          </a:prstGeom>
          <a:noFill/>
        </p:spPr>
        <p:txBody>
          <a:bodyPr wrap="square" rtlCol="0">
            <a:spAutoFit/>
          </a:bodyPr>
          <a:lstStyle/>
          <a:p>
            <a:r>
              <a:rPr lang="fr-FR" b="1" dirty="0"/>
              <a:t>Karité, l'arbre à « beurre ». </a:t>
            </a:r>
            <a:r>
              <a:rPr lang="fr-FR" dirty="0"/>
              <a:t>SAUVAGE ET PROTÉGÉ, il commence à produire ses fruits à l'âge de 25 ans !</a:t>
            </a:r>
          </a:p>
          <a:p>
            <a:r>
              <a:rPr lang="fr-FR" b="1" dirty="0"/>
              <a:t>Fruits et noix de karité </a:t>
            </a:r>
            <a:r>
              <a:rPr lang="fr-FR" dirty="0"/>
              <a:t>: Pulpe du fruit consommée par les hommes et les animaux.</a:t>
            </a:r>
          </a:p>
          <a:p>
            <a:r>
              <a:rPr lang="fr-FR" b="1" dirty="0"/>
              <a:t>Amandes</a:t>
            </a:r>
            <a:r>
              <a:rPr lang="fr-FR" dirty="0"/>
              <a:t> : Son amande, très riche en acides gras, donne le beurre de karité dont les propriétés alimentaires, cosmétologiques et médicales sont appréciées dans le monde entier. 4 kg d'amandes donnent 1 kg de beurre de karité. Localement, sert à ta cuisson des beignets, préparation des sauces, fabrication de savon, de baume pour les cheveux, et de crème après-rasage. En Europe, Asie et aux Etats-Unis, est surtout réservé à la chocolaterie et la confiserie.</a:t>
            </a:r>
          </a:p>
          <a:p>
            <a:r>
              <a:rPr lang="fr-FR" b="1" dirty="0"/>
              <a:t>Fabrication du savon de karité </a:t>
            </a:r>
            <a:r>
              <a:rPr lang="fr-FR" dirty="0"/>
              <a:t>: Comme le beurre, elle est exclusivement assurée par les femmes.</a:t>
            </a:r>
          </a:p>
          <a:p>
            <a:r>
              <a:rPr lang="fr-FR" b="1" dirty="0"/>
              <a:t>Bois</a:t>
            </a:r>
            <a:r>
              <a:rPr lang="fr-FR" dirty="0"/>
              <a:t> : Les arbres qui ne produisent plus de fruits fournissent un bois d'</a:t>
            </a:r>
            <a:r>
              <a:rPr lang="fr-FR" dirty="0" err="1"/>
              <a:t>oeuvre</a:t>
            </a:r>
            <a:r>
              <a:rPr lang="fr-FR" dirty="0"/>
              <a:t> dur, rouge, résistant aux termites. Sert à la fabrication de bols, mortiers et pillons.</a:t>
            </a:r>
          </a:p>
          <a:p>
            <a:r>
              <a:rPr lang="fr-FR" b="1" dirty="0"/>
              <a:t>Médecine</a:t>
            </a:r>
            <a:r>
              <a:rPr lang="fr-FR" dirty="0"/>
              <a:t> : Beurre utilisé contre les foulures, rhumes, douleurs rhumatismales, les plaies, gerçures, crevasses, ulcères cutanés et les affections </a:t>
            </a:r>
            <a:r>
              <a:rPr lang="fr-FR" dirty="0" err="1"/>
              <a:t>dégénératrices</a:t>
            </a:r>
            <a:r>
              <a:rPr lang="fr-FR" dirty="0"/>
              <a:t> de la peau.</a:t>
            </a:r>
          </a:p>
          <a:p>
            <a:r>
              <a:rPr lang="fr-FR" sz="1200" dirty="0"/>
              <a:t>Source : Jardin des serres d’Auteuil, Paris, France.</a:t>
            </a:r>
          </a:p>
        </p:txBody>
      </p:sp>
      <p:pic>
        <p:nvPicPr>
          <p:cNvPr id="15" name="Image 14">
            <a:extLst>
              <a:ext uri="{FF2B5EF4-FFF2-40B4-BE49-F238E27FC236}">
                <a16:creationId xmlns:a16="http://schemas.microsoft.com/office/drawing/2014/main" id="{2132AC3B-B384-4930-81C9-F29DF5A9B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1734" y="4154061"/>
            <a:ext cx="1724025" cy="2647950"/>
          </a:xfrm>
          <a:prstGeom prst="rect">
            <a:avLst/>
          </a:prstGeom>
        </p:spPr>
      </p:pic>
      <p:pic>
        <p:nvPicPr>
          <p:cNvPr id="18" name="Image 17" descr="Une image contenant arbre, extérieur, ciel, terrain&#10;&#10;Description générée avec un niveau de confiance très élevé">
            <a:extLst>
              <a:ext uri="{FF2B5EF4-FFF2-40B4-BE49-F238E27FC236}">
                <a16:creationId xmlns:a16="http://schemas.microsoft.com/office/drawing/2014/main" id="{D9EEAEBD-7DD4-4495-BFAC-DE30DB052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9569" y="4907674"/>
            <a:ext cx="2619375" cy="1743075"/>
          </a:xfrm>
          <a:prstGeom prst="rect">
            <a:avLst/>
          </a:prstGeom>
        </p:spPr>
      </p:pic>
      <p:pic>
        <p:nvPicPr>
          <p:cNvPr id="23" name="Image 22" descr="Une image contenant plante, fleur, extérieur, arbre&#10;&#10;Description générée avec un niveau de confiance élevé">
            <a:extLst>
              <a:ext uri="{FF2B5EF4-FFF2-40B4-BE49-F238E27FC236}">
                <a16:creationId xmlns:a16="http://schemas.microsoft.com/office/drawing/2014/main" id="{DD62EBD1-3F04-4B19-99D2-B220ADF95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9236" y="0"/>
            <a:ext cx="1934311" cy="1995579"/>
          </a:xfrm>
          <a:prstGeom prst="rect">
            <a:avLst/>
          </a:prstGeom>
        </p:spPr>
      </p:pic>
      <p:pic>
        <p:nvPicPr>
          <p:cNvPr id="25" name="Image 24" descr="Une image contenant fruit&#10;&#10;Description générée avec un niveau de confiance élevé">
            <a:extLst>
              <a:ext uri="{FF2B5EF4-FFF2-40B4-BE49-F238E27FC236}">
                <a16:creationId xmlns:a16="http://schemas.microsoft.com/office/drawing/2014/main" id="{7F345401-2C4A-40CE-A63F-593D1E8822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9236" y="4154061"/>
            <a:ext cx="1724025" cy="2657475"/>
          </a:xfrm>
          <a:prstGeom prst="rect">
            <a:avLst/>
          </a:prstGeom>
        </p:spPr>
      </p:pic>
      <p:pic>
        <p:nvPicPr>
          <p:cNvPr id="27" name="Image 26" descr="Une image contenant plante, arbre&#10;&#10;Description générée avec un niveau de confiance très élevé">
            <a:extLst>
              <a:ext uri="{FF2B5EF4-FFF2-40B4-BE49-F238E27FC236}">
                <a16:creationId xmlns:a16="http://schemas.microsoft.com/office/drawing/2014/main" id="{46397603-6358-45E3-8955-4E9F0A1FD2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850" y="4864812"/>
            <a:ext cx="2495550" cy="1828800"/>
          </a:xfrm>
          <a:prstGeom prst="rect">
            <a:avLst/>
          </a:prstGeom>
        </p:spPr>
      </p:pic>
      <p:pic>
        <p:nvPicPr>
          <p:cNvPr id="29" name="Image 28" descr="Une image contenant assis, morceau, assiette, ciel&#10;&#10;Description générée avec un niveau de confiance élevé">
            <a:extLst>
              <a:ext uri="{FF2B5EF4-FFF2-40B4-BE49-F238E27FC236}">
                <a16:creationId xmlns:a16="http://schemas.microsoft.com/office/drawing/2014/main" id="{033DC47B-B3CD-4DB4-B7BE-831D29FCCA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1839" y="4979112"/>
            <a:ext cx="2667000" cy="1714500"/>
          </a:xfrm>
          <a:prstGeom prst="rect">
            <a:avLst/>
          </a:prstGeom>
        </p:spPr>
      </p:pic>
      <p:pic>
        <p:nvPicPr>
          <p:cNvPr id="32" name="Image 31">
            <a:extLst>
              <a:ext uri="{FF2B5EF4-FFF2-40B4-BE49-F238E27FC236}">
                <a16:creationId xmlns:a16="http://schemas.microsoft.com/office/drawing/2014/main" id="{4D587ADA-7038-457B-9B62-464AB7289F4A}"/>
              </a:ext>
            </a:extLst>
          </p:cNvPr>
          <p:cNvPicPr>
            <a:picLocks noChangeAspect="1"/>
          </p:cNvPicPr>
          <p:nvPr/>
        </p:nvPicPr>
        <p:blipFill>
          <a:blip r:embed="rId11"/>
          <a:stretch>
            <a:fillRect/>
          </a:stretch>
        </p:blipFill>
        <p:spPr>
          <a:xfrm>
            <a:off x="8417710" y="94674"/>
            <a:ext cx="1621240" cy="1233056"/>
          </a:xfrm>
          <a:prstGeom prst="rect">
            <a:avLst/>
          </a:prstGeom>
        </p:spPr>
      </p:pic>
    </p:spTree>
    <p:extLst>
      <p:ext uri="{BB962C8B-B14F-4D97-AF65-F5344CB8AC3E}">
        <p14:creationId xmlns:p14="http://schemas.microsoft.com/office/powerpoint/2010/main" val="1699988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E7785ED-2325-4471-AAD3-442EAB95F2FD}"/>
              </a:ext>
            </a:extLst>
          </p:cNvPr>
          <p:cNvSpPr>
            <a:spLocks noGrp="1"/>
          </p:cNvSpPr>
          <p:nvPr>
            <p:ph type="sldNum" sz="quarter" idx="12"/>
          </p:nvPr>
        </p:nvSpPr>
        <p:spPr>
          <a:xfrm>
            <a:off x="198438" y="158750"/>
            <a:ext cx="517525" cy="284163"/>
          </a:xfrm>
        </p:spPr>
        <p:txBody>
          <a:bodyPr/>
          <a:lstStyle/>
          <a:p>
            <a:pPr>
              <a:defRPr/>
            </a:pPr>
            <a:fld id="{74E1A006-168E-4EA5-9AEE-37877E995C8E}" type="slidenum">
              <a:rPr lang="fr-FR"/>
              <a:pPr>
                <a:defRPr/>
              </a:pPr>
              <a:t>102</a:t>
            </a:fld>
            <a:endParaRPr lang="fr-FR"/>
          </a:p>
        </p:txBody>
      </p:sp>
      <p:sp>
        <p:nvSpPr>
          <p:cNvPr id="87043" name="Rectangle 5">
            <a:extLst>
              <a:ext uri="{FF2B5EF4-FFF2-40B4-BE49-F238E27FC236}">
                <a16:creationId xmlns:a16="http://schemas.microsoft.com/office/drawing/2014/main" id="{F3DDE743-1141-4DB2-8B87-510257A612E9}"/>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87044" name="ZoneTexte 3">
            <a:extLst>
              <a:ext uri="{FF2B5EF4-FFF2-40B4-BE49-F238E27FC236}">
                <a16:creationId xmlns:a16="http://schemas.microsoft.com/office/drawing/2014/main" id="{B327DAC6-DEA6-4C0E-9774-84951CFE51AB}"/>
              </a:ext>
            </a:extLst>
          </p:cNvPr>
          <p:cNvSpPr txBox="1">
            <a:spLocks noChangeArrowheads="1"/>
          </p:cNvSpPr>
          <p:nvPr/>
        </p:nvSpPr>
        <p:spPr bwMode="auto">
          <a:xfrm>
            <a:off x="63500" y="546099"/>
            <a:ext cx="7812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arbres moyens</a:t>
            </a:r>
            <a:r>
              <a:rPr lang="fr-FR" altLang="fr-FR" dirty="0">
                <a:solidFill>
                  <a:srgbClr val="008000"/>
                </a:solidFill>
              </a:rPr>
              <a:t> </a:t>
            </a:r>
          </a:p>
        </p:txBody>
      </p:sp>
      <p:sp>
        <p:nvSpPr>
          <p:cNvPr id="87045" name="Rectangle 13">
            <a:extLst>
              <a:ext uri="{FF2B5EF4-FFF2-40B4-BE49-F238E27FC236}">
                <a16:creationId xmlns:a16="http://schemas.microsoft.com/office/drawing/2014/main" id="{D87D622A-5E3D-424D-85B7-847CA1B89AED}"/>
              </a:ext>
            </a:extLst>
          </p:cNvPr>
          <p:cNvSpPr>
            <a:spLocks noChangeArrowheads="1"/>
          </p:cNvSpPr>
          <p:nvPr/>
        </p:nvSpPr>
        <p:spPr bwMode="auto">
          <a:xfrm>
            <a:off x="7677150" y="493713"/>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87046" name="Image 12" descr="logo aride_s.jpg">
            <a:extLst>
              <a:ext uri="{FF2B5EF4-FFF2-40B4-BE49-F238E27FC236}">
                <a16:creationId xmlns:a16="http://schemas.microsoft.com/office/drawing/2014/main" id="{104DFF8C-0762-45B2-AC0D-F3D0000C68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2438" y="3651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Image 13" descr="logo salinisation2_s.jpg">
            <a:extLst>
              <a:ext uri="{FF2B5EF4-FFF2-40B4-BE49-F238E27FC236}">
                <a16:creationId xmlns:a16="http://schemas.microsoft.com/office/drawing/2014/main" id="{84E6CE34-04F8-4CFA-9C9A-3CBF593B5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8700" y="36513"/>
            <a:ext cx="4635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Rectangle 7">
            <a:extLst>
              <a:ext uri="{FF2B5EF4-FFF2-40B4-BE49-F238E27FC236}">
                <a16:creationId xmlns:a16="http://schemas.microsoft.com/office/drawing/2014/main" id="{C991DDC3-7B6A-43A4-98FA-FB0D1A0A68B7}"/>
              </a:ext>
            </a:extLst>
          </p:cNvPr>
          <p:cNvSpPr>
            <a:spLocks noChangeArrowheads="1"/>
          </p:cNvSpPr>
          <p:nvPr/>
        </p:nvSpPr>
        <p:spPr bwMode="auto">
          <a:xfrm>
            <a:off x="9191625" y="18415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87049" name="Rectangle 13">
            <a:extLst>
              <a:ext uri="{FF2B5EF4-FFF2-40B4-BE49-F238E27FC236}">
                <a16:creationId xmlns:a16="http://schemas.microsoft.com/office/drawing/2014/main" id="{1324E903-ABBF-4104-8CE1-81D97CCEBBA0}"/>
              </a:ext>
            </a:extLst>
          </p:cNvPr>
          <p:cNvSpPr>
            <a:spLocks noChangeArrowheads="1"/>
          </p:cNvSpPr>
          <p:nvPr/>
        </p:nvSpPr>
        <p:spPr bwMode="auto">
          <a:xfrm>
            <a:off x="9701213" y="211138"/>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87050" name="Rectangle 6">
            <a:extLst>
              <a:ext uri="{FF2B5EF4-FFF2-40B4-BE49-F238E27FC236}">
                <a16:creationId xmlns:a16="http://schemas.microsoft.com/office/drawing/2014/main" id="{1F836F11-973C-49B5-AD7F-54D8D9274633}"/>
              </a:ext>
            </a:extLst>
          </p:cNvPr>
          <p:cNvSpPr>
            <a:spLocks noChangeArrowheads="1"/>
          </p:cNvSpPr>
          <p:nvPr/>
        </p:nvSpPr>
        <p:spPr bwMode="auto">
          <a:xfrm>
            <a:off x="10133013" y="2222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rPr>
              <a:t>U</a:t>
            </a:r>
          </a:p>
        </p:txBody>
      </p:sp>
      <p:sp>
        <p:nvSpPr>
          <p:cNvPr id="87051" name="ZoneTexte 4">
            <a:extLst>
              <a:ext uri="{FF2B5EF4-FFF2-40B4-BE49-F238E27FC236}">
                <a16:creationId xmlns:a16="http://schemas.microsoft.com/office/drawing/2014/main" id="{0C6873BD-B0E8-48F2-A596-3B6A2E2E5F1D}"/>
              </a:ext>
            </a:extLst>
          </p:cNvPr>
          <p:cNvSpPr txBox="1">
            <a:spLocks noChangeArrowheads="1"/>
          </p:cNvSpPr>
          <p:nvPr/>
        </p:nvSpPr>
        <p:spPr bwMode="auto">
          <a:xfrm>
            <a:off x="107950" y="930275"/>
            <a:ext cx="10131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Jujubier commun</a:t>
            </a:r>
            <a:r>
              <a:rPr lang="fr-FR" altLang="fr-FR" sz="1800" dirty="0"/>
              <a:t> </a:t>
            </a:r>
            <a:r>
              <a:rPr lang="fr-FR" altLang="fr-FR" sz="1800" dirty="0">
                <a:solidFill>
                  <a:srgbClr val="008000"/>
                </a:solidFill>
              </a:rPr>
              <a:t>(</a:t>
            </a:r>
            <a:r>
              <a:rPr lang="fr-FR" altLang="fr-FR" sz="1800" i="1" dirty="0">
                <a:solidFill>
                  <a:srgbClr val="008000"/>
                </a:solidFill>
              </a:rPr>
              <a:t>Ziziphus </a:t>
            </a:r>
            <a:r>
              <a:rPr lang="fr-FR" altLang="fr-FR" sz="1800" i="1" dirty="0" err="1">
                <a:solidFill>
                  <a:srgbClr val="008000"/>
                </a:solidFill>
              </a:rPr>
              <a:t>mauritania</a:t>
            </a:r>
            <a:r>
              <a:rPr lang="fr-FR" altLang="fr-FR" sz="1800" dirty="0">
                <a:solidFill>
                  <a:srgbClr val="008000"/>
                </a:solidFill>
              </a:rPr>
              <a:t>) (famille des </a:t>
            </a:r>
            <a:r>
              <a:rPr lang="fr-FR" sz="1800" i="1" u="sng" dirty="0" err="1">
                <a:hlinkClick r:id="rId4" tooltip="Rhamnaceae"/>
              </a:rPr>
              <a:t>Rhamnaceae</a:t>
            </a:r>
            <a:r>
              <a:rPr lang="fr-FR" altLang="fr-FR" sz="1800" dirty="0">
                <a:solidFill>
                  <a:srgbClr val="008000"/>
                </a:solidFill>
              </a:rPr>
              <a:t>)</a:t>
            </a:r>
            <a:r>
              <a:rPr lang="fr-FR" altLang="fr-FR" sz="1800" dirty="0">
                <a:solidFill>
                  <a:srgbClr val="FF0000"/>
                </a:solidFill>
              </a:rPr>
              <a:t> Risque invasif élevé, score 9,5</a:t>
            </a:r>
            <a:endParaRPr lang="fr-FR" altLang="fr-FR" sz="1800" dirty="0">
              <a:solidFill>
                <a:srgbClr val="008000"/>
              </a:solidFill>
            </a:endParaRPr>
          </a:p>
        </p:txBody>
      </p:sp>
      <p:pic>
        <p:nvPicPr>
          <p:cNvPr id="87052" name="Picture 2" descr="C:\Users\LISAN\Pictures\plantes invasives de Madagascar\Ziziphus mauritania.jpg">
            <a:extLst>
              <a:ext uri="{FF2B5EF4-FFF2-40B4-BE49-F238E27FC236}">
                <a16:creationId xmlns:a16="http://schemas.microsoft.com/office/drawing/2014/main" id="{59D54DCD-2651-4DD8-A894-DA65EEC58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5299075"/>
            <a:ext cx="21542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3" name="Picture 4" descr="C:\Users\LISAN\Pictures\plantes invasives de Madagascar\Ziziphus mauritania4.jpg">
            <a:extLst>
              <a:ext uri="{FF2B5EF4-FFF2-40B4-BE49-F238E27FC236}">
                <a16:creationId xmlns:a16="http://schemas.microsoft.com/office/drawing/2014/main" id="{56F5D2B6-75FB-4E02-9534-E6BD6B0081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6638" y="5229225"/>
            <a:ext cx="168116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5" descr="C:\Users\LISAN\Pictures\plantes invasives de Madagascar\Ziziphus mauritania2.jpg">
            <a:extLst>
              <a:ext uri="{FF2B5EF4-FFF2-40B4-BE49-F238E27FC236}">
                <a16:creationId xmlns:a16="http://schemas.microsoft.com/office/drawing/2014/main" id="{C15A852B-D166-4983-8F4D-9E7E7330C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5218113"/>
            <a:ext cx="2011362"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6" descr="C:\Users\LISAN\Pictures\plantes invasives de Madagascar\Ziziphus jujuba_fruits2.jpg">
            <a:extLst>
              <a:ext uri="{FF2B5EF4-FFF2-40B4-BE49-F238E27FC236}">
                <a16:creationId xmlns:a16="http://schemas.microsoft.com/office/drawing/2014/main" id="{51339181-44A9-4711-8098-DA4C5BC300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5157788"/>
            <a:ext cx="20970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6" name="ZoneTexte 6">
            <a:extLst>
              <a:ext uri="{FF2B5EF4-FFF2-40B4-BE49-F238E27FC236}">
                <a16:creationId xmlns:a16="http://schemas.microsoft.com/office/drawing/2014/main" id="{153437F7-6B5D-4F4A-A668-F941A9B5609D}"/>
              </a:ext>
            </a:extLst>
          </p:cNvPr>
          <p:cNvSpPr txBox="1">
            <a:spLocks noChangeArrowheads="1"/>
          </p:cNvSpPr>
          <p:nvPr/>
        </p:nvSpPr>
        <p:spPr bwMode="auto">
          <a:xfrm>
            <a:off x="107950" y="1331120"/>
            <a:ext cx="11897584"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Font typeface="Arial" panose="020B0604020202020204" pitchFamily="34" charset="0"/>
              <a:buChar char="•"/>
            </a:pPr>
            <a:r>
              <a:rPr lang="fr-FR" altLang="fr-FR" sz="1700" dirty="0">
                <a:solidFill>
                  <a:srgbClr val="008000"/>
                </a:solidFill>
                <a:cs typeface="Arial" panose="020B0604020202020204" pitchFamily="34" charset="0"/>
              </a:rPr>
              <a:t> Ce petit arbre, atteignant 15 m de haut, avec un tronc de 40 cm de diamètre ou plus, en ombrelle (cime étalée), produit des fruits comestibles, les jujubes. </a:t>
            </a:r>
          </a:p>
          <a:p>
            <a:pPr algn="just" eaLnBrk="1" hangingPunct="1">
              <a:buFont typeface="Arial" panose="020B0604020202020204" pitchFamily="34" charset="0"/>
              <a:buChar char="•"/>
            </a:pPr>
            <a:r>
              <a:rPr lang="fr-FR" altLang="fr-FR" sz="1700" dirty="0">
                <a:solidFill>
                  <a:srgbClr val="008000"/>
                </a:solidFill>
                <a:cs typeface="Arial" panose="020B0604020202020204" pitchFamily="34" charset="0"/>
              </a:rPr>
              <a:t> Le fruit est de forme et de taille variable. Il peut être ovale, obovale, oblongue ou ronde, et peut être 1 à 2,5  cm  (2.5 à 6.25 cm) de long, selon la variété. La chair est blanche et croquante. Ce fruit est un peu juteux et a une odeur agréable.</a:t>
            </a:r>
          </a:p>
          <a:p>
            <a:pPr algn="just" eaLnBrk="1" hangingPunct="1">
              <a:buFont typeface="Arial" panose="020B0604020202020204" pitchFamily="34" charset="0"/>
              <a:buChar char="•"/>
            </a:pPr>
            <a:r>
              <a:rPr lang="fr-FR" altLang="fr-FR" sz="1700" b="1" dirty="0">
                <a:solidFill>
                  <a:srgbClr val="008000"/>
                </a:solidFill>
                <a:cs typeface="Arial" panose="020B0604020202020204" pitchFamily="34" charset="0"/>
              </a:rPr>
              <a:t> Cet arbre rustique se développe dans des conditions plutôt sèches et une pluviométrie annuelle de 300 à 500 mm (150 à 2225 mm). </a:t>
            </a:r>
          </a:p>
          <a:p>
            <a:pPr algn="just" eaLnBrk="1" hangingPunct="1">
              <a:buFont typeface="Arial" panose="020B0604020202020204" pitchFamily="34" charset="0"/>
              <a:buChar char="•"/>
            </a:pPr>
            <a:r>
              <a:rPr lang="fr-FR" altLang="fr-FR" sz="1700" b="1" dirty="0">
                <a:solidFill>
                  <a:srgbClr val="008000"/>
                </a:solidFill>
                <a:cs typeface="Arial" panose="020B0604020202020204" pitchFamily="34" charset="0"/>
              </a:rPr>
              <a:t> En Inde, sa température minimum de survie est 7-13 ° et la t. maximale est de 50 °C. </a:t>
            </a:r>
          </a:p>
          <a:p>
            <a:pPr algn="just" eaLnBrk="1" hangingPunct="1">
              <a:buFont typeface="Arial" panose="020B0604020202020204" pitchFamily="34" charset="0"/>
              <a:buChar char="•"/>
            </a:pPr>
            <a:r>
              <a:rPr lang="fr-FR" altLang="fr-FR" sz="1700" dirty="0">
                <a:solidFill>
                  <a:srgbClr val="008000"/>
                </a:solidFill>
                <a:cs typeface="Arial" panose="020B0604020202020204" pitchFamily="34" charset="0"/>
              </a:rPr>
              <a:t> Des études indiquent que cette espèce prospère dans les sols alcalins avec un pH plus élevé que 9,2. Les sols limoneux avec un pH neutre ou légèrement alcalin sont considérés comme optimale pour la croissance. </a:t>
            </a:r>
            <a:r>
              <a:rPr lang="fr-FR" altLang="fr-FR" sz="1700" baseline="30000" dirty="0">
                <a:solidFill>
                  <a:srgbClr val="008000"/>
                </a:solidFill>
                <a:cs typeface="Arial" panose="020B0604020202020204" pitchFamily="34" charset="0"/>
                <a:hlinkClick r:id="rId9"/>
              </a:rPr>
              <a:t>[6]</a:t>
            </a:r>
            <a:endParaRPr lang="fr-FR" altLang="fr-FR" sz="1700" dirty="0">
              <a:solidFill>
                <a:srgbClr val="008000"/>
              </a:solidFill>
              <a:cs typeface="Arial" panose="020B0604020202020204" pitchFamily="34" charset="0"/>
            </a:endParaRPr>
          </a:p>
          <a:p>
            <a:pPr algn="just" eaLnBrk="1" hangingPunct="1">
              <a:buFont typeface="Arial" panose="020B0604020202020204" pitchFamily="34" charset="0"/>
              <a:buChar char="•"/>
            </a:pPr>
            <a:r>
              <a:rPr lang="fr-FR" altLang="fr-FR" sz="1700" b="1" dirty="0">
                <a:solidFill>
                  <a:srgbClr val="008000"/>
                </a:solidFill>
                <a:cs typeface="Arial" panose="020B0604020202020204" pitchFamily="34" charset="0"/>
              </a:rPr>
              <a:t> L'arbre a une grande tolérance à la fois à l'engorgement et à la sécheresse.</a:t>
            </a:r>
          </a:p>
          <a:p>
            <a:pPr algn="just" eaLnBrk="1" hangingPunct="1">
              <a:buFont typeface="Arial" panose="020B0604020202020204" pitchFamily="34" charset="0"/>
              <a:buChar char="•"/>
            </a:pPr>
            <a:r>
              <a:rPr lang="fr-FR" altLang="fr-FR" b="1" dirty="0">
                <a:solidFill>
                  <a:srgbClr val="008000"/>
                </a:solidFill>
                <a:cs typeface="Arial" panose="020B0604020202020204" pitchFamily="34" charset="0"/>
              </a:rPr>
              <a:t> Il résiste bien aux feux. </a:t>
            </a:r>
            <a:r>
              <a:rPr lang="fr-FR" altLang="fr-FR" dirty="0">
                <a:solidFill>
                  <a:srgbClr val="008000"/>
                </a:solidFill>
                <a:cs typeface="Arial" panose="020B0604020202020204" pitchFamily="34" charset="0"/>
              </a:rPr>
              <a:t> « </a:t>
            </a:r>
            <a:r>
              <a:rPr lang="fr-FR" altLang="fr-FR" i="1" dirty="0">
                <a:solidFill>
                  <a:srgbClr val="008000"/>
                </a:solidFill>
                <a:cs typeface="Arial" panose="020B0604020202020204" pitchFamily="34" charset="0"/>
              </a:rPr>
              <a:t>Il rejette des pousses après les incendies </a:t>
            </a:r>
            <a:r>
              <a:rPr lang="fr-FR" altLang="fr-FR" dirty="0">
                <a:solidFill>
                  <a:srgbClr val="008000"/>
                </a:solidFill>
                <a:cs typeface="Arial" panose="020B0604020202020204" pitchFamily="34" charset="0"/>
              </a:rPr>
              <a:t>» (Weber, 2003;. p 460).</a:t>
            </a:r>
            <a:endParaRPr lang="fr-FR" altLang="fr-FR" b="1" dirty="0">
              <a:solidFill>
                <a:srgbClr val="008000"/>
              </a:solidFill>
              <a:cs typeface="Arial" panose="020B0604020202020204" pitchFamily="34" charset="0"/>
            </a:endParaRPr>
          </a:p>
          <a:p>
            <a:pPr algn="just" eaLnBrk="1" hangingPunct="1">
              <a:buFont typeface="Arial" panose="020B0604020202020204" pitchFamily="34" charset="0"/>
              <a:buChar char="•"/>
            </a:pPr>
            <a:r>
              <a:rPr lang="fr-FR" altLang="fr-FR" sz="1200" dirty="0">
                <a:solidFill>
                  <a:srgbClr val="008000"/>
                </a:solidFill>
                <a:cs typeface="Arial" panose="020B0604020202020204" pitchFamily="34" charset="0"/>
              </a:rPr>
              <a:t> Habitat : bords de rivières, oueds, sources, plaines alluviales, sites côtiers …</a:t>
            </a:r>
          </a:p>
          <a:p>
            <a:pPr algn="just" eaLnBrk="1" hangingPunct="1">
              <a:buFont typeface="Arial" panose="020B0604020202020204" pitchFamily="34" charset="0"/>
              <a:buChar char="•"/>
            </a:pPr>
            <a:r>
              <a:rPr lang="fr-FR" altLang="fr-FR" sz="1200" dirty="0">
                <a:solidFill>
                  <a:srgbClr val="008000"/>
                </a:solidFill>
                <a:cs typeface="Arial" panose="020B0604020202020204" pitchFamily="34" charset="0"/>
              </a:rPr>
              <a:t> Multiplication : semences dispersés par animaux, oiseaux, humains. Une espèce très variables avec de nombreuses variétés et cultivars.</a:t>
            </a:r>
          </a:p>
          <a:p>
            <a:pPr algn="just" eaLnBrk="1" hangingPunct="1"/>
            <a:r>
              <a:rPr lang="fr-FR" altLang="fr-FR" sz="1200" dirty="0">
                <a:solidFill>
                  <a:srgbClr val="008000"/>
                </a:solidFill>
                <a:cs typeface="Arial" panose="020B0604020202020204" pitchFamily="34" charset="0"/>
              </a:rPr>
              <a:t>Sources : a) </a:t>
            </a:r>
            <a:r>
              <a:rPr lang="fr-FR" altLang="fr-FR" sz="1200" dirty="0">
                <a:solidFill>
                  <a:srgbClr val="008000"/>
                </a:solidFill>
                <a:cs typeface="Arial" panose="020B0604020202020204" pitchFamily="34" charset="0"/>
                <a:hlinkClick r:id="rId10"/>
              </a:rPr>
              <a:t>http://en.wikipedia.org/wiki/Ziziphus_mauritiana</a:t>
            </a:r>
            <a:r>
              <a:rPr lang="fr-FR" altLang="fr-FR" sz="1200" dirty="0">
                <a:solidFill>
                  <a:srgbClr val="008000"/>
                </a:solidFill>
                <a:cs typeface="Arial" panose="020B0604020202020204" pitchFamily="34" charset="0"/>
              </a:rPr>
              <a:t>, b) Plantes de Madagascar (Atlas), Lucile Allorge, Ulmer, 2008.</a:t>
            </a:r>
          </a:p>
          <a:p>
            <a:pPr algn="just" eaLnBrk="1" hangingPunct="1"/>
            <a:r>
              <a:rPr lang="fr-FR" altLang="fr-FR" sz="1200" dirty="0">
                <a:solidFill>
                  <a:srgbClr val="008000"/>
                </a:solidFill>
                <a:cs typeface="Arial" panose="020B0604020202020204" pitchFamily="34" charset="0"/>
                <a:hlinkClick r:id="rId11"/>
              </a:rPr>
              <a:t>http://www.hear.org/pier/species/ziziphus_mauritiana.htm</a:t>
            </a:r>
            <a:r>
              <a:rPr lang="fr-FR" altLang="fr-FR" sz="1200" dirty="0">
                <a:solidFill>
                  <a:srgbClr val="008000"/>
                </a:solidFill>
                <a:cs typeface="Arial" panose="020B0604020202020204" pitchFamily="34" charset="0"/>
              </a:rPr>
              <a:t> </a:t>
            </a:r>
          </a:p>
        </p:txBody>
      </p:sp>
      <p:pic>
        <p:nvPicPr>
          <p:cNvPr id="17" name="Picture 16" descr="C:\Users\LISAN\Pictures\Plantes fourragères\logo invasive plants5_s.jpg">
            <a:extLst>
              <a:ext uri="{FF2B5EF4-FFF2-40B4-BE49-F238E27FC236}">
                <a16:creationId xmlns:a16="http://schemas.microsoft.com/office/drawing/2014/main" id="{234AB51B-3500-4A98-9F9B-FAE49B3DF0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84443" y="14171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fruitsLogo9_ss">
            <a:extLst>
              <a:ext uri="{FF2B5EF4-FFF2-40B4-BE49-F238E27FC236}">
                <a16:creationId xmlns:a16="http://schemas.microsoft.com/office/drawing/2014/main" id="{FC1C332E-6284-4D46-BBD8-80A5D7819E0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5990" y="21986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a:extLst>
              <a:ext uri="{FF2B5EF4-FFF2-40B4-BE49-F238E27FC236}">
                <a16:creationId xmlns:a16="http://schemas.microsoft.com/office/drawing/2014/main" id="{DB76F122-A04E-4D24-BF38-8C6C9F7D2F3D}"/>
              </a:ext>
            </a:extLst>
          </p:cNvPr>
          <p:cNvPicPr>
            <a:picLocks noChangeAspect="1"/>
          </p:cNvPicPr>
          <p:nvPr/>
        </p:nvPicPr>
        <p:blipFill>
          <a:blip r:embed="rId14"/>
          <a:stretch>
            <a:fillRect/>
          </a:stretch>
        </p:blipFill>
        <p:spPr>
          <a:xfrm>
            <a:off x="904090" y="19189"/>
            <a:ext cx="400050" cy="352425"/>
          </a:xfrm>
          <a:prstGeom prst="rect">
            <a:avLst/>
          </a:prstGeom>
        </p:spPr>
      </p:pic>
      <p:pic>
        <p:nvPicPr>
          <p:cNvPr id="20" name="Image 19">
            <a:extLst>
              <a:ext uri="{FF2B5EF4-FFF2-40B4-BE49-F238E27FC236}">
                <a16:creationId xmlns:a16="http://schemas.microsoft.com/office/drawing/2014/main" id="{30D8C88D-B6C3-423B-8256-57AACE765291}"/>
              </a:ext>
            </a:extLst>
          </p:cNvPr>
          <p:cNvPicPr>
            <a:picLocks noChangeAspect="1"/>
          </p:cNvPicPr>
          <p:nvPr/>
        </p:nvPicPr>
        <p:blipFill>
          <a:blip r:embed="rId14"/>
          <a:stretch>
            <a:fillRect/>
          </a:stretch>
        </p:blipFill>
        <p:spPr>
          <a:xfrm>
            <a:off x="1323875" y="9028"/>
            <a:ext cx="400050" cy="352425"/>
          </a:xfrm>
          <a:prstGeom prst="rect">
            <a:avLst/>
          </a:prstGeom>
        </p:spPr>
      </p:pic>
      <p:pic>
        <p:nvPicPr>
          <p:cNvPr id="21" name="Image 20">
            <a:extLst>
              <a:ext uri="{FF2B5EF4-FFF2-40B4-BE49-F238E27FC236}">
                <a16:creationId xmlns:a16="http://schemas.microsoft.com/office/drawing/2014/main" id="{C33841DB-E277-4934-B884-EB4C0A479947}"/>
              </a:ext>
            </a:extLst>
          </p:cNvPr>
          <p:cNvPicPr>
            <a:picLocks noChangeAspect="1"/>
          </p:cNvPicPr>
          <p:nvPr/>
        </p:nvPicPr>
        <p:blipFill>
          <a:blip r:embed="rId14"/>
          <a:stretch>
            <a:fillRect/>
          </a:stretch>
        </p:blipFill>
        <p:spPr>
          <a:xfrm>
            <a:off x="1760925" y="-820"/>
            <a:ext cx="400050" cy="352425"/>
          </a:xfrm>
          <a:prstGeom prst="rect">
            <a:avLst/>
          </a:prstGeom>
        </p:spPr>
      </p:pic>
      <p:sp>
        <p:nvSpPr>
          <p:cNvPr id="22" name="Rectangle 21">
            <a:extLst>
              <a:ext uri="{FF2B5EF4-FFF2-40B4-BE49-F238E27FC236}">
                <a16:creationId xmlns:a16="http://schemas.microsoft.com/office/drawing/2014/main" id="{91C64B25-FF9D-4189-B99B-41CBAB23CAD8}"/>
              </a:ext>
            </a:extLst>
          </p:cNvPr>
          <p:cNvSpPr>
            <a:spLocks noChangeArrowheads="1"/>
          </p:cNvSpPr>
          <p:nvPr/>
        </p:nvSpPr>
        <p:spPr bwMode="auto">
          <a:xfrm>
            <a:off x="2685934" y="84523"/>
            <a:ext cx="572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008000"/>
                </a:solidFill>
              </a:rPr>
              <a:t>↗↗</a:t>
            </a:r>
            <a:endParaRPr lang="fr-FR" altLang="fr-FR" sz="1800" dirty="0">
              <a:latin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616F46C-9DC5-4EC4-85F7-E3EFDF441670}"/>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 name="ZoneTexte 6">
            <a:extLst>
              <a:ext uri="{FF2B5EF4-FFF2-40B4-BE49-F238E27FC236}">
                <a16:creationId xmlns:a16="http://schemas.microsoft.com/office/drawing/2014/main" id="{FCEAF14F-8E04-4DAA-8F4C-F87EB3F06F3B}"/>
              </a:ext>
            </a:extLst>
          </p:cNvPr>
          <p:cNvSpPr txBox="1">
            <a:spLocks noChangeArrowheads="1"/>
          </p:cNvSpPr>
          <p:nvPr/>
        </p:nvSpPr>
        <p:spPr bwMode="auto">
          <a:xfrm>
            <a:off x="179388" y="1155203"/>
            <a:ext cx="1182614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rPr>
              <a:t> Originaire de </a:t>
            </a:r>
            <a:r>
              <a:rPr lang="fr-FR" altLang="fr-FR" sz="1800" dirty="0">
                <a:solidFill>
                  <a:srgbClr val="008000"/>
                </a:solidFill>
                <a:hlinkClick r:id="rId2" tooltip="Chine"/>
              </a:rPr>
              <a:t>Chine</a:t>
            </a:r>
            <a:r>
              <a:rPr lang="fr-FR" altLang="fr-FR" sz="1800" dirty="0">
                <a:solidFill>
                  <a:srgbClr val="008000"/>
                </a:solidFill>
              </a:rPr>
              <a:t> et répandu dans les régions </a:t>
            </a:r>
            <a:r>
              <a:rPr lang="fr-FR" altLang="fr-FR" sz="1800" dirty="0">
                <a:solidFill>
                  <a:srgbClr val="008000"/>
                </a:solidFill>
                <a:hlinkClick r:id="rId3" tooltip="Méditerranée"/>
              </a:rPr>
              <a:t>méditerranéennes</a:t>
            </a:r>
            <a:r>
              <a:rPr lang="fr-FR" altLang="fr-FR" sz="1800" dirty="0">
                <a:solidFill>
                  <a:srgbClr val="008000"/>
                </a:solidFill>
              </a:rPr>
              <a:t>, c’est un </a:t>
            </a:r>
            <a:r>
              <a:rPr lang="fr-FR" altLang="fr-FR" sz="1800" b="1" i="1" dirty="0">
                <a:solidFill>
                  <a:srgbClr val="008000"/>
                </a:solidFill>
                <a:hlinkClick r:id="rId4" tooltip="Arbuste"/>
              </a:rPr>
              <a:t>arbuste</a:t>
            </a:r>
            <a:r>
              <a:rPr lang="fr-FR" altLang="fr-FR" sz="1800" b="1" i="1" dirty="0">
                <a:solidFill>
                  <a:srgbClr val="008000"/>
                </a:solidFill>
              </a:rPr>
              <a:t> épineux</a:t>
            </a:r>
            <a:r>
              <a:rPr lang="fr-FR" altLang="fr-FR" sz="1800" dirty="0">
                <a:solidFill>
                  <a:srgbClr val="008000"/>
                </a:solidFill>
              </a:rPr>
              <a:t>, aux feuilles luisantes et caduques, de 6 à 10 m de haut.</a:t>
            </a:r>
          </a:p>
          <a:p>
            <a:pPr algn="just" eaLnBrk="1" hangingPunct="1">
              <a:spcBef>
                <a:spcPct val="0"/>
              </a:spcBef>
            </a:pPr>
            <a:r>
              <a:rPr lang="fr-FR" altLang="fr-FR" sz="1800" dirty="0">
                <a:solidFill>
                  <a:srgbClr val="008000"/>
                </a:solidFill>
              </a:rPr>
              <a:t> </a:t>
            </a:r>
            <a:r>
              <a:rPr lang="fr-FR" altLang="fr-FR" sz="1400" dirty="0">
                <a:solidFill>
                  <a:srgbClr val="008000"/>
                </a:solidFill>
              </a:rPr>
              <a:t>Le jujubier a été domestiqué en </a:t>
            </a:r>
            <a:r>
              <a:rPr lang="fr-FR" altLang="fr-FR" sz="1400" dirty="0">
                <a:solidFill>
                  <a:srgbClr val="008000"/>
                </a:solidFill>
                <a:hlinkClick r:id="rId5" tooltip="Asie du Sud"/>
              </a:rPr>
              <a:t>Asie du Sud</a:t>
            </a:r>
            <a:r>
              <a:rPr lang="fr-FR" altLang="fr-FR" sz="1400" dirty="0">
                <a:solidFill>
                  <a:srgbClr val="008000"/>
                </a:solidFill>
              </a:rPr>
              <a:t>, depuis 9000 AJC.</a:t>
            </a:r>
          </a:p>
          <a:p>
            <a:pPr algn="just" eaLnBrk="1" hangingPunct="1">
              <a:spcBef>
                <a:spcPct val="0"/>
              </a:spcBef>
            </a:pPr>
            <a:r>
              <a:rPr lang="fr-FR" altLang="fr-FR" sz="1400" dirty="0">
                <a:solidFill>
                  <a:srgbClr val="008000"/>
                </a:solidFill>
              </a:rPr>
              <a:t> Plus de 400 </a:t>
            </a:r>
            <a:r>
              <a:rPr lang="fr-FR" altLang="fr-FR" sz="1400" dirty="0">
                <a:solidFill>
                  <a:srgbClr val="008000"/>
                </a:solidFill>
                <a:hlinkClick r:id="rId6" tooltip="Cultivar"/>
              </a:rPr>
              <a:t>cultivars</a:t>
            </a:r>
            <a:r>
              <a:rPr lang="fr-FR" altLang="fr-FR" sz="1400" dirty="0">
                <a:solidFill>
                  <a:srgbClr val="008000"/>
                </a:solidFill>
              </a:rPr>
              <a:t> ont été sélectionnés.</a:t>
            </a:r>
          </a:p>
          <a:p>
            <a:pPr algn="just" eaLnBrk="1" hangingPunct="1">
              <a:spcBef>
                <a:spcPct val="0"/>
              </a:spcBef>
            </a:pPr>
            <a:r>
              <a:rPr lang="fr-FR" altLang="fr-FR" sz="1800" dirty="0">
                <a:solidFill>
                  <a:srgbClr val="008000"/>
                </a:solidFill>
              </a:rPr>
              <a:t> Son </a:t>
            </a:r>
            <a:r>
              <a:rPr lang="fr-FR" altLang="fr-FR" sz="1800" dirty="0">
                <a:solidFill>
                  <a:srgbClr val="008000"/>
                </a:solidFill>
                <a:hlinkClick r:id="rId7" tooltip="Fruit (botanique)"/>
              </a:rPr>
              <a:t>fruit</a:t>
            </a:r>
            <a:r>
              <a:rPr lang="fr-FR" altLang="fr-FR" sz="1800" dirty="0">
                <a:solidFill>
                  <a:srgbClr val="008000"/>
                </a:solidFill>
              </a:rPr>
              <a:t> </a:t>
            </a:r>
            <a:r>
              <a:rPr lang="fr-FR" altLang="fr-FR" sz="1800" b="1" dirty="0">
                <a:solidFill>
                  <a:srgbClr val="008000"/>
                </a:solidFill>
              </a:rPr>
              <a:t>comestible</a:t>
            </a:r>
            <a:r>
              <a:rPr lang="fr-FR" altLang="fr-FR" sz="1800" dirty="0">
                <a:solidFill>
                  <a:srgbClr val="008000"/>
                </a:solidFill>
              </a:rPr>
              <a:t>, riche en </a:t>
            </a:r>
            <a:r>
              <a:rPr lang="fr-FR" altLang="fr-FR" sz="1800" dirty="0">
                <a:solidFill>
                  <a:srgbClr val="008000"/>
                </a:solidFill>
                <a:hlinkClick r:id="rId8" tooltip="Vitamine"/>
              </a:rPr>
              <a:t>vitamines</a:t>
            </a:r>
            <a:r>
              <a:rPr lang="fr-FR" altLang="fr-FR" sz="1800" dirty="0">
                <a:solidFill>
                  <a:srgbClr val="008000"/>
                </a:solidFill>
              </a:rPr>
              <a:t> </a:t>
            </a:r>
            <a:r>
              <a:rPr lang="fr-FR" altLang="fr-FR" sz="1800" dirty="0">
                <a:solidFill>
                  <a:srgbClr val="008000"/>
                </a:solidFill>
                <a:hlinkClick r:id="rId9" tooltip="Vitamine A"/>
              </a:rPr>
              <a:t>A</a:t>
            </a:r>
            <a:r>
              <a:rPr lang="fr-FR" altLang="fr-FR" sz="1800" dirty="0">
                <a:solidFill>
                  <a:srgbClr val="008000"/>
                </a:solidFill>
              </a:rPr>
              <a:t> et </a:t>
            </a:r>
            <a:r>
              <a:rPr lang="fr-FR" altLang="fr-FR" sz="1800" dirty="0">
                <a:solidFill>
                  <a:srgbClr val="008000"/>
                </a:solidFill>
                <a:hlinkClick r:id="rId10" tooltip="Vitamine C"/>
              </a:rPr>
              <a:t>C</a:t>
            </a:r>
            <a:r>
              <a:rPr lang="fr-FR" altLang="fr-FR" sz="1800" dirty="0">
                <a:solidFill>
                  <a:srgbClr val="008000"/>
                </a:solidFill>
              </a:rPr>
              <a:t>, ayant la consistance et le goût d'une </a:t>
            </a:r>
            <a:r>
              <a:rPr lang="fr-FR" altLang="fr-FR" sz="1800" dirty="0">
                <a:solidFill>
                  <a:srgbClr val="008000"/>
                </a:solidFill>
                <a:hlinkClick r:id="rId11" tooltip="Pomme"/>
              </a:rPr>
              <a:t>pomme</a:t>
            </a:r>
            <a:r>
              <a:rPr lang="fr-FR" altLang="fr-FR" sz="1800" dirty="0">
                <a:solidFill>
                  <a:srgbClr val="008000"/>
                </a:solidFill>
              </a:rPr>
              <a:t>, entrant dans diverses préparations médicinales, est appelé </a:t>
            </a:r>
            <a:r>
              <a:rPr lang="fr-FR" altLang="fr-FR" sz="1800" dirty="0">
                <a:solidFill>
                  <a:srgbClr val="008000"/>
                </a:solidFill>
                <a:hlinkClick r:id="rId12" tooltip="Jujube (fruit)"/>
              </a:rPr>
              <a:t>jujube</a:t>
            </a:r>
            <a:r>
              <a:rPr lang="fr-FR" altLang="fr-FR" sz="1800" dirty="0">
                <a:solidFill>
                  <a:srgbClr val="008000"/>
                </a:solidFill>
              </a:rPr>
              <a:t> (°).</a:t>
            </a:r>
          </a:p>
          <a:p>
            <a:pPr algn="just" eaLnBrk="1" hangingPunct="1">
              <a:spcBef>
                <a:spcPct val="0"/>
              </a:spcBef>
            </a:pPr>
            <a:r>
              <a:rPr lang="fr-FR" altLang="fr-FR" sz="1800" dirty="0">
                <a:solidFill>
                  <a:srgbClr val="008000"/>
                </a:solidFill>
              </a:rPr>
              <a:t> Le </a:t>
            </a:r>
            <a:r>
              <a:rPr lang="fr-FR" altLang="fr-FR" sz="1800" dirty="0">
                <a:solidFill>
                  <a:srgbClr val="008000"/>
                </a:solidFill>
                <a:hlinkClick r:id="rId13" tooltip="Miel"/>
              </a:rPr>
              <a:t>miel </a:t>
            </a:r>
            <a:r>
              <a:rPr lang="fr-FR" altLang="fr-FR" sz="1800" dirty="0">
                <a:solidFill>
                  <a:srgbClr val="008000"/>
                </a:solidFill>
              </a:rPr>
              <a:t>de jujubier, réputé au </a:t>
            </a:r>
            <a:r>
              <a:rPr lang="fr-FR" altLang="fr-FR" sz="1800" dirty="0">
                <a:solidFill>
                  <a:srgbClr val="008000"/>
                </a:solidFill>
                <a:hlinkClick r:id="rId14" tooltip="Yémen"/>
              </a:rPr>
              <a:t>Yémen</a:t>
            </a:r>
            <a:r>
              <a:rPr lang="fr-FR" altLang="fr-FR" sz="1800" dirty="0">
                <a:solidFill>
                  <a:srgbClr val="008000"/>
                </a:solidFill>
              </a:rPr>
              <a:t>, est censé avoir des vertus médicinales.</a:t>
            </a:r>
          </a:p>
          <a:p>
            <a:pPr algn="just" eaLnBrk="1" hangingPunct="1">
              <a:spcBef>
                <a:spcPct val="0"/>
              </a:spcBef>
            </a:pPr>
            <a:r>
              <a:rPr lang="fr-FR" altLang="fr-FR" sz="1800" dirty="0">
                <a:solidFill>
                  <a:srgbClr val="008000"/>
                </a:solidFill>
              </a:rPr>
              <a:t> Les jujubiers fournissent un bon bois pour le charbon de bois.</a:t>
            </a:r>
          </a:p>
          <a:p>
            <a:pPr algn="just" eaLnBrk="1" hangingPunct="1">
              <a:spcBef>
                <a:spcPct val="0"/>
              </a:spcBef>
            </a:pPr>
            <a:r>
              <a:rPr lang="fr-FR" altLang="fr-FR" sz="1800" dirty="0">
                <a:solidFill>
                  <a:srgbClr val="008000"/>
                </a:solidFill>
              </a:rPr>
              <a:t> Cet arbre se développe, </a:t>
            </a:r>
            <a:r>
              <a:rPr lang="fr-FR" altLang="fr-FR" sz="1800" i="1" dirty="0">
                <a:solidFill>
                  <a:srgbClr val="008000"/>
                </a:solidFill>
              </a:rPr>
              <a:t>à la faveur des feux de brousses.</a:t>
            </a:r>
          </a:p>
          <a:p>
            <a:pPr algn="just" eaLnBrk="1" hangingPunct="1">
              <a:spcBef>
                <a:spcPct val="0"/>
              </a:spcBef>
            </a:pPr>
            <a:r>
              <a:rPr lang="fr-FR" altLang="fr-FR" sz="1800" b="1" i="1" dirty="0">
                <a:solidFill>
                  <a:srgbClr val="008000"/>
                </a:solidFill>
              </a:rPr>
              <a:t> </a:t>
            </a:r>
            <a:r>
              <a:rPr lang="fr-FR" altLang="fr-FR" sz="1800" b="1" dirty="0">
                <a:solidFill>
                  <a:srgbClr val="008000"/>
                </a:solidFill>
              </a:rPr>
              <a:t>Il possède une bonne résistance au feu.</a:t>
            </a:r>
            <a:endParaRPr lang="fr-FR" altLang="fr-FR" sz="1200" b="1" i="1" dirty="0">
              <a:solidFill>
                <a:srgbClr val="008000"/>
              </a:solidFill>
            </a:endParaRPr>
          </a:p>
          <a:p>
            <a:pPr algn="just" eaLnBrk="1" hangingPunct="1">
              <a:spcBef>
                <a:spcPct val="0"/>
              </a:spcBef>
              <a:buFontTx/>
              <a:buNone/>
            </a:pPr>
            <a:r>
              <a:rPr lang="fr-FR" altLang="fr-FR" sz="1200" dirty="0">
                <a:solidFill>
                  <a:srgbClr val="008000"/>
                </a:solidFill>
              </a:rPr>
              <a:t>Sources : a) </a:t>
            </a:r>
            <a:r>
              <a:rPr lang="fr-FR" altLang="fr-FR" sz="1200" dirty="0">
                <a:solidFill>
                  <a:srgbClr val="008000"/>
                </a:solidFill>
                <a:hlinkClick r:id="rId15"/>
              </a:rPr>
              <a:t>http://fr.wikipedia.org/wiki/Jujubier_commun</a:t>
            </a:r>
            <a:r>
              <a:rPr lang="fr-FR" altLang="fr-FR" sz="1200" dirty="0">
                <a:solidFill>
                  <a:srgbClr val="008000"/>
                </a:solidFill>
              </a:rPr>
              <a:t>, b) </a:t>
            </a:r>
            <a:r>
              <a:rPr lang="fr-FR" altLang="fr-FR" sz="1200" dirty="0">
                <a:solidFill>
                  <a:srgbClr val="008000"/>
                </a:solidFill>
                <a:hlinkClick r:id="rId16"/>
              </a:rPr>
              <a:t>http://en.wikipedia.org/wiki/Jujube</a:t>
            </a:r>
            <a:r>
              <a:rPr lang="fr-FR" altLang="fr-FR" sz="1200" dirty="0">
                <a:solidFill>
                  <a:srgbClr val="008000"/>
                </a:solidFill>
              </a:rPr>
              <a:t>, </a:t>
            </a:r>
          </a:p>
          <a:p>
            <a:pPr algn="just" eaLnBrk="1" hangingPunct="1">
              <a:spcBef>
                <a:spcPct val="0"/>
              </a:spcBef>
              <a:buFontTx/>
              <a:buNone/>
            </a:pPr>
            <a:r>
              <a:rPr lang="fr-FR" altLang="fr-FR" sz="1200" dirty="0">
                <a:solidFill>
                  <a:srgbClr val="008000"/>
                </a:solidFill>
              </a:rPr>
              <a:t>c) </a:t>
            </a:r>
            <a:r>
              <a:rPr lang="fr-FR" altLang="fr-FR" sz="1200" dirty="0">
                <a:solidFill>
                  <a:srgbClr val="008000"/>
                </a:solidFill>
                <a:hlinkClick r:id="rId17"/>
              </a:rPr>
              <a:t>http://edis.ifas.ufl.edu/st680</a:t>
            </a:r>
            <a:r>
              <a:rPr lang="fr-FR" altLang="fr-FR" sz="1200" dirty="0">
                <a:solidFill>
                  <a:srgbClr val="008000"/>
                </a:solidFill>
              </a:rPr>
              <a:t>, d) </a:t>
            </a:r>
            <a:r>
              <a:rPr lang="fr-FR" altLang="fr-FR" sz="1200" dirty="0">
                <a:solidFill>
                  <a:srgbClr val="008000"/>
                </a:solidFill>
                <a:hlinkClick r:id="rId18"/>
              </a:rPr>
              <a:t>http://selectree.calpoly.edu/treedetail.lasso?rid=1483</a:t>
            </a:r>
            <a:r>
              <a:rPr lang="fr-FR" altLang="fr-FR" sz="1200" dirty="0">
                <a:solidFill>
                  <a:srgbClr val="008000"/>
                </a:solidFill>
              </a:rPr>
              <a:t> </a:t>
            </a:r>
          </a:p>
          <a:p>
            <a:pPr algn="just" eaLnBrk="1" hangingPunct="1">
              <a:spcBef>
                <a:spcPct val="0"/>
              </a:spcBef>
              <a:buFontTx/>
              <a:buNone/>
            </a:pPr>
            <a:r>
              <a:rPr lang="fr-FR" altLang="fr-FR" sz="1200" dirty="0">
                <a:solidFill>
                  <a:srgbClr val="008000"/>
                </a:solidFill>
              </a:rPr>
              <a:t>e) </a:t>
            </a:r>
            <a:r>
              <a:rPr lang="fr-FR" altLang="fr-FR" sz="1200" dirty="0">
                <a:solidFill>
                  <a:srgbClr val="008000"/>
                </a:solidFill>
                <a:hlinkClick r:id="rId19"/>
              </a:rPr>
              <a:t>http://www.hear.org/pier/species/ziziphus_jujuba.htm</a:t>
            </a:r>
            <a:r>
              <a:rPr lang="fr-FR" altLang="fr-FR" sz="1200" dirty="0">
                <a:solidFill>
                  <a:srgbClr val="008000"/>
                </a:solidFill>
              </a:rPr>
              <a:t> </a:t>
            </a:r>
          </a:p>
          <a:p>
            <a:pPr algn="just" eaLnBrk="1" hangingPunct="1">
              <a:spcBef>
                <a:spcPct val="0"/>
              </a:spcBef>
              <a:buFontTx/>
              <a:buNone/>
            </a:pPr>
            <a:r>
              <a:rPr lang="fr-FR" altLang="fr-FR" sz="1200" dirty="0">
                <a:solidFill>
                  <a:srgbClr val="008000"/>
                </a:solidFill>
              </a:rPr>
              <a:t>(°) La couleur des fruits vont de vert à rouge brun.</a:t>
            </a:r>
            <a:endParaRPr lang="fr-FR" altLang="fr-FR" sz="1800" dirty="0"/>
          </a:p>
        </p:txBody>
      </p:sp>
      <p:pic>
        <p:nvPicPr>
          <p:cNvPr id="7" name="Picture 2" descr="C:\Users\LISAN\Pictures\plantes invasives de Madagascar\Ziziphus jujuba fruit.jpg">
            <a:extLst>
              <a:ext uri="{FF2B5EF4-FFF2-40B4-BE49-F238E27FC236}">
                <a16:creationId xmlns:a16="http://schemas.microsoft.com/office/drawing/2014/main" id="{9FB60F11-2535-45BF-932A-A234FBD67A3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39542" y="5235576"/>
            <a:ext cx="19161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LISAN\Pictures\plantes invasives de Madagascar\Ziziphus jujuba_fruits3.jpg">
            <a:extLst>
              <a:ext uri="{FF2B5EF4-FFF2-40B4-BE49-F238E27FC236}">
                <a16:creationId xmlns:a16="http://schemas.microsoft.com/office/drawing/2014/main" id="{DA7E18C9-4169-494F-A086-38E04FA2072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37534" y="4976813"/>
            <a:ext cx="19288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LISAN\Pictures\plantes invasives de Madagascar\Ziziphus jujuba_arbre.jpg">
            <a:extLst>
              <a:ext uri="{FF2B5EF4-FFF2-40B4-BE49-F238E27FC236}">
                <a16:creationId xmlns:a16="http://schemas.microsoft.com/office/drawing/2014/main" id="{EA11EA8E-4086-4F9D-839E-8D14D7064E6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9388" y="4652963"/>
            <a:ext cx="21812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LISAN\Pictures\plantes invasives de Madagascar\Ziziphus jujuba_fruits&amp;feuilles.jpg">
            <a:extLst>
              <a:ext uri="{FF2B5EF4-FFF2-40B4-BE49-F238E27FC236}">
                <a16:creationId xmlns:a16="http://schemas.microsoft.com/office/drawing/2014/main" id="{FCE160A1-35D8-43E9-922B-E0D1FF8271D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02925" y="4065587"/>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3">
            <a:extLst>
              <a:ext uri="{FF2B5EF4-FFF2-40B4-BE49-F238E27FC236}">
                <a16:creationId xmlns:a16="http://schemas.microsoft.com/office/drawing/2014/main" id="{660A1F07-2E72-4E43-9AC4-C013407D6029}"/>
              </a:ext>
            </a:extLst>
          </p:cNvPr>
          <p:cNvSpPr txBox="1">
            <a:spLocks noChangeArrowheads="1"/>
          </p:cNvSpPr>
          <p:nvPr/>
        </p:nvSpPr>
        <p:spPr bwMode="auto">
          <a:xfrm>
            <a:off x="6631044" y="5888433"/>
            <a:ext cx="569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rPr>
              <a:t>Fruits</a:t>
            </a:r>
          </a:p>
        </p:txBody>
      </p:sp>
      <p:sp>
        <p:nvSpPr>
          <p:cNvPr id="12" name="ZoneTexte 14">
            <a:extLst>
              <a:ext uri="{FF2B5EF4-FFF2-40B4-BE49-F238E27FC236}">
                <a16:creationId xmlns:a16="http://schemas.microsoft.com/office/drawing/2014/main" id="{943256D4-0A61-496F-9AEB-42A04E2FF064}"/>
              </a:ext>
            </a:extLst>
          </p:cNvPr>
          <p:cNvSpPr txBox="1">
            <a:spLocks noChangeArrowheads="1"/>
          </p:cNvSpPr>
          <p:nvPr/>
        </p:nvSpPr>
        <p:spPr bwMode="auto">
          <a:xfrm>
            <a:off x="10106137" y="6513512"/>
            <a:ext cx="12588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rPr>
              <a:t>Fruits et feuilles</a:t>
            </a:r>
          </a:p>
        </p:txBody>
      </p:sp>
      <p:sp>
        <p:nvSpPr>
          <p:cNvPr id="13" name="ZoneTexte 12">
            <a:extLst>
              <a:ext uri="{FF2B5EF4-FFF2-40B4-BE49-F238E27FC236}">
                <a16:creationId xmlns:a16="http://schemas.microsoft.com/office/drawing/2014/main" id="{FCB87874-39DC-4622-AD7C-04333E5BB262}"/>
              </a:ext>
            </a:extLst>
          </p:cNvPr>
          <p:cNvSpPr txBox="1">
            <a:spLocks noChangeArrowheads="1"/>
          </p:cNvSpPr>
          <p:nvPr/>
        </p:nvSpPr>
        <p:spPr bwMode="auto">
          <a:xfrm>
            <a:off x="2411413" y="4652963"/>
            <a:ext cx="4752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rPr>
              <a:t>Selon certains auteurs (voir bibliographie), </a:t>
            </a:r>
            <a:r>
              <a:rPr lang="fr-FR" altLang="fr-FR" sz="1200" i="1" dirty="0" err="1">
                <a:solidFill>
                  <a:srgbClr val="008000"/>
                </a:solidFill>
              </a:rPr>
              <a:t>Ziziphus</a:t>
            </a:r>
            <a:r>
              <a:rPr lang="fr-FR" altLang="fr-FR" sz="1200" i="1" dirty="0">
                <a:solidFill>
                  <a:srgbClr val="008000"/>
                </a:solidFill>
              </a:rPr>
              <a:t> </a:t>
            </a:r>
            <a:r>
              <a:rPr lang="fr-FR" altLang="fr-FR" sz="1200" i="1" dirty="0" err="1">
                <a:solidFill>
                  <a:srgbClr val="008000"/>
                </a:solidFill>
              </a:rPr>
              <a:t>jujuba</a:t>
            </a:r>
            <a:r>
              <a:rPr lang="fr-FR" altLang="fr-FR" sz="1200" i="1" dirty="0">
                <a:solidFill>
                  <a:srgbClr val="008000"/>
                </a:solidFill>
              </a:rPr>
              <a:t> </a:t>
            </a:r>
            <a:r>
              <a:rPr lang="fr-FR" altLang="fr-FR" sz="1200" dirty="0">
                <a:solidFill>
                  <a:srgbClr val="008000"/>
                </a:solidFill>
              </a:rPr>
              <a:t>et </a:t>
            </a:r>
            <a:r>
              <a:rPr lang="fr-FR" altLang="fr-FR" sz="1200" i="1" dirty="0" err="1">
                <a:solidFill>
                  <a:srgbClr val="008000"/>
                </a:solidFill>
              </a:rPr>
              <a:t>Ziziphus</a:t>
            </a:r>
            <a:r>
              <a:rPr lang="fr-FR" altLang="fr-FR" sz="1200" i="1" dirty="0">
                <a:solidFill>
                  <a:srgbClr val="008000"/>
                </a:solidFill>
              </a:rPr>
              <a:t> </a:t>
            </a:r>
            <a:r>
              <a:rPr lang="fr-FR" altLang="fr-FR" sz="1200" i="1" dirty="0" err="1">
                <a:solidFill>
                  <a:srgbClr val="008000"/>
                </a:solidFill>
              </a:rPr>
              <a:t>mauritania</a:t>
            </a:r>
            <a:r>
              <a:rPr lang="fr-FR" altLang="fr-FR" sz="1200" i="1" dirty="0">
                <a:solidFill>
                  <a:srgbClr val="008000"/>
                </a:solidFill>
              </a:rPr>
              <a:t> </a:t>
            </a:r>
            <a:r>
              <a:rPr lang="fr-FR" altLang="fr-FR" sz="1200" dirty="0">
                <a:solidFill>
                  <a:srgbClr val="008000"/>
                </a:solidFill>
              </a:rPr>
              <a:t>seraient des synonymes (sur le </a:t>
            </a:r>
            <a:r>
              <a:rPr lang="fr-FR" altLang="fr-FR" sz="1200" i="1" dirty="0" err="1">
                <a:solidFill>
                  <a:srgbClr val="008000"/>
                </a:solidFill>
              </a:rPr>
              <a:t>Ziziphus</a:t>
            </a:r>
            <a:r>
              <a:rPr lang="fr-FR" altLang="fr-FR" sz="1200" i="1" dirty="0">
                <a:solidFill>
                  <a:srgbClr val="008000"/>
                </a:solidFill>
              </a:rPr>
              <a:t> </a:t>
            </a:r>
            <a:r>
              <a:rPr lang="fr-FR" altLang="fr-FR" sz="1200" i="1" dirty="0" err="1">
                <a:solidFill>
                  <a:srgbClr val="008000"/>
                </a:solidFill>
              </a:rPr>
              <a:t>mauritania</a:t>
            </a:r>
            <a:r>
              <a:rPr lang="fr-FR" altLang="fr-FR" sz="1200" i="1" dirty="0">
                <a:solidFill>
                  <a:srgbClr val="008000"/>
                </a:solidFill>
              </a:rPr>
              <a:t>, </a:t>
            </a:r>
            <a:r>
              <a:rPr lang="fr-FR" altLang="fr-FR" sz="1200" dirty="0">
                <a:solidFill>
                  <a:srgbClr val="008000"/>
                </a:solidFill>
              </a:rPr>
              <a:t>voir page suivante).</a:t>
            </a:r>
          </a:p>
        </p:txBody>
      </p:sp>
      <p:sp>
        <p:nvSpPr>
          <p:cNvPr id="14" name="ZoneTexte 3">
            <a:extLst>
              <a:ext uri="{FF2B5EF4-FFF2-40B4-BE49-F238E27FC236}">
                <a16:creationId xmlns:a16="http://schemas.microsoft.com/office/drawing/2014/main" id="{83935F2F-F3E7-4364-BF6D-D28FEC26A0CA}"/>
              </a:ext>
            </a:extLst>
          </p:cNvPr>
          <p:cNvSpPr txBox="1">
            <a:spLocks noChangeArrowheads="1"/>
          </p:cNvSpPr>
          <p:nvPr/>
        </p:nvSpPr>
        <p:spPr bwMode="auto">
          <a:xfrm>
            <a:off x="63500" y="546100"/>
            <a:ext cx="7996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arbres moyens</a:t>
            </a:r>
            <a:r>
              <a:rPr lang="fr-FR" altLang="fr-FR" dirty="0">
                <a:solidFill>
                  <a:srgbClr val="008000"/>
                </a:solidFill>
              </a:rPr>
              <a:t> </a:t>
            </a:r>
          </a:p>
        </p:txBody>
      </p:sp>
      <p:sp>
        <p:nvSpPr>
          <p:cNvPr id="15" name="Rectangle 13">
            <a:extLst>
              <a:ext uri="{FF2B5EF4-FFF2-40B4-BE49-F238E27FC236}">
                <a16:creationId xmlns:a16="http://schemas.microsoft.com/office/drawing/2014/main" id="{713595B2-2958-4137-8DAA-8F9A7C92DBE5}"/>
              </a:ext>
            </a:extLst>
          </p:cNvPr>
          <p:cNvSpPr>
            <a:spLocks noChangeArrowheads="1"/>
          </p:cNvSpPr>
          <p:nvPr/>
        </p:nvSpPr>
        <p:spPr bwMode="auto">
          <a:xfrm>
            <a:off x="7677150" y="493713"/>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16" name="ZoneTexte 4">
            <a:extLst>
              <a:ext uri="{FF2B5EF4-FFF2-40B4-BE49-F238E27FC236}">
                <a16:creationId xmlns:a16="http://schemas.microsoft.com/office/drawing/2014/main" id="{038654D9-2961-42C7-962B-F00288290AF5}"/>
              </a:ext>
            </a:extLst>
          </p:cNvPr>
          <p:cNvSpPr txBox="1">
            <a:spLocks noChangeArrowheads="1"/>
          </p:cNvSpPr>
          <p:nvPr/>
        </p:nvSpPr>
        <p:spPr bwMode="auto">
          <a:xfrm>
            <a:off x="107950" y="930275"/>
            <a:ext cx="1013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Jujubier commun</a:t>
            </a:r>
            <a:r>
              <a:rPr lang="fr-FR" altLang="fr-FR" sz="1800" dirty="0"/>
              <a:t> </a:t>
            </a:r>
            <a:r>
              <a:rPr lang="fr-FR" altLang="fr-FR" sz="1800" dirty="0">
                <a:solidFill>
                  <a:srgbClr val="008000"/>
                </a:solidFill>
              </a:rPr>
              <a:t>(</a:t>
            </a:r>
            <a:r>
              <a:rPr lang="fr-FR" altLang="fr-FR" sz="1800" i="1" dirty="0">
                <a:solidFill>
                  <a:srgbClr val="008000"/>
                </a:solidFill>
              </a:rPr>
              <a:t>Ziziphus </a:t>
            </a:r>
            <a:r>
              <a:rPr lang="fr-FR" altLang="fr-FR" sz="1800" i="1" dirty="0" err="1">
                <a:solidFill>
                  <a:srgbClr val="008000"/>
                </a:solidFill>
              </a:rPr>
              <a:t>mauritania</a:t>
            </a:r>
            <a:r>
              <a:rPr lang="fr-FR" altLang="fr-FR" sz="1800" dirty="0">
                <a:solidFill>
                  <a:srgbClr val="008000"/>
                </a:solidFill>
              </a:rPr>
              <a:t>) (famille des </a:t>
            </a:r>
            <a:r>
              <a:rPr lang="fr-FR" sz="1800" i="1" u="sng" dirty="0" err="1">
                <a:hlinkClick r:id="rId24" tooltip="Rhamnaceae"/>
              </a:rPr>
              <a:t>Rhamnaceae</a:t>
            </a:r>
            <a:r>
              <a:rPr lang="fr-FR" altLang="fr-FR" sz="1800" dirty="0">
                <a:solidFill>
                  <a:srgbClr val="008000"/>
                </a:solidFill>
              </a:rPr>
              <a:t>)</a:t>
            </a:r>
            <a:r>
              <a:rPr lang="fr-FR" altLang="fr-FR" sz="1800" dirty="0">
                <a:solidFill>
                  <a:srgbClr val="FF0000"/>
                </a:solidFill>
              </a:rPr>
              <a:t> Risque invasif élevé, score 9,5</a:t>
            </a:r>
            <a:endParaRPr lang="fr-FR" altLang="fr-FR" sz="1800" dirty="0">
              <a:solidFill>
                <a:srgbClr val="008000"/>
              </a:solidFill>
            </a:endParaRPr>
          </a:p>
        </p:txBody>
      </p:sp>
      <p:sp>
        <p:nvSpPr>
          <p:cNvPr id="17" name="Rectangle 13">
            <a:extLst>
              <a:ext uri="{FF2B5EF4-FFF2-40B4-BE49-F238E27FC236}">
                <a16:creationId xmlns:a16="http://schemas.microsoft.com/office/drawing/2014/main" id="{66AD4338-5549-49F7-BA95-998B73AA114A}"/>
              </a:ext>
            </a:extLst>
          </p:cNvPr>
          <p:cNvSpPr>
            <a:spLocks noChangeArrowheads="1"/>
          </p:cNvSpPr>
          <p:nvPr/>
        </p:nvSpPr>
        <p:spPr bwMode="auto">
          <a:xfrm>
            <a:off x="7677150" y="493713"/>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18" name="Image 12" descr="logo aride_s.jpg">
            <a:extLst>
              <a:ext uri="{FF2B5EF4-FFF2-40B4-BE49-F238E27FC236}">
                <a16:creationId xmlns:a16="http://schemas.microsoft.com/office/drawing/2014/main" id="{178BD6EC-D32D-4EDC-A5B7-479BAC9E66D0}"/>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8072438" y="3651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3" descr="logo salinisation2_s.jpg">
            <a:extLst>
              <a:ext uri="{FF2B5EF4-FFF2-40B4-BE49-F238E27FC236}">
                <a16:creationId xmlns:a16="http://schemas.microsoft.com/office/drawing/2014/main" id="{344E062B-2B95-4C73-80C6-5E7D79290567}"/>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8648700" y="36513"/>
            <a:ext cx="4635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7">
            <a:extLst>
              <a:ext uri="{FF2B5EF4-FFF2-40B4-BE49-F238E27FC236}">
                <a16:creationId xmlns:a16="http://schemas.microsoft.com/office/drawing/2014/main" id="{600E372D-7844-4775-8BFB-95D8C8747618}"/>
              </a:ext>
            </a:extLst>
          </p:cNvPr>
          <p:cNvSpPr>
            <a:spLocks noChangeArrowheads="1"/>
          </p:cNvSpPr>
          <p:nvPr/>
        </p:nvSpPr>
        <p:spPr bwMode="auto">
          <a:xfrm>
            <a:off x="9191625" y="18415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21" name="Rectangle 13">
            <a:extLst>
              <a:ext uri="{FF2B5EF4-FFF2-40B4-BE49-F238E27FC236}">
                <a16:creationId xmlns:a16="http://schemas.microsoft.com/office/drawing/2014/main" id="{846E91A9-229D-4582-8A84-44054F3B4F61}"/>
              </a:ext>
            </a:extLst>
          </p:cNvPr>
          <p:cNvSpPr>
            <a:spLocks noChangeArrowheads="1"/>
          </p:cNvSpPr>
          <p:nvPr/>
        </p:nvSpPr>
        <p:spPr bwMode="auto">
          <a:xfrm>
            <a:off x="9701213" y="211138"/>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2" name="Rectangle 6">
            <a:extLst>
              <a:ext uri="{FF2B5EF4-FFF2-40B4-BE49-F238E27FC236}">
                <a16:creationId xmlns:a16="http://schemas.microsoft.com/office/drawing/2014/main" id="{04B7A930-EB5D-4C4D-907C-4392D1C999A3}"/>
              </a:ext>
            </a:extLst>
          </p:cNvPr>
          <p:cNvSpPr>
            <a:spLocks noChangeArrowheads="1"/>
          </p:cNvSpPr>
          <p:nvPr/>
        </p:nvSpPr>
        <p:spPr bwMode="auto">
          <a:xfrm>
            <a:off x="10133013" y="2222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rPr>
              <a:t>U</a:t>
            </a:r>
          </a:p>
        </p:txBody>
      </p:sp>
      <p:pic>
        <p:nvPicPr>
          <p:cNvPr id="23" name="Picture 16" descr="C:\Users\LISAN\Pictures\Plantes fourragères\logo invasive plants5_s.jpg">
            <a:extLst>
              <a:ext uri="{FF2B5EF4-FFF2-40B4-BE49-F238E27FC236}">
                <a16:creationId xmlns:a16="http://schemas.microsoft.com/office/drawing/2014/main" id="{D5842BD6-2CA4-4B1B-A86E-55AC3EFE031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884443" y="14171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fruitsLogo9_ss">
            <a:extLst>
              <a:ext uri="{FF2B5EF4-FFF2-40B4-BE49-F238E27FC236}">
                <a16:creationId xmlns:a16="http://schemas.microsoft.com/office/drawing/2014/main" id="{AB98BA64-1561-4CE2-A71E-19DD3A9AA09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65990" y="21986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a:extLst>
              <a:ext uri="{FF2B5EF4-FFF2-40B4-BE49-F238E27FC236}">
                <a16:creationId xmlns:a16="http://schemas.microsoft.com/office/drawing/2014/main" id="{4833DC60-5E35-4DBF-A621-4DDAC0773EEB}"/>
              </a:ext>
            </a:extLst>
          </p:cNvPr>
          <p:cNvPicPr>
            <a:picLocks noChangeAspect="1"/>
          </p:cNvPicPr>
          <p:nvPr/>
        </p:nvPicPr>
        <p:blipFill>
          <a:blip r:embed="rId29"/>
          <a:stretch>
            <a:fillRect/>
          </a:stretch>
        </p:blipFill>
        <p:spPr>
          <a:xfrm>
            <a:off x="904090" y="19189"/>
            <a:ext cx="400050" cy="352425"/>
          </a:xfrm>
          <a:prstGeom prst="rect">
            <a:avLst/>
          </a:prstGeom>
        </p:spPr>
      </p:pic>
      <p:pic>
        <p:nvPicPr>
          <p:cNvPr id="26" name="Image 25">
            <a:extLst>
              <a:ext uri="{FF2B5EF4-FFF2-40B4-BE49-F238E27FC236}">
                <a16:creationId xmlns:a16="http://schemas.microsoft.com/office/drawing/2014/main" id="{F2D6CCB3-5A7F-4A69-AA6D-F21B858F6388}"/>
              </a:ext>
            </a:extLst>
          </p:cNvPr>
          <p:cNvPicPr>
            <a:picLocks noChangeAspect="1"/>
          </p:cNvPicPr>
          <p:nvPr/>
        </p:nvPicPr>
        <p:blipFill>
          <a:blip r:embed="rId29"/>
          <a:stretch>
            <a:fillRect/>
          </a:stretch>
        </p:blipFill>
        <p:spPr>
          <a:xfrm>
            <a:off x="1323875" y="9028"/>
            <a:ext cx="400050" cy="352425"/>
          </a:xfrm>
          <a:prstGeom prst="rect">
            <a:avLst/>
          </a:prstGeom>
        </p:spPr>
      </p:pic>
      <p:pic>
        <p:nvPicPr>
          <p:cNvPr id="27" name="Image 26">
            <a:extLst>
              <a:ext uri="{FF2B5EF4-FFF2-40B4-BE49-F238E27FC236}">
                <a16:creationId xmlns:a16="http://schemas.microsoft.com/office/drawing/2014/main" id="{514B0607-1996-4A5D-B522-F91D8562A90B}"/>
              </a:ext>
            </a:extLst>
          </p:cNvPr>
          <p:cNvPicPr>
            <a:picLocks noChangeAspect="1"/>
          </p:cNvPicPr>
          <p:nvPr/>
        </p:nvPicPr>
        <p:blipFill>
          <a:blip r:embed="rId29"/>
          <a:stretch>
            <a:fillRect/>
          </a:stretch>
        </p:blipFill>
        <p:spPr>
          <a:xfrm>
            <a:off x="1760925" y="-820"/>
            <a:ext cx="400050" cy="352425"/>
          </a:xfrm>
          <a:prstGeom prst="rect">
            <a:avLst/>
          </a:prstGeom>
        </p:spPr>
      </p:pic>
      <p:sp>
        <p:nvSpPr>
          <p:cNvPr id="28" name="Rectangle 27">
            <a:extLst>
              <a:ext uri="{FF2B5EF4-FFF2-40B4-BE49-F238E27FC236}">
                <a16:creationId xmlns:a16="http://schemas.microsoft.com/office/drawing/2014/main" id="{2B07AD08-A665-4CB6-9E51-BF31D51F7930}"/>
              </a:ext>
            </a:extLst>
          </p:cNvPr>
          <p:cNvSpPr>
            <a:spLocks noChangeArrowheads="1"/>
          </p:cNvSpPr>
          <p:nvPr/>
        </p:nvSpPr>
        <p:spPr bwMode="auto">
          <a:xfrm>
            <a:off x="2685934" y="84523"/>
            <a:ext cx="572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008000"/>
                </a:solidFill>
              </a:rPr>
              <a:t>↗↗</a:t>
            </a:r>
            <a:endParaRPr lang="fr-FR" altLang="fr-FR" sz="1800" dirty="0">
              <a:latin typeface="Arial" panose="020B0604020202020204" pitchFamily="34" charset="0"/>
            </a:endParaRPr>
          </a:p>
        </p:txBody>
      </p:sp>
    </p:spTree>
    <p:extLst>
      <p:ext uri="{BB962C8B-B14F-4D97-AF65-F5344CB8AC3E}">
        <p14:creationId xmlns:p14="http://schemas.microsoft.com/office/powerpoint/2010/main" val="17863230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616F46C-9DC5-4EC4-85F7-E3EFDF441670}"/>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 name="Rectangle 4">
            <a:extLst>
              <a:ext uri="{FF2B5EF4-FFF2-40B4-BE49-F238E27FC236}">
                <a16:creationId xmlns:a16="http://schemas.microsoft.com/office/drawing/2014/main" id="{63300C43-EE20-4710-B9EA-91AD85A047CB}"/>
              </a:ext>
            </a:extLst>
          </p:cNvPr>
          <p:cNvSpPr/>
          <p:nvPr/>
        </p:nvSpPr>
        <p:spPr>
          <a:xfrm>
            <a:off x="51552" y="875165"/>
            <a:ext cx="9311360" cy="369332"/>
          </a:xfrm>
          <a:prstGeom prst="rect">
            <a:avLst/>
          </a:prstGeom>
        </p:spPr>
        <p:txBody>
          <a:bodyPr wrap="square">
            <a:spAutoFit/>
          </a:bodyPr>
          <a:lstStyle/>
          <a:p>
            <a:r>
              <a:rPr lang="fr-FR" b="1" dirty="0">
                <a:solidFill>
                  <a:srgbClr val="008000"/>
                </a:solidFill>
              </a:rPr>
              <a:t> Jujubier de Maurice, jujubier indien –  (</a:t>
            </a:r>
            <a:r>
              <a:rPr lang="fr-FR" b="1" i="1" dirty="0">
                <a:solidFill>
                  <a:srgbClr val="008000"/>
                </a:solidFill>
              </a:rPr>
              <a:t>Ziziphus </a:t>
            </a:r>
            <a:r>
              <a:rPr lang="fr-FR" b="1" i="1" dirty="0" err="1">
                <a:solidFill>
                  <a:srgbClr val="008000"/>
                </a:solidFill>
              </a:rPr>
              <a:t>mauritiana</a:t>
            </a:r>
            <a:r>
              <a:rPr lang="fr-FR" b="1" dirty="0">
                <a:solidFill>
                  <a:srgbClr val="008000"/>
                </a:solidFill>
              </a:rPr>
              <a:t>) (famille des </a:t>
            </a:r>
            <a:r>
              <a:rPr lang="fr-FR" b="1" i="1" dirty="0" err="1">
                <a:hlinkClick r:id="rId2" tooltip="Rhamnaceae"/>
              </a:rPr>
              <a:t>Rhamnaceae</a:t>
            </a:r>
            <a:r>
              <a:rPr lang="fr-FR" b="1" dirty="0">
                <a:solidFill>
                  <a:srgbClr val="008000"/>
                </a:solidFill>
              </a:rPr>
              <a:t>)</a:t>
            </a:r>
          </a:p>
        </p:txBody>
      </p:sp>
      <p:pic>
        <p:nvPicPr>
          <p:cNvPr id="6" name="Picture 2">
            <a:extLst>
              <a:ext uri="{FF2B5EF4-FFF2-40B4-BE49-F238E27FC236}">
                <a16:creationId xmlns:a16="http://schemas.microsoft.com/office/drawing/2014/main" id="{FB13A23F-EE3D-4B89-920A-07E25131E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457" y="5277719"/>
            <a:ext cx="9810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2575CB27-F439-4DD7-8D4A-63A612440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744" y="5677769"/>
            <a:ext cx="13525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99662824-7BA0-4986-97D8-3418EEAF28C3}"/>
              </a:ext>
            </a:extLst>
          </p:cNvPr>
          <p:cNvSpPr txBox="1"/>
          <p:nvPr/>
        </p:nvSpPr>
        <p:spPr>
          <a:xfrm>
            <a:off x="139850" y="1176404"/>
            <a:ext cx="11876442" cy="4062651"/>
          </a:xfrm>
          <a:prstGeom prst="rect">
            <a:avLst/>
          </a:prstGeom>
          <a:noFill/>
        </p:spPr>
        <p:txBody>
          <a:bodyPr wrap="square" rtlCol="0">
            <a:spAutoFit/>
          </a:bodyPr>
          <a:lstStyle/>
          <a:p>
            <a:r>
              <a:rPr lang="fr-FR" dirty="0"/>
              <a:t>C’est un petit arbre ou arbuste </a:t>
            </a:r>
            <a:r>
              <a:rPr lang="fr-FR" b="1" dirty="0">
                <a:solidFill>
                  <a:srgbClr val="008000"/>
                </a:solidFill>
              </a:rPr>
              <a:t>fruitier, </a:t>
            </a:r>
            <a:r>
              <a:rPr lang="fr-FR" b="1" i="1" dirty="0">
                <a:solidFill>
                  <a:srgbClr val="008000"/>
                </a:solidFill>
              </a:rPr>
              <a:t>épineux</a:t>
            </a:r>
            <a:r>
              <a:rPr lang="fr-FR" b="1" dirty="0">
                <a:solidFill>
                  <a:srgbClr val="008000"/>
                </a:solidFill>
              </a:rPr>
              <a:t>, </a:t>
            </a:r>
            <a:r>
              <a:rPr lang="fr-FR" dirty="0"/>
              <a:t>à feuilles persistantes, de 3 à 12 m, jusqu'à 15 m de haut, avec un tronc de 40 cm ou plus de diamètre, des </a:t>
            </a:r>
            <a:r>
              <a:rPr lang="fr-FR" b="1" i="1" dirty="0">
                <a:solidFill>
                  <a:srgbClr val="008000"/>
                </a:solidFill>
              </a:rPr>
              <a:t>épines stipulées </a:t>
            </a:r>
            <a:r>
              <a:rPr lang="fr-FR" dirty="0"/>
              <a:t>et de nombreuses branches tombantes, à la couronne étalée. Le fruit est de forme et de taille variables. Il peut être ovale, obové, oblong ou rond, et peut être de 1-2,5 po (2,5-6,25 cm) de long, selon la variété. La chair est blanche et croustillante. Lorsqu'il est légèrement mûr, ce fruit est un peu sucré et présente un arôme agréable. La peau du fruit est lisse, brillant, mince mais serré. Il peut former des peuplements denses et devenir envahissant dans certaines régions (</a:t>
            </a:r>
            <a:r>
              <a:rPr lang="fr-FR" dirty="0">
                <a:hlinkClick r:id="rId5" tooltip="Fidji"/>
              </a:rPr>
              <a:t>Fidji</a:t>
            </a:r>
            <a:r>
              <a:rPr lang="fr-FR" dirty="0"/>
              <a:t>, Australie …). Il peut faire face à des températures extrêmes et se </a:t>
            </a:r>
            <a:r>
              <a:rPr lang="fr-FR" dirty="0">
                <a:solidFill>
                  <a:srgbClr val="008000"/>
                </a:solidFill>
              </a:rPr>
              <a:t>développe dans des conditions plutôt sèches avec des précipitations annuelles de 150 à 250 </a:t>
            </a:r>
            <a:r>
              <a:rPr lang="fr-FR" dirty="0" err="1">
                <a:solidFill>
                  <a:srgbClr val="008000"/>
                </a:solidFill>
              </a:rPr>
              <a:t>mm</a:t>
            </a:r>
            <a:r>
              <a:rPr lang="fr-FR" dirty="0" err="1"/>
              <a:t>.</a:t>
            </a:r>
            <a:r>
              <a:rPr lang="fr-FR" dirty="0"/>
              <a:t> </a:t>
            </a:r>
            <a:r>
              <a:rPr lang="fr-FR" sz="1200" dirty="0"/>
              <a:t>C’est un arbre de taille moyenne qui pousse vigoureusement et possède une racine pivotante en développement rapide, </a:t>
            </a:r>
            <a:r>
              <a:rPr lang="fr-FR" sz="1200" dirty="0">
                <a:solidFill>
                  <a:srgbClr val="008000"/>
                </a:solidFill>
              </a:rPr>
              <a:t>une adaptation nécessaire aux conditions de sécheresse</a:t>
            </a:r>
            <a:r>
              <a:rPr lang="fr-FR" sz="1200" dirty="0"/>
              <a:t>. L'espèce varie largement en hauteur, d'un arbuste touffu de 1,5 à 2 m de haut, jusqu'à un arbre de 10 à 12 m de haut avec un diamètre de tronc d'environ 30 cm, avec des rameaux en zigzag, sans épines ou avec des </a:t>
            </a:r>
            <a:r>
              <a:rPr lang="fr-FR" sz="1200" b="1" i="1" dirty="0">
                <a:solidFill>
                  <a:srgbClr val="008000"/>
                </a:solidFill>
              </a:rPr>
              <a:t>épines droites ou crochues courtes et pointues</a:t>
            </a:r>
            <a:r>
              <a:rPr lang="fr-FR" sz="1200" dirty="0"/>
              <a:t>. Les feuilles sont alternées, ovales ou obliques elliptiques à sommet arrondi, avec 3 veines longitudinales déprimées à la base. Les feuilles ont une longueur d'environ 2,5 à 3,2 cm et de 1,8 à 3,8 cm de large avec une denture fine au niveau de la marge. La feuille est vert foncé et brillant sur le côté supérieur et pubescent et vert pâle à gris-vert sur le côté inférieur. Selon le climat, le feuillage de la </a:t>
            </a:r>
            <a:r>
              <a:rPr lang="fr-FR" sz="1200" i="1" dirty="0"/>
              <a:t>Z. </a:t>
            </a:r>
            <a:r>
              <a:rPr lang="fr-FR" sz="1200" i="1" dirty="0" err="1"/>
              <a:t>mauritiana</a:t>
            </a:r>
            <a:r>
              <a:rPr lang="fr-FR" sz="1200" dirty="0"/>
              <a:t> peut être à feuilles persistantes ou à feuilles caduques. Les fleurs sont minuscules, jaunes, 5 pétales et sont généralement en deux et trois dans les ailes des feuilles. Les fleurs sont de couleur blanche ou verdâtre et les fruits sont orange à marron, 2-3 cm de long, avec de la pulpe blanche comestible. </a:t>
            </a:r>
            <a:r>
              <a:rPr lang="fr-FR" sz="1200" dirty="0">
                <a:solidFill>
                  <a:srgbClr val="008000"/>
                </a:solidFill>
              </a:rPr>
              <a:t>Cet arbre à croissance rapide commence à produire des fruits dans les trois ans</a:t>
            </a:r>
            <a:r>
              <a:rPr lang="fr-FR" sz="1200" dirty="0"/>
              <a:t>. Le </a:t>
            </a:r>
            <a:r>
              <a:rPr lang="fr-FR" sz="1200" dirty="0">
                <a:hlinkClick r:id="rId6" tooltip="Fruit"/>
              </a:rPr>
              <a:t>fruit</a:t>
            </a:r>
            <a:r>
              <a:rPr lang="fr-FR" sz="1200" dirty="0"/>
              <a:t> est un </a:t>
            </a:r>
            <a:r>
              <a:rPr lang="fr-FR" sz="1200" dirty="0">
                <a:hlinkClick r:id="rId7" tooltip="Drupe"/>
              </a:rPr>
              <a:t>drupe</a:t>
            </a:r>
            <a:r>
              <a:rPr lang="fr-FR" sz="1200" dirty="0"/>
              <a:t> doux et juteux </a:t>
            </a:r>
            <a:r>
              <a:rPr lang="fr-FR" sz="1200" dirty="0">
                <a:hlinkClick r:id="rId7" tooltip="Drupe"/>
              </a:rPr>
              <a:t>de</a:t>
            </a:r>
            <a:r>
              <a:rPr lang="fr-FR" sz="1200" dirty="0"/>
              <a:t> 2,5 cm de diamètre. Avec </a:t>
            </a:r>
            <a:r>
              <a:rPr lang="fr-FR" sz="1200" dirty="0">
                <a:hlinkClick r:id="rId8" tooltip="Cultivar"/>
              </a:rPr>
              <a:t>une culture sophistiquée</a:t>
            </a:r>
            <a:r>
              <a:rPr lang="fr-FR" sz="1200" dirty="0"/>
              <a:t> la taille des fruits peut atteindre jusqu'à 6,25 cm de long et 4,5 cm de largeur. La forme peut être ovale, obovée, ronde ou oblongue; la peau lisse ou rugueuse, brillante, mince mais dure. Le fruit entièrement mûr est entièrement rouge, doux, juteux avec une peau ridée et a un arôme agréable. Le fruit mûr est délicat et acide.  Il pousse aussi bien sur des sols latéritiques, argileux, alluviaux, sableux, </a:t>
            </a:r>
            <a:r>
              <a:rPr lang="fr-FR" sz="1200" dirty="0" err="1"/>
              <a:t>graviés</a:t>
            </a:r>
            <a:r>
              <a:rPr lang="fr-FR" sz="1200" dirty="0"/>
              <a:t>, de lits de rivières secs et des zones </a:t>
            </a:r>
            <a:r>
              <a:rPr lang="fr-FR" sz="1200" dirty="0">
                <a:hlinkClick r:id="rId9" tooltip="Riparian"/>
              </a:rPr>
              <a:t>riveraines</a:t>
            </a:r>
            <a:r>
              <a:rPr lang="fr-FR" sz="1200" dirty="0"/>
              <a:t>, où il est </a:t>
            </a:r>
            <a:r>
              <a:rPr lang="fr-FR" sz="1200" b="1" dirty="0"/>
              <a:t>vigoureusement spontané, </a:t>
            </a:r>
            <a:r>
              <a:rPr lang="fr-FR" sz="1200" dirty="0"/>
              <a:t>où la précipitation annuelle moyenne se situe entre 470 et 1200 </a:t>
            </a:r>
            <a:r>
              <a:rPr lang="fr-FR" sz="1200" dirty="0" err="1"/>
              <a:t>mm.</a:t>
            </a:r>
            <a:r>
              <a:rPr lang="fr-FR" sz="1200" dirty="0"/>
              <a:t> En Inde, il existe 90 </a:t>
            </a:r>
            <a:r>
              <a:rPr lang="fr-FR" sz="1200" dirty="0">
                <a:hlinkClick r:id="rId8" tooltip="Cultivar"/>
              </a:rPr>
              <a:t>cultivars</a:t>
            </a:r>
            <a:r>
              <a:rPr lang="fr-FR" sz="1200" dirty="0"/>
              <a:t>. Les fruits sont consommés crus avec leur peau. Sources : a) </a:t>
            </a:r>
            <a:r>
              <a:rPr lang="fr-FR" sz="1200" dirty="0">
                <a:hlinkClick r:id="rId10"/>
              </a:rPr>
              <a:t>http://uses.plantnet-project.org/fr/Ziziphus_mauritiana</a:t>
            </a:r>
            <a:r>
              <a:rPr lang="fr-FR" sz="1200" dirty="0"/>
              <a:t>, b) </a:t>
            </a:r>
            <a:r>
              <a:rPr lang="fr-FR" sz="1200" dirty="0">
                <a:hlinkClick r:id="rId11"/>
              </a:rPr>
              <a:t>https://en.wikipedia.org/wiki/Ziziphus_mauritiana</a:t>
            </a:r>
            <a:r>
              <a:rPr lang="fr-FR" sz="1200" dirty="0"/>
              <a:t>, c) </a:t>
            </a:r>
            <a:r>
              <a:rPr lang="fr-FR" sz="1200" dirty="0">
                <a:hlinkClick r:id="rId10"/>
              </a:rPr>
              <a:t>http://uses.plantnet-project.org/fr/Ziziphus_mauritiana</a:t>
            </a:r>
            <a:r>
              <a:rPr lang="fr-FR" sz="1200" dirty="0"/>
              <a:t> </a:t>
            </a:r>
          </a:p>
        </p:txBody>
      </p:sp>
      <p:pic>
        <p:nvPicPr>
          <p:cNvPr id="9" name="Image 8" descr="Une image contenant extérieur, arbre, vert&#10;&#10;Description générée avec un niveau de confiance très élevé">
            <a:extLst>
              <a:ext uri="{FF2B5EF4-FFF2-40B4-BE49-F238E27FC236}">
                <a16:creationId xmlns:a16="http://schemas.microsoft.com/office/drawing/2014/main" id="{A8775B47-9DE0-4BA1-BAC3-2D3B341E3A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56436" y="5308283"/>
            <a:ext cx="1905000" cy="1428750"/>
          </a:xfrm>
          <a:prstGeom prst="rect">
            <a:avLst/>
          </a:prstGeom>
        </p:spPr>
      </p:pic>
      <p:pic>
        <p:nvPicPr>
          <p:cNvPr id="10" name="Image 9" descr="Une image contenant herbe, extérieur, plante, arbre&#10;&#10;Description générée avec un niveau de confiance très élevé">
            <a:extLst>
              <a:ext uri="{FF2B5EF4-FFF2-40B4-BE49-F238E27FC236}">
                <a16:creationId xmlns:a16="http://schemas.microsoft.com/office/drawing/2014/main" id="{449AB156-9A5D-46B7-A5EB-9E601FD0EA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95316" y="5531183"/>
            <a:ext cx="1209675" cy="990600"/>
          </a:xfrm>
          <a:prstGeom prst="rect">
            <a:avLst/>
          </a:prstGeom>
        </p:spPr>
      </p:pic>
      <p:pic>
        <p:nvPicPr>
          <p:cNvPr id="11" name="Image 10" descr="Une image contenant extérieur, arbre, vert, plante&#10;&#10;Description générée avec un niveau de confiance très élevé">
            <a:extLst>
              <a:ext uri="{FF2B5EF4-FFF2-40B4-BE49-F238E27FC236}">
                <a16:creationId xmlns:a16="http://schemas.microsoft.com/office/drawing/2014/main" id="{EF27B665-1F08-4B0F-89ED-9A3D28F4C2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19962" y="5732311"/>
            <a:ext cx="1485900" cy="990600"/>
          </a:xfrm>
          <a:prstGeom prst="rect">
            <a:avLst/>
          </a:prstGeom>
        </p:spPr>
      </p:pic>
      <p:pic>
        <p:nvPicPr>
          <p:cNvPr id="12" name="Image 11" descr="Une image contenant arbre, fruit&#10;&#10;Description générée avec un niveau de confiance très élevé">
            <a:extLst>
              <a:ext uri="{FF2B5EF4-FFF2-40B4-BE49-F238E27FC236}">
                <a16:creationId xmlns:a16="http://schemas.microsoft.com/office/drawing/2014/main" id="{0DBA1157-7AF6-4561-8643-E7B2A5D334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74013" y="5773019"/>
            <a:ext cx="1095375" cy="771525"/>
          </a:xfrm>
          <a:prstGeom prst="rect">
            <a:avLst/>
          </a:prstGeom>
        </p:spPr>
      </p:pic>
      <p:pic>
        <p:nvPicPr>
          <p:cNvPr id="13" name="Image 12" descr="Une image contenant arbre, plante, fruit, assis&#10;&#10;Description générée avec un niveau de confiance élevé">
            <a:extLst>
              <a:ext uri="{FF2B5EF4-FFF2-40B4-BE49-F238E27FC236}">
                <a16:creationId xmlns:a16="http://schemas.microsoft.com/office/drawing/2014/main" id="{B8C71655-C00F-4C52-BBDC-FF559A87E5B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8630" y="5251007"/>
            <a:ext cx="1205245" cy="1606993"/>
          </a:xfrm>
          <a:prstGeom prst="rect">
            <a:avLst/>
          </a:prstGeom>
        </p:spPr>
      </p:pic>
      <p:pic>
        <p:nvPicPr>
          <p:cNvPr id="14" name="Image 13" descr="Une image contenant arbre, extérieur, plante, herbe&#10;&#10;Description générée avec un niveau de confiance très élevé">
            <a:extLst>
              <a:ext uri="{FF2B5EF4-FFF2-40B4-BE49-F238E27FC236}">
                <a16:creationId xmlns:a16="http://schemas.microsoft.com/office/drawing/2014/main" id="{C2C0F2D5-3F9C-4B87-942C-18F7C11336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26147" y="5355628"/>
            <a:ext cx="1034720" cy="1381405"/>
          </a:xfrm>
          <a:prstGeom prst="rect">
            <a:avLst/>
          </a:prstGeom>
        </p:spPr>
      </p:pic>
      <p:pic>
        <p:nvPicPr>
          <p:cNvPr id="15" name="Image 14" descr="Une image contenant arbre&#10;&#10;Description générée avec un niveau de confiance très élevé">
            <a:extLst>
              <a:ext uri="{FF2B5EF4-FFF2-40B4-BE49-F238E27FC236}">
                <a16:creationId xmlns:a16="http://schemas.microsoft.com/office/drawing/2014/main" id="{EE6C124A-0C20-4EC7-9709-7CB3A660266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38845" y="5277719"/>
            <a:ext cx="1111763" cy="1484262"/>
          </a:xfrm>
          <a:prstGeom prst="rect">
            <a:avLst/>
          </a:prstGeom>
        </p:spPr>
      </p:pic>
      <p:sp>
        <p:nvSpPr>
          <p:cNvPr id="16" name="ZoneTexte 15">
            <a:extLst>
              <a:ext uri="{FF2B5EF4-FFF2-40B4-BE49-F238E27FC236}">
                <a16:creationId xmlns:a16="http://schemas.microsoft.com/office/drawing/2014/main" id="{0D1B8827-2D89-4972-AD16-BCB76FCDE084}"/>
              </a:ext>
            </a:extLst>
          </p:cNvPr>
          <p:cNvSpPr txBox="1"/>
          <p:nvPr/>
        </p:nvSpPr>
        <p:spPr>
          <a:xfrm>
            <a:off x="5963293" y="5195977"/>
            <a:ext cx="4199923" cy="369332"/>
          </a:xfrm>
          <a:prstGeom prst="rect">
            <a:avLst/>
          </a:prstGeom>
          <a:noFill/>
        </p:spPr>
        <p:txBody>
          <a:bodyPr wrap="square" rtlCol="0">
            <a:spAutoFit/>
          </a:bodyPr>
          <a:lstStyle/>
          <a:p>
            <a:r>
              <a:rPr lang="it-IT" b="1" dirty="0"/>
              <a:t>USDA zone </a:t>
            </a:r>
            <a:r>
              <a:rPr lang="it-IT" dirty="0"/>
              <a:t>: 6 - 11. </a:t>
            </a:r>
            <a:r>
              <a:rPr lang="it-IT" b="1" dirty="0"/>
              <a:t>AHS Heat Zone </a:t>
            </a:r>
            <a:r>
              <a:rPr lang="it-IT" dirty="0"/>
              <a:t>: 11-5.</a:t>
            </a:r>
            <a:endParaRPr lang="fr-FR" dirty="0"/>
          </a:p>
        </p:txBody>
      </p:sp>
      <p:sp>
        <p:nvSpPr>
          <p:cNvPr id="17" name="ZoneTexte 3">
            <a:extLst>
              <a:ext uri="{FF2B5EF4-FFF2-40B4-BE49-F238E27FC236}">
                <a16:creationId xmlns:a16="http://schemas.microsoft.com/office/drawing/2014/main" id="{022C6DC6-0DE5-4677-B9F6-F948CD2BD86E}"/>
              </a:ext>
            </a:extLst>
          </p:cNvPr>
          <p:cNvSpPr txBox="1">
            <a:spLocks noChangeArrowheads="1"/>
          </p:cNvSpPr>
          <p:nvPr/>
        </p:nvSpPr>
        <p:spPr bwMode="auto">
          <a:xfrm>
            <a:off x="63500" y="546100"/>
            <a:ext cx="7832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a:t>
            </a:r>
            <a:r>
              <a:rPr lang="fr-FR" altLang="fr-FR" dirty="0">
                <a:solidFill>
                  <a:srgbClr val="008000"/>
                </a:solidFill>
              </a:rPr>
              <a:t> </a:t>
            </a:r>
            <a:r>
              <a:rPr lang="fr-FR" altLang="fr-FR" b="1" dirty="0">
                <a:solidFill>
                  <a:srgbClr val="008000"/>
                </a:solidFill>
              </a:rPr>
              <a:t>: arbres moyens</a:t>
            </a:r>
            <a:r>
              <a:rPr lang="fr-FR" altLang="fr-FR" dirty="0">
                <a:solidFill>
                  <a:srgbClr val="008000"/>
                </a:solidFill>
              </a:rPr>
              <a:t> </a:t>
            </a:r>
          </a:p>
        </p:txBody>
      </p:sp>
      <p:pic>
        <p:nvPicPr>
          <p:cNvPr id="18" name="Image 17">
            <a:extLst>
              <a:ext uri="{FF2B5EF4-FFF2-40B4-BE49-F238E27FC236}">
                <a16:creationId xmlns:a16="http://schemas.microsoft.com/office/drawing/2014/main" id="{B2F7D2F0-3C33-4973-87FF-28E9F2F68823}"/>
              </a:ext>
            </a:extLst>
          </p:cNvPr>
          <p:cNvPicPr>
            <a:picLocks noChangeAspect="1"/>
          </p:cNvPicPr>
          <p:nvPr/>
        </p:nvPicPr>
        <p:blipFill>
          <a:blip r:embed="rId19"/>
          <a:stretch>
            <a:fillRect/>
          </a:stretch>
        </p:blipFill>
        <p:spPr>
          <a:xfrm>
            <a:off x="904090" y="19189"/>
            <a:ext cx="400050" cy="352425"/>
          </a:xfrm>
          <a:prstGeom prst="rect">
            <a:avLst/>
          </a:prstGeom>
        </p:spPr>
      </p:pic>
      <p:pic>
        <p:nvPicPr>
          <p:cNvPr id="19" name="Image 18">
            <a:extLst>
              <a:ext uri="{FF2B5EF4-FFF2-40B4-BE49-F238E27FC236}">
                <a16:creationId xmlns:a16="http://schemas.microsoft.com/office/drawing/2014/main" id="{B5440B1F-9805-4C94-98F2-BEB27F5F61A3}"/>
              </a:ext>
            </a:extLst>
          </p:cNvPr>
          <p:cNvPicPr>
            <a:picLocks noChangeAspect="1"/>
          </p:cNvPicPr>
          <p:nvPr/>
        </p:nvPicPr>
        <p:blipFill>
          <a:blip r:embed="rId19"/>
          <a:stretch>
            <a:fillRect/>
          </a:stretch>
        </p:blipFill>
        <p:spPr>
          <a:xfrm>
            <a:off x="1323875" y="9028"/>
            <a:ext cx="400050" cy="352425"/>
          </a:xfrm>
          <a:prstGeom prst="rect">
            <a:avLst/>
          </a:prstGeom>
        </p:spPr>
      </p:pic>
      <p:pic>
        <p:nvPicPr>
          <p:cNvPr id="20" name="Image 19">
            <a:extLst>
              <a:ext uri="{FF2B5EF4-FFF2-40B4-BE49-F238E27FC236}">
                <a16:creationId xmlns:a16="http://schemas.microsoft.com/office/drawing/2014/main" id="{ED87B36C-52CF-42F9-BE65-3FCBEFCD2C87}"/>
              </a:ext>
            </a:extLst>
          </p:cNvPr>
          <p:cNvPicPr>
            <a:picLocks noChangeAspect="1"/>
          </p:cNvPicPr>
          <p:nvPr/>
        </p:nvPicPr>
        <p:blipFill>
          <a:blip r:embed="rId19"/>
          <a:stretch>
            <a:fillRect/>
          </a:stretch>
        </p:blipFill>
        <p:spPr>
          <a:xfrm>
            <a:off x="1760925" y="-820"/>
            <a:ext cx="400050" cy="352425"/>
          </a:xfrm>
          <a:prstGeom prst="rect">
            <a:avLst/>
          </a:prstGeom>
        </p:spPr>
      </p:pic>
      <p:sp>
        <p:nvSpPr>
          <p:cNvPr id="21" name="Rectangle 20">
            <a:extLst>
              <a:ext uri="{FF2B5EF4-FFF2-40B4-BE49-F238E27FC236}">
                <a16:creationId xmlns:a16="http://schemas.microsoft.com/office/drawing/2014/main" id="{F46B871F-28CE-43C3-B883-1422ACEBC3A6}"/>
              </a:ext>
            </a:extLst>
          </p:cNvPr>
          <p:cNvSpPr>
            <a:spLocks noChangeArrowheads="1"/>
          </p:cNvSpPr>
          <p:nvPr/>
        </p:nvSpPr>
        <p:spPr bwMode="auto">
          <a:xfrm>
            <a:off x="2685934" y="84523"/>
            <a:ext cx="572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008000"/>
                </a:solidFill>
              </a:rPr>
              <a:t>↗↗</a:t>
            </a:r>
            <a:endParaRPr lang="fr-FR" altLang="fr-FR" sz="1800" dirty="0">
              <a:latin typeface="Arial" panose="020B0604020202020204" pitchFamily="34" charset="0"/>
            </a:endParaRPr>
          </a:p>
        </p:txBody>
      </p:sp>
      <p:sp>
        <p:nvSpPr>
          <p:cNvPr id="22" name="Espace réservé du numéro de diapositive 2">
            <a:extLst>
              <a:ext uri="{FF2B5EF4-FFF2-40B4-BE49-F238E27FC236}">
                <a16:creationId xmlns:a16="http://schemas.microsoft.com/office/drawing/2014/main" id="{C2B81796-BFE0-4196-BA0B-95B4C637E0B0}"/>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104</a:t>
            </a:fld>
            <a:endParaRPr lang="fr-FR"/>
          </a:p>
        </p:txBody>
      </p:sp>
      <p:pic>
        <p:nvPicPr>
          <p:cNvPr id="23" name="Picture 16" descr="C:\Users\LISAN\Pictures\Plantes fourragères\logo invasive plants5_s.jpg">
            <a:extLst>
              <a:ext uri="{FF2B5EF4-FFF2-40B4-BE49-F238E27FC236}">
                <a16:creationId xmlns:a16="http://schemas.microsoft.com/office/drawing/2014/main" id="{5A5084D9-FE44-4ABA-8190-EF09D6CCF6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34616" y="18524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10" descr="logo aride_s.jpg">
            <a:extLst>
              <a:ext uri="{FF2B5EF4-FFF2-40B4-BE49-F238E27FC236}">
                <a16:creationId xmlns:a16="http://schemas.microsoft.com/office/drawing/2014/main" id="{9C1EFA0F-4517-4EDE-A07C-EF603DE73119}"/>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9115262" y="4733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2FBBAC20-D0E5-490F-9D5E-F2B9D6A40B14}"/>
              </a:ext>
            </a:extLst>
          </p:cNvPr>
          <p:cNvSpPr/>
          <p:nvPr/>
        </p:nvSpPr>
        <p:spPr>
          <a:xfrm>
            <a:off x="10726850" y="34175"/>
            <a:ext cx="452368" cy="584775"/>
          </a:xfrm>
          <a:prstGeom prst="rect">
            <a:avLst/>
          </a:prstGeom>
        </p:spPr>
        <p:txBody>
          <a:bodyPr wrap="none">
            <a:spAutoFit/>
          </a:bodyPr>
          <a:lstStyle/>
          <a:p>
            <a:r>
              <a:rPr lang="fr-FR" altLang="fr-FR" sz="3200" b="1" dirty="0">
                <a:solidFill>
                  <a:srgbClr val="008000"/>
                </a:solidFill>
              </a:rPr>
              <a:t>U</a:t>
            </a:r>
            <a:endParaRPr lang="fr-FR" sz="3200" dirty="0"/>
          </a:p>
        </p:txBody>
      </p:sp>
      <p:pic>
        <p:nvPicPr>
          <p:cNvPr id="26" name="Picture 2" descr="medicament2_s">
            <a:extLst>
              <a:ext uri="{FF2B5EF4-FFF2-40B4-BE49-F238E27FC236}">
                <a16:creationId xmlns:a16="http://schemas.microsoft.com/office/drawing/2014/main" id="{16437D87-DC94-4D86-B5F3-0379F8486CD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418959" y="134557"/>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fruitsLogo9_ss">
            <a:extLst>
              <a:ext uri="{FF2B5EF4-FFF2-40B4-BE49-F238E27FC236}">
                <a16:creationId xmlns:a16="http://schemas.microsoft.com/office/drawing/2014/main" id="{4AE4F5E0-6531-4F1F-B342-2102088ECDA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56378" y="210681"/>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3010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616F46C-9DC5-4EC4-85F7-E3EFDF441670}"/>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 name="ZoneTexte 4">
            <a:extLst>
              <a:ext uri="{FF2B5EF4-FFF2-40B4-BE49-F238E27FC236}">
                <a16:creationId xmlns:a16="http://schemas.microsoft.com/office/drawing/2014/main" id="{A495B364-E6E2-47C9-8074-6CF7DB774C62}"/>
              </a:ext>
            </a:extLst>
          </p:cNvPr>
          <p:cNvSpPr txBox="1">
            <a:spLocks noChangeArrowheads="1"/>
          </p:cNvSpPr>
          <p:nvPr/>
        </p:nvSpPr>
        <p:spPr bwMode="auto">
          <a:xfrm>
            <a:off x="148151" y="959818"/>
            <a:ext cx="10856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Jujubier épine du Christ</a:t>
            </a:r>
            <a:r>
              <a:rPr lang="fr-FR" altLang="fr-FR" sz="1800" dirty="0"/>
              <a:t> </a:t>
            </a:r>
            <a:r>
              <a:rPr lang="fr-FR" altLang="fr-FR" sz="1800" dirty="0">
                <a:solidFill>
                  <a:srgbClr val="008000"/>
                </a:solidFill>
              </a:rPr>
              <a:t>(</a:t>
            </a:r>
            <a:r>
              <a:rPr lang="fr-FR" altLang="fr-FR" sz="1800" i="1" dirty="0">
                <a:solidFill>
                  <a:srgbClr val="008000"/>
                </a:solidFill>
              </a:rPr>
              <a:t>Ziziphus spina-</a:t>
            </a:r>
            <a:r>
              <a:rPr lang="fr-FR" altLang="fr-FR" sz="1800" i="1" dirty="0" err="1">
                <a:solidFill>
                  <a:srgbClr val="008000"/>
                </a:solidFill>
              </a:rPr>
              <a:t>christi</a:t>
            </a:r>
            <a:r>
              <a:rPr lang="fr-FR" altLang="fr-FR" sz="1800" dirty="0">
                <a:solidFill>
                  <a:srgbClr val="008000"/>
                </a:solidFill>
              </a:rPr>
              <a:t>) (famille des </a:t>
            </a:r>
            <a:r>
              <a:rPr lang="fr-FR" sz="1800" i="1" u="sng" dirty="0" err="1">
                <a:hlinkClick r:id="rId2" tooltip="Rhamnaceae"/>
              </a:rPr>
              <a:t>Rhamnaceae</a:t>
            </a:r>
            <a:r>
              <a:rPr lang="fr-FR" altLang="fr-FR" sz="1800" dirty="0">
                <a:solidFill>
                  <a:srgbClr val="008000"/>
                </a:solidFill>
              </a:rPr>
              <a:t>)</a:t>
            </a:r>
            <a:r>
              <a:rPr lang="fr-FR" altLang="fr-FR" sz="1800" dirty="0">
                <a:solidFill>
                  <a:srgbClr val="FF0000"/>
                </a:solidFill>
              </a:rPr>
              <a:t>   Risque invasif élevé, score inconnu ?</a:t>
            </a:r>
            <a:endParaRPr lang="fr-FR" altLang="fr-FR" sz="1800" dirty="0">
              <a:solidFill>
                <a:srgbClr val="008000"/>
              </a:solidFill>
            </a:endParaRPr>
          </a:p>
        </p:txBody>
      </p:sp>
      <p:sp>
        <p:nvSpPr>
          <p:cNvPr id="6" name="ZoneTexte 7">
            <a:extLst>
              <a:ext uri="{FF2B5EF4-FFF2-40B4-BE49-F238E27FC236}">
                <a16:creationId xmlns:a16="http://schemas.microsoft.com/office/drawing/2014/main" id="{D03FC654-5DBD-446F-9F2F-D61AD98CFC91}"/>
              </a:ext>
            </a:extLst>
          </p:cNvPr>
          <p:cNvSpPr txBox="1">
            <a:spLocks noChangeArrowheads="1"/>
          </p:cNvSpPr>
          <p:nvPr/>
        </p:nvSpPr>
        <p:spPr bwMode="auto">
          <a:xfrm>
            <a:off x="139850" y="1288659"/>
            <a:ext cx="11847661"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latin typeface="+mn-lt"/>
              </a:rPr>
              <a:t> Le </a:t>
            </a:r>
            <a:r>
              <a:rPr lang="fr-FR" altLang="fr-FR" sz="1800" b="1" dirty="0">
                <a:solidFill>
                  <a:srgbClr val="008000"/>
                </a:solidFill>
                <a:latin typeface="+mn-lt"/>
              </a:rPr>
              <a:t>Jujubier épine du Christ,</a:t>
            </a:r>
            <a:r>
              <a:rPr lang="fr-FR" altLang="fr-FR" sz="1800" dirty="0">
                <a:solidFill>
                  <a:srgbClr val="008000"/>
                </a:solidFill>
                <a:latin typeface="+mn-lt"/>
              </a:rPr>
              <a:t> est un arbre à feuilles persistantes, atteignant 20 m de haut, originaire de l'Afrique du Nord, tropicale et australe et </a:t>
            </a:r>
            <a:r>
              <a:rPr lang="fr-FR" altLang="fr-FR" sz="1800" dirty="0">
                <a:solidFill>
                  <a:srgbClr val="008000"/>
                </a:solidFill>
                <a:latin typeface="+mn-lt"/>
                <a:hlinkClick r:id="rId3" tooltip="Asie de l'Ouest"/>
              </a:rPr>
              <a:t>l'Asie occidentale</a:t>
            </a:r>
            <a:r>
              <a:rPr lang="fr-FR" altLang="fr-FR" sz="1800" dirty="0">
                <a:solidFill>
                  <a:srgbClr val="008000"/>
                </a:solidFill>
                <a:latin typeface="+mn-lt"/>
              </a:rPr>
              <a:t>. </a:t>
            </a:r>
          </a:p>
          <a:p>
            <a:pPr algn="just" eaLnBrk="1" hangingPunct="1">
              <a:spcBef>
                <a:spcPct val="0"/>
              </a:spcBef>
            </a:pPr>
            <a:r>
              <a:rPr lang="fr-FR" altLang="fr-FR" sz="1800" dirty="0">
                <a:solidFill>
                  <a:srgbClr val="008000"/>
                </a:solidFill>
                <a:latin typeface="+mn-lt"/>
              </a:rPr>
              <a:t> Il est largement cultivée pour ses fruits agréables au goût et son ombre </a:t>
            </a:r>
            <a:r>
              <a:rPr lang="fr-FR" altLang="fr-FR" sz="1800" baseline="30000" dirty="0">
                <a:solidFill>
                  <a:srgbClr val="008000"/>
                </a:solidFill>
                <a:latin typeface="+mn-lt"/>
                <a:hlinkClick r:id="rId4"/>
              </a:rPr>
              <a:t>[3]</a:t>
            </a:r>
            <a:r>
              <a:rPr lang="fr-FR" altLang="fr-FR" sz="1800" dirty="0">
                <a:solidFill>
                  <a:srgbClr val="008000"/>
                </a:solidFill>
                <a:latin typeface="+mn-lt"/>
              </a:rPr>
              <a:t>. Ses fleurs sont une source importante de miel en </a:t>
            </a:r>
            <a:r>
              <a:rPr lang="fr-FR" altLang="fr-FR" sz="1800" dirty="0">
                <a:solidFill>
                  <a:srgbClr val="008000"/>
                </a:solidFill>
                <a:latin typeface="+mn-lt"/>
                <a:hlinkClick r:id="rId5" tooltip="Erythrée"/>
              </a:rPr>
              <a:t>Erythrée</a:t>
            </a:r>
            <a:r>
              <a:rPr lang="fr-FR" altLang="fr-FR" sz="1800" dirty="0">
                <a:solidFill>
                  <a:srgbClr val="008000"/>
                </a:solidFill>
                <a:latin typeface="+mn-lt"/>
              </a:rPr>
              <a:t> et </a:t>
            </a:r>
            <a:r>
              <a:rPr lang="fr-FR" altLang="fr-FR" sz="1800" dirty="0">
                <a:solidFill>
                  <a:srgbClr val="008000"/>
                </a:solidFill>
                <a:latin typeface="+mn-lt"/>
                <a:hlinkClick r:id="rId6" tooltip="Yémen"/>
              </a:rPr>
              <a:t>le Yémen</a:t>
            </a:r>
            <a:r>
              <a:rPr lang="fr-FR" altLang="fr-FR" sz="1800" dirty="0">
                <a:solidFill>
                  <a:srgbClr val="008000"/>
                </a:solidFill>
                <a:latin typeface="+mn-lt"/>
              </a:rPr>
              <a:t> </a:t>
            </a:r>
            <a:r>
              <a:rPr lang="fr-FR" altLang="fr-FR" sz="1800" baseline="30000" dirty="0">
                <a:solidFill>
                  <a:srgbClr val="008000"/>
                </a:solidFill>
                <a:latin typeface="+mn-lt"/>
                <a:hlinkClick r:id="rId7"/>
              </a:rPr>
              <a:t>[4]</a:t>
            </a:r>
            <a:r>
              <a:rPr lang="fr-FR" altLang="fr-FR" sz="1800" dirty="0">
                <a:solidFill>
                  <a:srgbClr val="008000"/>
                </a:solidFill>
                <a:latin typeface="+mn-lt"/>
              </a:rPr>
              <a:t> . </a:t>
            </a:r>
          </a:p>
          <a:p>
            <a:pPr algn="just" eaLnBrk="1" hangingPunct="1">
              <a:spcBef>
                <a:spcPct val="0"/>
              </a:spcBef>
            </a:pPr>
            <a:r>
              <a:rPr lang="fr-FR" altLang="fr-FR" sz="1800" dirty="0">
                <a:solidFill>
                  <a:srgbClr val="008000"/>
                </a:solidFill>
                <a:latin typeface="+mn-lt"/>
              </a:rPr>
              <a:t> Habitat : oueds du désert …</a:t>
            </a:r>
          </a:p>
          <a:p>
            <a:pPr algn="just" eaLnBrk="1" hangingPunct="1">
              <a:spcBef>
                <a:spcPct val="0"/>
              </a:spcBef>
              <a:buFontTx/>
              <a:buNone/>
            </a:pPr>
            <a:r>
              <a:rPr lang="fr-FR" altLang="fr-FR" sz="1200" u="sng" dirty="0">
                <a:solidFill>
                  <a:srgbClr val="FF0000"/>
                </a:solidFill>
                <a:latin typeface="Arial" panose="020B0604020202020204" pitchFamily="34" charset="0"/>
              </a:rPr>
              <a:t>Maladie</a:t>
            </a:r>
            <a:r>
              <a:rPr lang="fr-FR" altLang="fr-FR" sz="1200" dirty="0">
                <a:solidFill>
                  <a:srgbClr val="FF0000"/>
                </a:solidFill>
                <a:latin typeface="Arial" panose="020B0604020202020204" pitchFamily="34" charset="0"/>
              </a:rPr>
              <a:t> : Il est parasité par le gui hémiparasite </a:t>
            </a:r>
            <a:r>
              <a:rPr lang="fr-FR" altLang="fr-FR" sz="1200" i="1" dirty="0" err="1">
                <a:solidFill>
                  <a:srgbClr val="FF0000"/>
                </a:solidFill>
                <a:latin typeface="Arial" panose="020B0604020202020204" pitchFamily="34" charset="0"/>
              </a:rPr>
              <a:t>Plicosepalus</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acaciae</a:t>
            </a:r>
            <a:r>
              <a:rPr lang="fr-FR" altLang="fr-FR" sz="1200" i="1" dirty="0">
                <a:solidFill>
                  <a:srgbClr val="FF0000"/>
                </a:solidFill>
                <a:latin typeface="Arial" panose="020B0604020202020204" pitchFamily="34" charset="0"/>
              </a:rPr>
              <a:t>.</a:t>
            </a:r>
            <a:r>
              <a:rPr lang="fr-FR" altLang="fr-FR" sz="1200" dirty="0">
                <a:solidFill>
                  <a:srgbClr val="FF0000"/>
                </a:solidFill>
                <a:latin typeface="Arial" panose="020B0604020202020204" pitchFamily="34" charset="0"/>
              </a:rPr>
              <a:t> Source : </a:t>
            </a:r>
            <a:r>
              <a:rPr lang="fr-FR" altLang="fr-FR" sz="1200" dirty="0">
                <a:solidFill>
                  <a:srgbClr val="FF0000"/>
                </a:solidFill>
                <a:latin typeface="Arial" panose="020B0604020202020204" pitchFamily="34" charset="0"/>
                <a:hlinkClick r:id="rId8"/>
              </a:rPr>
              <a:t>http://www.cabi.org/isc/abstract/20073185345</a:t>
            </a:r>
            <a:r>
              <a:rPr lang="fr-FR" altLang="fr-FR" sz="1200" dirty="0">
                <a:solidFill>
                  <a:srgbClr val="FF0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err="1">
                <a:solidFill>
                  <a:srgbClr val="008000"/>
                </a:solidFill>
                <a:latin typeface="Arial" panose="020B0604020202020204" pitchFamily="34" charset="0"/>
              </a:rPr>
              <a:t>Zohary</a:t>
            </a:r>
            <a:r>
              <a:rPr lang="fr-FR" altLang="fr-FR" sz="1200" dirty="0">
                <a:solidFill>
                  <a:srgbClr val="008000"/>
                </a:solidFill>
                <a:latin typeface="Arial" panose="020B0604020202020204" pitchFamily="34" charset="0"/>
              </a:rPr>
              <a:t> M. Flora </a:t>
            </a:r>
            <a:r>
              <a:rPr lang="fr-FR" altLang="fr-FR" sz="1200" dirty="0" err="1">
                <a:solidFill>
                  <a:srgbClr val="008000"/>
                </a:solidFill>
                <a:latin typeface="Arial" panose="020B0604020202020204" pitchFamily="34" charset="0"/>
              </a:rPr>
              <a:t>Palaestina</a:t>
            </a:r>
            <a:r>
              <a:rPr lang="fr-FR" altLang="fr-FR" sz="1200" dirty="0">
                <a:solidFill>
                  <a:srgbClr val="008000"/>
                </a:solidFill>
                <a:latin typeface="Arial" panose="020B0604020202020204" pitchFamily="34" charset="0"/>
              </a:rPr>
              <a:t>. II. </a:t>
            </a:r>
            <a:r>
              <a:rPr lang="fr-FR" altLang="fr-FR" sz="1200" dirty="0" err="1">
                <a:solidFill>
                  <a:srgbClr val="008000"/>
                </a:solidFill>
                <a:latin typeface="Arial" panose="020B0604020202020204" pitchFamily="34" charset="0"/>
              </a:rPr>
              <a:t>Jerusalem</a:t>
            </a:r>
            <a:r>
              <a:rPr lang="fr-FR" altLang="fr-FR" sz="1200" dirty="0">
                <a:solidFill>
                  <a:srgbClr val="008000"/>
                </a:solidFill>
                <a:latin typeface="Arial" panose="020B0604020202020204" pitchFamily="34" charset="0"/>
              </a:rPr>
              <a:t>: The </a:t>
            </a:r>
            <a:r>
              <a:rPr lang="fr-FR" altLang="fr-FR" sz="1200" dirty="0" err="1">
                <a:solidFill>
                  <a:srgbClr val="008000"/>
                </a:solidFill>
                <a:latin typeface="Arial" panose="020B0604020202020204" pitchFamily="34" charset="0"/>
              </a:rPr>
              <a:t>Israel</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Academy</a:t>
            </a:r>
            <a:r>
              <a:rPr lang="fr-FR" altLang="fr-FR" sz="1200" dirty="0">
                <a:solidFill>
                  <a:srgbClr val="008000"/>
                </a:solidFill>
                <a:latin typeface="Arial" panose="020B0604020202020204" pitchFamily="34" charset="0"/>
              </a:rPr>
              <a:t> of Science and </a:t>
            </a:r>
            <a:r>
              <a:rPr lang="fr-FR" altLang="fr-FR" sz="1200" dirty="0" err="1">
                <a:solidFill>
                  <a:srgbClr val="008000"/>
                </a:solidFill>
                <a:latin typeface="Arial" panose="020B0604020202020204" pitchFamily="34" charset="0"/>
              </a:rPr>
              <a:t>Humanities</a:t>
            </a:r>
            <a:r>
              <a:rPr lang="fr-FR" altLang="fr-FR" sz="1200" dirty="0">
                <a:solidFill>
                  <a:srgbClr val="008000"/>
                </a:solidFill>
                <a:latin typeface="Arial" panose="020B0604020202020204" pitchFamily="34" charset="0"/>
              </a:rPr>
              <a:t>; 1972. pp. 307–308 </a:t>
            </a:r>
            <a:r>
              <a:rPr lang="fr-FR" altLang="fr-FR" sz="1200" dirty="0" err="1">
                <a:solidFill>
                  <a:srgbClr val="008000"/>
                </a:solidFill>
                <a:latin typeface="Arial" panose="020B0604020202020204" pitchFamily="34" charset="0"/>
              </a:rPr>
              <a:t>cited</a:t>
            </a:r>
            <a:r>
              <a:rPr lang="fr-FR" altLang="fr-FR" sz="1200" dirty="0">
                <a:solidFill>
                  <a:srgbClr val="008000"/>
                </a:solidFill>
                <a:latin typeface="Arial" panose="020B0604020202020204" pitchFamily="34" charset="0"/>
              </a:rPr>
              <a:t> in </a:t>
            </a:r>
            <a:r>
              <a:rPr lang="fr-FR" altLang="fr-FR" sz="1200" dirty="0" err="1">
                <a:solidFill>
                  <a:srgbClr val="008000"/>
                </a:solidFill>
                <a:latin typeface="Arial" panose="020B0604020202020204" pitchFamily="34" charset="0"/>
              </a:rPr>
              <a:t>Amots</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Dafni</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Shay</a:t>
            </a:r>
            <a:r>
              <a:rPr lang="fr-FR" altLang="fr-FR" sz="1200" dirty="0">
                <a:solidFill>
                  <a:srgbClr val="008000"/>
                </a:solidFill>
                <a:latin typeface="Arial" panose="020B0604020202020204" pitchFamily="34" charset="0"/>
              </a:rPr>
              <a:t> Levy, and </a:t>
            </a:r>
            <a:r>
              <a:rPr lang="fr-FR" altLang="fr-FR" sz="1200" dirty="0" err="1">
                <a:solidFill>
                  <a:srgbClr val="008000"/>
                </a:solidFill>
                <a:latin typeface="Arial" panose="020B0604020202020204" pitchFamily="34" charset="0"/>
              </a:rPr>
              <a:t>Efraim</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Lev,</a:t>
            </a:r>
            <a:r>
              <a:rPr lang="fr-FR" altLang="fr-FR" sz="1200" i="1" dirty="0" err="1">
                <a:solidFill>
                  <a:srgbClr val="008000"/>
                </a:solidFill>
                <a:latin typeface="Arial" panose="020B0604020202020204" pitchFamily="34" charset="0"/>
              </a:rPr>
              <a:t>The</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ethnobotany</a:t>
            </a:r>
            <a:r>
              <a:rPr lang="fr-FR" altLang="fr-FR" sz="1200" i="1" dirty="0">
                <a:solidFill>
                  <a:srgbClr val="008000"/>
                </a:solidFill>
                <a:latin typeface="Arial" panose="020B0604020202020204" pitchFamily="34" charset="0"/>
              </a:rPr>
              <a:t> of </a:t>
            </a:r>
            <a:r>
              <a:rPr lang="fr-FR" altLang="fr-FR" sz="1200" i="1" dirty="0" err="1">
                <a:solidFill>
                  <a:srgbClr val="008000"/>
                </a:solidFill>
                <a:latin typeface="Arial" panose="020B0604020202020204" pitchFamily="34" charset="0"/>
              </a:rPr>
              <a:t>Christ's</a:t>
            </a:r>
            <a:r>
              <a:rPr lang="fr-FR" altLang="fr-FR" sz="1200" i="1" dirty="0">
                <a:solidFill>
                  <a:srgbClr val="008000"/>
                </a:solidFill>
                <a:latin typeface="Arial" panose="020B0604020202020204" pitchFamily="34" charset="0"/>
              </a:rPr>
              <a:t> Thorn Jujube (Ziziphus spina-</a:t>
            </a:r>
            <a:r>
              <a:rPr lang="fr-FR" altLang="fr-FR" sz="1200" i="1" dirty="0" err="1">
                <a:solidFill>
                  <a:srgbClr val="008000"/>
                </a:solidFill>
                <a:latin typeface="Arial" panose="020B0604020202020204" pitchFamily="34" charset="0"/>
              </a:rPr>
              <a:t>christi</a:t>
            </a:r>
            <a:r>
              <a:rPr lang="fr-FR" altLang="fr-FR" sz="1200" i="1" dirty="0">
                <a:solidFill>
                  <a:srgbClr val="008000"/>
                </a:solidFill>
                <a:latin typeface="Arial" panose="020B0604020202020204" pitchFamily="34" charset="0"/>
              </a:rPr>
              <a:t>) in </a:t>
            </a:r>
            <a:r>
              <a:rPr lang="fr-FR" altLang="fr-FR" sz="1200" i="1" dirty="0" err="1">
                <a:solidFill>
                  <a:srgbClr val="008000"/>
                </a:solidFill>
                <a:latin typeface="Arial" panose="020B0604020202020204" pitchFamily="34" charset="0"/>
              </a:rPr>
              <a:t>Israel</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9" tooltip="Digital object identifier"/>
              </a:rPr>
              <a:t>doi</a:t>
            </a:r>
            <a:r>
              <a:rPr lang="fr-FR" altLang="fr-FR" sz="1200"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hlinkClick r:id="rId10"/>
              </a:rPr>
              <a:t>10.1186/1746-4269-1-8</a:t>
            </a:r>
            <a:r>
              <a:rPr lang="fr-FR" altLang="fr-FR" sz="1200" dirty="0">
                <a:solidFill>
                  <a:srgbClr val="008000"/>
                </a:solidFill>
                <a:latin typeface="Arial" panose="020B0604020202020204" pitchFamily="34" charset="0"/>
              </a:rPr>
              <a:t> &amp; </a:t>
            </a:r>
            <a:r>
              <a:rPr lang="fr-FR" altLang="fr-FR" sz="1200" dirty="0">
                <a:solidFill>
                  <a:srgbClr val="008000"/>
                </a:solidFill>
                <a:latin typeface="Arial" panose="020B0604020202020204" pitchFamily="34" charset="0"/>
                <a:hlinkClick r:id="rId11"/>
              </a:rPr>
              <a:t>http://www.ncbi.nlm.nih.gov/pmc/articles/PMC1277088/?tool=pubmed</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b) Eden </a:t>
            </a:r>
            <a:r>
              <a:rPr lang="fr-FR" altLang="fr-FR" sz="1200" dirty="0" err="1">
                <a:solidFill>
                  <a:srgbClr val="008000"/>
                </a:solidFill>
                <a:latin typeface="Arial" panose="020B0604020202020204" pitchFamily="34" charset="0"/>
              </a:rPr>
              <a:t>Foundation</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2"/>
              </a:rPr>
              <a:t>"</a:t>
            </a:r>
            <a:r>
              <a:rPr lang="fr-FR" altLang="fr-FR" sz="1200" dirty="0" err="1">
                <a:solidFill>
                  <a:srgbClr val="008000"/>
                </a:solidFill>
                <a:latin typeface="Arial" panose="020B0604020202020204" pitchFamily="34" charset="0"/>
                <a:hlinkClick r:id="rId12"/>
              </a:rPr>
              <a:t>Nutritional</a:t>
            </a:r>
            <a:r>
              <a:rPr lang="fr-FR" altLang="fr-FR" sz="1200" dirty="0">
                <a:solidFill>
                  <a:srgbClr val="008000"/>
                </a:solidFill>
                <a:latin typeface="Arial" panose="020B0604020202020204" pitchFamily="34" charset="0"/>
                <a:hlinkClick r:id="rId12"/>
              </a:rPr>
              <a:t> </a:t>
            </a:r>
            <a:r>
              <a:rPr lang="fr-FR" altLang="fr-FR" sz="1200" dirty="0" err="1">
                <a:solidFill>
                  <a:srgbClr val="008000"/>
                </a:solidFill>
                <a:latin typeface="Arial" panose="020B0604020202020204" pitchFamily="34" charset="0"/>
                <a:hlinkClick r:id="rId12"/>
              </a:rPr>
              <a:t>study</a:t>
            </a:r>
            <a:r>
              <a:rPr lang="fr-FR" altLang="fr-FR" sz="1200" dirty="0">
                <a:solidFill>
                  <a:srgbClr val="008000"/>
                </a:solidFill>
                <a:latin typeface="Arial" panose="020B0604020202020204" pitchFamily="34" charset="0"/>
                <a:hlinkClick r:id="rId12"/>
              </a:rPr>
              <a:t> on Ziziphus spina-</a:t>
            </a:r>
            <a:r>
              <a:rPr lang="fr-FR" altLang="fr-FR" sz="1200" dirty="0" err="1">
                <a:solidFill>
                  <a:srgbClr val="008000"/>
                </a:solidFill>
                <a:latin typeface="Arial" panose="020B0604020202020204" pitchFamily="34" charset="0"/>
                <a:hlinkClick r:id="rId12"/>
              </a:rPr>
              <a:t>christi</a:t>
            </a:r>
            <a:r>
              <a:rPr lang="fr-FR" altLang="fr-FR" sz="1200" dirty="0">
                <a:solidFill>
                  <a:srgbClr val="008000"/>
                </a:solidFill>
                <a:latin typeface="Arial" panose="020B0604020202020204" pitchFamily="34" charset="0"/>
                <a:hlinkClick r:id="rId12"/>
              </a:rPr>
              <a:t>"</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eden-foundation.org.</a:t>
            </a:r>
          </a:p>
          <a:p>
            <a:pPr algn="just"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13"/>
              </a:rPr>
              <a:t>http://www.worldagroforestry.org/treedb/AFTPDFS/Zizyphus_spina-christi.pdf</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d) </a:t>
            </a:r>
            <a:r>
              <a:rPr lang="fr-FR" altLang="fr-FR" sz="1200" dirty="0">
                <a:solidFill>
                  <a:srgbClr val="008000"/>
                </a:solidFill>
                <a:latin typeface="Arial" panose="020B0604020202020204" pitchFamily="34" charset="0"/>
                <a:hlinkClick r:id="rId14"/>
              </a:rPr>
              <a:t>http://www.beesfordevelopment.org/info/info/flora/christs-thorn-ziziphus-sp.shtml</a:t>
            </a:r>
            <a:endParaRPr lang="fr-FR" altLang="fr-FR" sz="1200" dirty="0">
              <a:solidFill>
                <a:srgbClr val="008000"/>
              </a:solidFill>
              <a:latin typeface="Arial" panose="020B0604020202020204" pitchFamily="34" charset="0"/>
            </a:endParaRPr>
          </a:p>
        </p:txBody>
      </p:sp>
      <p:pic>
        <p:nvPicPr>
          <p:cNvPr id="7" name="Picture 8" descr="C:\Users\LISAN\Pictures\plantes-halophytes-xerophiles\ziziphus spina-christi5.jpg">
            <a:extLst>
              <a:ext uri="{FF2B5EF4-FFF2-40B4-BE49-F238E27FC236}">
                <a16:creationId xmlns:a16="http://schemas.microsoft.com/office/drawing/2014/main" id="{8FB97922-C682-4F03-BA6A-1961F565A8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64009" y="5084763"/>
            <a:ext cx="2178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C:\Users\LISAN\Pictures\plantes-halophytes-xerophiles\ziziphus spina-christi1.jpg">
            <a:extLst>
              <a:ext uri="{FF2B5EF4-FFF2-40B4-BE49-F238E27FC236}">
                <a16:creationId xmlns:a16="http://schemas.microsoft.com/office/drawing/2014/main" id="{57ABFDC1-8F05-423D-807A-E79043673B5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44408" y="5002551"/>
            <a:ext cx="22320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LISAN\Pictures\plantes-halophytes-xerophiles\ziziphus spina-christi2.jpg">
            <a:extLst>
              <a:ext uri="{FF2B5EF4-FFF2-40B4-BE49-F238E27FC236}">
                <a16:creationId xmlns:a16="http://schemas.microsoft.com/office/drawing/2014/main" id="{905C9359-594C-4AFD-9DE6-F7D0B75188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388" y="5246688"/>
            <a:ext cx="216058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Users\LISAN\Pictures\plantes-halophytes-xerophiles\ziziphus spina-christi3.jpg">
            <a:extLst>
              <a:ext uri="{FF2B5EF4-FFF2-40B4-BE49-F238E27FC236}">
                <a16:creationId xmlns:a16="http://schemas.microsoft.com/office/drawing/2014/main" id="{38CA8C3A-2855-452C-B30E-1AD37E66DF0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27496" y="3318056"/>
            <a:ext cx="22510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Users\LISAN\Pictures\plantes-halophytes-xerophiles\ziziphus spina-christi4.jpg">
            <a:extLst>
              <a:ext uri="{FF2B5EF4-FFF2-40B4-BE49-F238E27FC236}">
                <a16:creationId xmlns:a16="http://schemas.microsoft.com/office/drawing/2014/main" id="{87677216-12B3-46D9-8950-B9C86454F13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1413" y="5229225"/>
            <a:ext cx="201612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C:\Users\LISAN\Pictures\plantes-halophytes-xerophiles\Ziziphus spina-christi7.jpg">
            <a:extLst>
              <a:ext uri="{FF2B5EF4-FFF2-40B4-BE49-F238E27FC236}">
                <a16:creationId xmlns:a16="http://schemas.microsoft.com/office/drawing/2014/main" id="{C1C81892-DAA4-4924-BEFF-0F37E172E13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19309" y="3432355"/>
            <a:ext cx="19446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C:\Users\LISAN\Pictures\plantes-halophytes-xerophiles\Ziziphus spina-christi8.jpg">
            <a:extLst>
              <a:ext uri="{FF2B5EF4-FFF2-40B4-BE49-F238E27FC236}">
                <a16:creationId xmlns:a16="http://schemas.microsoft.com/office/drawing/2014/main" id="{CD8F5734-732A-455A-81E3-B6DD11643DE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20086" y="3485357"/>
            <a:ext cx="1871663"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C:\Users\LISAN\Pictures\plantes-halophytes-xerophiles\ziziphus spina-christi6.jpg">
            <a:extLst>
              <a:ext uri="{FF2B5EF4-FFF2-40B4-BE49-F238E27FC236}">
                <a16:creationId xmlns:a16="http://schemas.microsoft.com/office/drawing/2014/main" id="{A4AB0A5C-D77F-46E3-A132-3CD7F9FB623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76446" y="5040651"/>
            <a:ext cx="19875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3">
            <a:extLst>
              <a:ext uri="{FF2B5EF4-FFF2-40B4-BE49-F238E27FC236}">
                <a16:creationId xmlns:a16="http://schemas.microsoft.com/office/drawing/2014/main" id="{1A75AD3E-9D12-498B-BBAA-28D008AA2AD2}"/>
              </a:ext>
            </a:extLst>
          </p:cNvPr>
          <p:cNvSpPr txBox="1">
            <a:spLocks noChangeArrowheads="1"/>
          </p:cNvSpPr>
          <p:nvPr/>
        </p:nvSpPr>
        <p:spPr bwMode="auto">
          <a:xfrm>
            <a:off x="63500" y="546100"/>
            <a:ext cx="8069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arbres moyens</a:t>
            </a:r>
            <a:r>
              <a:rPr lang="fr-FR" altLang="fr-FR" dirty="0">
                <a:solidFill>
                  <a:srgbClr val="008000"/>
                </a:solidFill>
              </a:rPr>
              <a:t> </a:t>
            </a:r>
          </a:p>
        </p:txBody>
      </p:sp>
      <p:sp>
        <p:nvSpPr>
          <p:cNvPr id="16" name="Espace réservé du numéro de diapositive 2">
            <a:extLst>
              <a:ext uri="{FF2B5EF4-FFF2-40B4-BE49-F238E27FC236}">
                <a16:creationId xmlns:a16="http://schemas.microsoft.com/office/drawing/2014/main" id="{3F0C1401-F79E-4FFB-8515-D9CB4E1DE173}"/>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105</a:t>
            </a:fld>
            <a:endParaRPr lang="fr-FR"/>
          </a:p>
        </p:txBody>
      </p:sp>
      <p:pic>
        <p:nvPicPr>
          <p:cNvPr id="17" name="Image 16">
            <a:extLst>
              <a:ext uri="{FF2B5EF4-FFF2-40B4-BE49-F238E27FC236}">
                <a16:creationId xmlns:a16="http://schemas.microsoft.com/office/drawing/2014/main" id="{67562E36-36BA-4AE0-BDF1-B7721F8FA4D2}"/>
              </a:ext>
            </a:extLst>
          </p:cNvPr>
          <p:cNvPicPr>
            <a:picLocks noChangeAspect="1"/>
          </p:cNvPicPr>
          <p:nvPr/>
        </p:nvPicPr>
        <p:blipFill>
          <a:blip r:embed="rId23"/>
          <a:stretch>
            <a:fillRect/>
          </a:stretch>
        </p:blipFill>
        <p:spPr>
          <a:xfrm>
            <a:off x="904090" y="19189"/>
            <a:ext cx="400050" cy="352425"/>
          </a:xfrm>
          <a:prstGeom prst="rect">
            <a:avLst/>
          </a:prstGeom>
        </p:spPr>
      </p:pic>
      <p:pic>
        <p:nvPicPr>
          <p:cNvPr id="18" name="Image 17">
            <a:extLst>
              <a:ext uri="{FF2B5EF4-FFF2-40B4-BE49-F238E27FC236}">
                <a16:creationId xmlns:a16="http://schemas.microsoft.com/office/drawing/2014/main" id="{6F000FF3-7E91-49E4-94F7-D54AFC9AA882}"/>
              </a:ext>
            </a:extLst>
          </p:cNvPr>
          <p:cNvPicPr>
            <a:picLocks noChangeAspect="1"/>
          </p:cNvPicPr>
          <p:nvPr/>
        </p:nvPicPr>
        <p:blipFill>
          <a:blip r:embed="rId23"/>
          <a:stretch>
            <a:fillRect/>
          </a:stretch>
        </p:blipFill>
        <p:spPr>
          <a:xfrm>
            <a:off x="1323875" y="9028"/>
            <a:ext cx="400050" cy="352425"/>
          </a:xfrm>
          <a:prstGeom prst="rect">
            <a:avLst/>
          </a:prstGeom>
        </p:spPr>
      </p:pic>
      <p:pic>
        <p:nvPicPr>
          <p:cNvPr id="19" name="Image 18">
            <a:extLst>
              <a:ext uri="{FF2B5EF4-FFF2-40B4-BE49-F238E27FC236}">
                <a16:creationId xmlns:a16="http://schemas.microsoft.com/office/drawing/2014/main" id="{89883BDC-37BA-49E8-A34A-4E49BB3C9FF8}"/>
              </a:ext>
            </a:extLst>
          </p:cNvPr>
          <p:cNvPicPr>
            <a:picLocks noChangeAspect="1"/>
          </p:cNvPicPr>
          <p:nvPr/>
        </p:nvPicPr>
        <p:blipFill>
          <a:blip r:embed="rId23"/>
          <a:stretch>
            <a:fillRect/>
          </a:stretch>
        </p:blipFill>
        <p:spPr>
          <a:xfrm>
            <a:off x="1760925" y="-820"/>
            <a:ext cx="400050" cy="352425"/>
          </a:xfrm>
          <a:prstGeom prst="rect">
            <a:avLst/>
          </a:prstGeom>
        </p:spPr>
      </p:pic>
      <p:sp>
        <p:nvSpPr>
          <p:cNvPr id="20" name="Rectangle 19">
            <a:extLst>
              <a:ext uri="{FF2B5EF4-FFF2-40B4-BE49-F238E27FC236}">
                <a16:creationId xmlns:a16="http://schemas.microsoft.com/office/drawing/2014/main" id="{67D686F3-A456-4329-B837-41129F4D9648}"/>
              </a:ext>
            </a:extLst>
          </p:cNvPr>
          <p:cNvSpPr>
            <a:spLocks noChangeArrowheads="1"/>
          </p:cNvSpPr>
          <p:nvPr/>
        </p:nvSpPr>
        <p:spPr bwMode="auto">
          <a:xfrm>
            <a:off x="2685934" y="84523"/>
            <a:ext cx="572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008000"/>
                </a:solidFill>
              </a:rPr>
              <a:t>↗↗</a:t>
            </a:r>
            <a:endParaRPr lang="fr-FR" altLang="fr-FR" sz="1800" dirty="0">
              <a:latin typeface="Arial" panose="020B0604020202020204" pitchFamily="34" charset="0"/>
            </a:endParaRPr>
          </a:p>
        </p:txBody>
      </p:sp>
      <p:sp>
        <p:nvSpPr>
          <p:cNvPr id="21" name="Rectangle 13">
            <a:extLst>
              <a:ext uri="{FF2B5EF4-FFF2-40B4-BE49-F238E27FC236}">
                <a16:creationId xmlns:a16="http://schemas.microsoft.com/office/drawing/2014/main" id="{098F063E-D18D-43FC-B57C-FCCF00091D8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2" name="Rectangle 13">
            <a:extLst>
              <a:ext uri="{FF2B5EF4-FFF2-40B4-BE49-F238E27FC236}">
                <a16:creationId xmlns:a16="http://schemas.microsoft.com/office/drawing/2014/main" id="{2F1066E9-69E8-4A16-8E68-70C8D9B2049D}"/>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3" name="Picture 16" descr="C:\Users\LISAN\Pictures\Plantes fourragères\logo invasive plants5_s.jpg">
            <a:extLst>
              <a:ext uri="{FF2B5EF4-FFF2-40B4-BE49-F238E27FC236}">
                <a16:creationId xmlns:a16="http://schemas.microsoft.com/office/drawing/2014/main" id="{73ABD42F-9D66-4C05-9CA9-95D3E07EE8B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934616" y="18524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10" descr="logo aride_s.jpg">
            <a:extLst>
              <a:ext uri="{FF2B5EF4-FFF2-40B4-BE49-F238E27FC236}">
                <a16:creationId xmlns:a16="http://schemas.microsoft.com/office/drawing/2014/main" id="{C14EF4EC-55B6-4F29-8606-8E385C05240B}"/>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9115262" y="4733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FA69DA20-5AA0-4CD0-BEF5-9C8BB336B9D0}"/>
              </a:ext>
            </a:extLst>
          </p:cNvPr>
          <p:cNvSpPr/>
          <p:nvPr/>
        </p:nvSpPr>
        <p:spPr>
          <a:xfrm>
            <a:off x="10726850" y="34175"/>
            <a:ext cx="452368" cy="584775"/>
          </a:xfrm>
          <a:prstGeom prst="rect">
            <a:avLst/>
          </a:prstGeom>
        </p:spPr>
        <p:txBody>
          <a:bodyPr wrap="none">
            <a:spAutoFit/>
          </a:bodyPr>
          <a:lstStyle/>
          <a:p>
            <a:r>
              <a:rPr lang="fr-FR" altLang="fr-FR" sz="3200" b="1" dirty="0">
                <a:solidFill>
                  <a:srgbClr val="008000"/>
                </a:solidFill>
              </a:rPr>
              <a:t>U</a:t>
            </a:r>
            <a:endParaRPr lang="fr-FR" sz="3200" dirty="0"/>
          </a:p>
        </p:txBody>
      </p:sp>
      <p:pic>
        <p:nvPicPr>
          <p:cNvPr id="26" name="Picture 2" descr="fruitsLogo9_ss">
            <a:extLst>
              <a:ext uri="{FF2B5EF4-FFF2-40B4-BE49-F238E27FC236}">
                <a16:creationId xmlns:a16="http://schemas.microsoft.com/office/drawing/2014/main" id="{FD94FDAB-5169-4324-A9A6-D4513F122CE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20611" y="243721"/>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C6EA00E3-CB89-4B3D-BC72-C351E639DBF5}"/>
              </a:ext>
            </a:extLst>
          </p:cNvPr>
          <p:cNvSpPr/>
          <p:nvPr/>
        </p:nvSpPr>
        <p:spPr>
          <a:xfrm>
            <a:off x="10812886" y="480310"/>
            <a:ext cx="312906" cy="369332"/>
          </a:xfrm>
          <a:prstGeom prst="rect">
            <a:avLst/>
          </a:prstGeom>
        </p:spPr>
        <p:txBody>
          <a:bodyPr wrap="none">
            <a:spAutoFit/>
          </a:bodyPr>
          <a:lstStyle/>
          <a:p>
            <a:pPr eaLnBrk="1" hangingPunct="1"/>
            <a:r>
              <a:rPr lang="fr-FR" altLang="fr-FR" b="1" dirty="0">
                <a:solidFill>
                  <a:srgbClr val="008000"/>
                </a:solidFill>
              </a:rPr>
              <a:t>$</a:t>
            </a:r>
          </a:p>
        </p:txBody>
      </p:sp>
      <p:pic>
        <p:nvPicPr>
          <p:cNvPr id="28" name="Image 18" descr="logo salinisation2_s.jpg">
            <a:extLst>
              <a:ext uri="{FF2B5EF4-FFF2-40B4-BE49-F238E27FC236}">
                <a16:creationId xmlns:a16="http://schemas.microsoft.com/office/drawing/2014/main" id="{A1D05889-DCCC-4174-B336-E0F257E2EC4F}"/>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8468515" y="60365"/>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medicament2_s">
            <a:extLst>
              <a:ext uri="{FF2B5EF4-FFF2-40B4-BE49-F238E27FC236}">
                <a16:creationId xmlns:a16="http://schemas.microsoft.com/office/drawing/2014/main" id="{38A66C6C-539D-461B-8C4F-2E0401532BD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289029" y="314186"/>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2960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616F46C-9DC5-4EC4-85F7-E3EFDF441670}"/>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 name="ZoneTexte 5">
            <a:extLst>
              <a:ext uri="{FF2B5EF4-FFF2-40B4-BE49-F238E27FC236}">
                <a16:creationId xmlns:a16="http://schemas.microsoft.com/office/drawing/2014/main" id="{4964D9F1-2C2F-42B9-BEC3-E1DC3740C7B9}"/>
              </a:ext>
            </a:extLst>
          </p:cNvPr>
          <p:cNvSpPr txBox="1">
            <a:spLocks noChangeArrowheads="1"/>
          </p:cNvSpPr>
          <p:nvPr/>
        </p:nvSpPr>
        <p:spPr bwMode="auto">
          <a:xfrm>
            <a:off x="107950" y="1548455"/>
            <a:ext cx="11908342"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fr-FR" altLang="fr-FR" sz="1800" dirty="0">
                <a:solidFill>
                  <a:srgbClr val="008000"/>
                </a:solidFill>
                <a:latin typeface="+mn-lt"/>
              </a:rPr>
              <a:t>Il est </a:t>
            </a:r>
            <a:r>
              <a:rPr lang="fr-FR" altLang="fr-FR" sz="1800" b="1" dirty="0">
                <a:solidFill>
                  <a:srgbClr val="008000"/>
                </a:solidFill>
                <a:latin typeface="+mn-lt"/>
              </a:rPr>
              <a:t>très robuste, très résistant à la chaleur et peut être trouvé dans les zones désertiques, même avec 100 mm précipitations par an. </a:t>
            </a:r>
            <a:r>
              <a:rPr lang="fr-FR" altLang="fr-FR" sz="1800" dirty="0">
                <a:solidFill>
                  <a:srgbClr val="008000"/>
                </a:solidFill>
                <a:latin typeface="+mn-lt"/>
              </a:rPr>
              <a:t>Il préfère les bords des étangs, rivière et les rives ses oueds (</a:t>
            </a:r>
            <a:r>
              <a:rPr lang="fr-FR" altLang="fr-FR" sz="1800" dirty="0" err="1">
                <a:solidFill>
                  <a:srgbClr val="008000"/>
                </a:solidFill>
                <a:latin typeface="+mn-lt"/>
              </a:rPr>
              <a:t>wadi</a:t>
            </a:r>
            <a:r>
              <a:rPr lang="fr-FR" altLang="fr-FR" sz="1800" dirty="0">
                <a:solidFill>
                  <a:srgbClr val="008000"/>
                </a:solidFill>
                <a:latin typeface="+mn-lt"/>
              </a:rPr>
              <a:t>), où l'eau souterraine est disponible. </a:t>
            </a:r>
            <a:r>
              <a:rPr lang="fr-FR" altLang="fr-FR" sz="1800" dirty="0">
                <a:solidFill>
                  <a:srgbClr val="FF0000"/>
                </a:solidFill>
                <a:latin typeface="+mn-lt"/>
              </a:rPr>
              <a:t>L'arbre est sensible au gel. </a:t>
            </a:r>
            <a:r>
              <a:rPr lang="it-IT" altLang="fr-FR" sz="1800" b="1" dirty="0"/>
              <a:t>USDA Zone </a:t>
            </a:r>
            <a:r>
              <a:rPr lang="it-IT" altLang="fr-FR" sz="1800" dirty="0"/>
              <a:t>: 6a-11.</a:t>
            </a:r>
            <a:r>
              <a:rPr lang="fr-FR" altLang="fr-FR" sz="1800" dirty="0"/>
              <a:t> </a:t>
            </a:r>
            <a:r>
              <a:rPr lang="it-IT" altLang="fr-FR" sz="1800" b="1" dirty="0">
                <a:latin typeface="+mn-lt"/>
              </a:rPr>
              <a:t>AHS Heat Zone </a:t>
            </a:r>
            <a:r>
              <a:rPr lang="it-IT" altLang="fr-FR" sz="1800" dirty="0">
                <a:latin typeface="+mn-lt"/>
              </a:rPr>
              <a:t>: 11-5. </a:t>
            </a:r>
            <a:r>
              <a:rPr lang="fr-FR" altLang="fr-FR" sz="1800" dirty="0">
                <a:solidFill>
                  <a:srgbClr val="008000"/>
                </a:solidFill>
                <a:latin typeface="+mn-lt"/>
              </a:rPr>
              <a:t>Il peut résister à un engorgement d'eau pour un maximum de 2 mois et à </a:t>
            </a:r>
            <a:r>
              <a:rPr lang="fr-FR" altLang="fr-FR" sz="1800" b="1" dirty="0">
                <a:solidFill>
                  <a:srgbClr val="008000"/>
                </a:solidFill>
                <a:latin typeface="+mn-lt"/>
              </a:rPr>
              <a:t>8-10 mois de saison sèche. </a:t>
            </a:r>
          </a:p>
          <a:p>
            <a:pPr algn="just" eaLnBrk="1" hangingPunct="1">
              <a:spcBef>
                <a:spcPct val="0"/>
              </a:spcBef>
              <a:buFontTx/>
              <a:buNone/>
            </a:pPr>
            <a:r>
              <a:rPr lang="fr-FR" altLang="fr-FR" sz="1800" dirty="0">
                <a:solidFill>
                  <a:srgbClr val="FF0000"/>
                </a:solidFill>
                <a:latin typeface="+mn-lt"/>
              </a:rPr>
              <a:t>C'est un colonisateur agressif, formant fourrés épineux impénétrables.</a:t>
            </a:r>
          </a:p>
          <a:p>
            <a:pPr eaLnBrk="1" hangingPunct="1">
              <a:spcBef>
                <a:spcPct val="0"/>
              </a:spcBef>
              <a:buFontTx/>
              <a:buNone/>
            </a:pPr>
            <a:r>
              <a:rPr lang="fr-FR" altLang="fr-FR" sz="1200" u="sng" dirty="0">
                <a:solidFill>
                  <a:srgbClr val="008000"/>
                </a:solidFill>
                <a:latin typeface="Arial" panose="020B0604020202020204" pitchFamily="34" charset="0"/>
              </a:rPr>
              <a:t>Limites biophysiques </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b="1" dirty="0">
                <a:solidFill>
                  <a:srgbClr val="008000"/>
                </a:solidFill>
                <a:latin typeface="Arial" panose="020B0604020202020204" pitchFamily="34" charset="0"/>
              </a:rPr>
              <a:t>Altitude</a:t>
            </a:r>
            <a:r>
              <a:rPr lang="fr-FR" altLang="fr-FR" sz="1200" dirty="0">
                <a:solidFill>
                  <a:srgbClr val="008000"/>
                </a:solidFill>
                <a:latin typeface="Arial" panose="020B0604020202020204" pitchFamily="34" charset="0"/>
              </a:rPr>
              <a:t>: 0-2 000 m. </a:t>
            </a:r>
          </a:p>
          <a:p>
            <a:pPr eaLnBrk="1" hangingPunct="1">
              <a:spcBef>
                <a:spcPct val="0"/>
              </a:spcBef>
              <a:buFontTx/>
              <a:buNone/>
            </a:pPr>
            <a:r>
              <a:rPr lang="fr-FR" altLang="fr-FR" sz="1200" b="1" dirty="0">
                <a:solidFill>
                  <a:srgbClr val="008000"/>
                </a:solidFill>
                <a:latin typeface="Arial" panose="020B0604020202020204" pitchFamily="34" charset="0"/>
              </a:rPr>
              <a:t>Température moyenne annuelle</a:t>
            </a:r>
            <a:r>
              <a:rPr lang="fr-FR" altLang="fr-FR" sz="1200" dirty="0">
                <a:solidFill>
                  <a:srgbClr val="008000"/>
                </a:solidFill>
                <a:latin typeface="Arial" panose="020B0604020202020204" pitchFamily="34" charset="0"/>
              </a:rPr>
              <a:t>: 19-28 °C </a:t>
            </a:r>
          </a:p>
          <a:p>
            <a:pPr eaLnBrk="1" hangingPunct="1">
              <a:spcBef>
                <a:spcPct val="0"/>
              </a:spcBef>
              <a:buFontTx/>
              <a:buNone/>
            </a:pPr>
            <a:r>
              <a:rPr lang="fr-FR" altLang="fr-FR" sz="1200" b="1" dirty="0">
                <a:solidFill>
                  <a:srgbClr val="008000"/>
                </a:solidFill>
                <a:latin typeface="Arial" panose="020B0604020202020204" pitchFamily="34" charset="0"/>
              </a:rPr>
              <a:t>Pluviométrie annuelle moyenne</a:t>
            </a:r>
            <a:r>
              <a:rPr lang="fr-FR" altLang="fr-FR" sz="1200" dirty="0">
                <a:solidFill>
                  <a:srgbClr val="008000"/>
                </a:solidFill>
                <a:latin typeface="Arial" panose="020B0604020202020204" pitchFamily="34" charset="0"/>
              </a:rPr>
              <a:t>: 100-500 mm </a:t>
            </a:r>
          </a:p>
          <a:p>
            <a:pPr eaLnBrk="1" hangingPunct="1">
              <a:spcBef>
                <a:spcPct val="0"/>
              </a:spcBef>
              <a:buFontTx/>
              <a:buNone/>
            </a:pPr>
            <a:r>
              <a:rPr lang="fr-FR" altLang="fr-FR" sz="1200" b="1" dirty="0">
                <a:solidFill>
                  <a:srgbClr val="008000"/>
                </a:solidFill>
                <a:latin typeface="Arial" panose="020B0604020202020204" pitchFamily="34" charset="0"/>
              </a:rPr>
              <a:t>Type de sol</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Z. spina-</a:t>
            </a:r>
            <a:r>
              <a:rPr lang="fr-FR" altLang="fr-FR" sz="1200" i="1" dirty="0" err="1">
                <a:solidFill>
                  <a:srgbClr val="008000"/>
                </a:solidFill>
                <a:latin typeface="Arial" panose="020B0604020202020204" pitchFamily="34" charset="0"/>
              </a:rPr>
              <a:t>christi</a:t>
            </a:r>
            <a:r>
              <a:rPr lang="fr-FR" altLang="fr-FR" sz="1200" i="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préfère les plaines alluviales avec des sols profonds, mais il peut aussi se développer sur des terres argileuses [</a:t>
            </a:r>
            <a:r>
              <a:rPr lang="fr-FR" altLang="fr-FR" sz="1200" dirty="0" err="1">
                <a:solidFill>
                  <a:srgbClr val="008000"/>
                </a:solidFill>
                <a:latin typeface="Arial" panose="020B0604020202020204" pitchFamily="34" charset="0"/>
              </a:rPr>
              <a:t>clay</a:t>
            </a:r>
            <a:r>
              <a:rPr lang="fr-FR" altLang="fr-FR" sz="1200" dirty="0">
                <a:solidFill>
                  <a:srgbClr val="008000"/>
                </a:solidFill>
                <a:latin typeface="Arial" panose="020B0604020202020204" pitchFamily="34" charset="0"/>
              </a:rPr>
              <a:t>]; où l'eau est disponible, et sur les sols salins.</a:t>
            </a:r>
          </a:p>
          <a:p>
            <a:pPr eaLnBrk="1" hangingPunct="1">
              <a:spcBef>
                <a:spcPct val="0"/>
              </a:spcBef>
              <a:buFontTx/>
              <a:buNone/>
            </a:pPr>
            <a:r>
              <a:rPr lang="fr-FR" altLang="fr-FR" sz="1200" b="1" dirty="0">
                <a:solidFill>
                  <a:srgbClr val="008000"/>
                </a:solidFill>
                <a:latin typeface="Arial" panose="020B0604020202020204" pitchFamily="34" charset="0"/>
              </a:rPr>
              <a:t>Nom vernaculaire arabe </a:t>
            </a:r>
            <a:r>
              <a:rPr lang="fr-FR" altLang="fr-FR" sz="1200" dirty="0">
                <a:solidFill>
                  <a:srgbClr val="008000"/>
                </a:solidFill>
                <a:latin typeface="Arial" panose="020B0604020202020204" pitchFamily="34" charset="0"/>
              </a:rPr>
              <a:t>: « </a:t>
            </a:r>
            <a:r>
              <a:rPr lang="fr-FR" altLang="fr-FR" sz="1200" dirty="0" err="1">
                <a:solidFill>
                  <a:srgbClr val="008000"/>
                </a:solidFill>
                <a:latin typeface="Arial" panose="020B0604020202020204" pitchFamily="34" charset="0"/>
              </a:rPr>
              <a:t>Zizouf</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Source : </a:t>
            </a:r>
            <a:r>
              <a:rPr lang="fr-FR" altLang="fr-FR" sz="1200" dirty="0">
                <a:solidFill>
                  <a:srgbClr val="008000"/>
                </a:solidFill>
                <a:latin typeface="Arial" panose="020B0604020202020204" pitchFamily="34" charset="0"/>
                <a:hlinkClick r:id="rId2"/>
              </a:rPr>
              <a:t>http://www.worldagroforestry.org/treedb2/AFTPDFS/Zizyphus_spina-christi.pdf</a:t>
            </a:r>
            <a:r>
              <a:rPr lang="fr-FR" altLang="fr-FR" sz="1200" dirty="0">
                <a:solidFill>
                  <a:srgbClr val="008000"/>
                </a:solidFill>
                <a:latin typeface="Arial" panose="020B0604020202020204" pitchFamily="34" charset="0"/>
              </a:rPr>
              <a:t> </a:t>
            </a:r>
          </a:p>
        </p:txBody>
      </p:sp>
      <p:pic>
        <p:nvPicPr>
          <p:cNvPr id="6" name="Picture 2" descr="C:\Users\LISAN\Pictures\plantes-halophytes-xerophiles\ziziphus spina-christi12.jpg">
            <a:extLst>
              <a:ext uri="{FF2B5EF4-FFF2-40B4-BE49-F238E27FC236}">
                <a16:creationId xmlns:a16="http://schemas.microsoft.com/office/drawing/2014/main" id="{66807C75-64D0-4885-B3CF-34347D4C6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6529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LISAN\Pictures\plantes-halophytes-xerophiles\ziziphus spina-christi9.jpg">
            <a:extLst>
              <a:ext uri="{FF2B5EF4-FFF2-40B4-BE49-F238E27FC236}">
                <a16:creationId xmlns:a16="http://schemas.microsoft.com/office/drawing/2014/main" id="{2D97CECC-B554-4601-9EDE-76DA51E3C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797425"/>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LISAN\Pictures\plantes-halophytes-xerophiles\ziziphus spina-christi10.jpg">
            <a:extLst>
              <a:ext uri="{FF2B5EF4-FFF2-40B4-BE49-F238E27FC236}">
                <a16:creationId xmlns:a16="http://schemas.microsoft.com/office/drawing/2014/main" id="{231EB7A9-E8CF-42C5-B2FD-A3DB7CA7C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48688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4">
            <a:extLst>
              <a:ext uri="{FF2B5EF4-FFF2-40B4-BE49-F238E27FC236}">
                <a16:creationId xmlns:a16="http://schemas.microsoft.com/office/drawing/2014/main" id="{5E6E362A-1AEA-494E-A7BF-CE014E8D60EE}"/>
              </a:ext>
            </a:extLst>
          </p:cNvPr>
          <p:cNvSpPr txBox="1">
            <a:spLocks noChangeArrowheads="1"/>
          </p:cNvSpPr>
          <p:nvPr/>
        </p:nvSpPr>
        <p:spPr bwMode="auto">
          <a:xfrm>
            <a:off x="107950" y="1104197"/>
            <a:ext cx="103699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Jujubier épine du Christ</a:t>
            </a:r>
            <a:r>
              <a:rPr lang="fr-FR" altLang="fr-FR" sz="1800" dirty="0"/>
              <a:t> </a:t>
            </a:r>
            <a:r>
              <a:rPr lang="fr-FR" altLang="fr-FR" sz="1800" dirty="0">
                <a:solidFill>
                  <a:srgbClr val="008000"/>
                </a:solidFill>
              </a:rPr>
              <a:t>(</a:t>
            </a:r>
            <a:r>
              <a:rPr lang="fr-FR" altLang="fr-FR" sz="1800" i="1" dirty="0">
                <a:solidFill>
                  <a:srgbClr val="008000"/>
                </a:solidFill>
              </a:rPr>
              <a:t>Ziziphus spina-</a:t>
            </a:r>
            <a:r>
              <a:rPr lang="fr-FR" altLang="fr-FR" sz="1800" i="1" dirty="0" err="1">
                <a:solidFill>
                  <a:srgbClr val="008000"/>
                </a:solidFill>
              </a:rPr>
              <a:t>christi</a:t>
            </a:r>
            <a:r>
              <a:rPr lang="fr-FR" altLang="fr-FR" sz="1800" dirty="0">
                <a:solidFill>
                  <a:srgbClr val="008000"/>
                </a:solidFill>
              </a:rPr>
              <a:t>)</a:t>
            </a:r>
            <a:r>
              <a:rPr lang="fr-FR" altLang="fr-FR" sz="1800" dirty="0">
                <a:solidFill>
                  <a:srgbClr val="FF0000"/>
                </a:solidFill>
              </a:rPr>
              <a:t> </a:t>
            </a:r>
            <a:r>
              <a:rPr lang="fr-FR" altLang="fr-FR" sz="1800" dirty="0">
                <a:solidFill>
                  <a:srgbClr val="008000"/>
                </a:solidFill>
              </a:rPr>
              <a:t>(famille des </a:t>
            </a:r>
            <a:r>
              <a:rPr lang="fr-FR" sz="1800" i="1" u="sng" dirty="0" err="1">
                <a:hlinkClick r:id="rId6" tooltip="Rhamnaceae"/>
              </a:rPr>
              <a:t>Rhamnaceae</a:t>
            </a:r>
            <a:r>
              <a:rPr lang="fr-FR" altLang="fr-FR" sz="1800" dirty="0">
                <a:solidFill>
                  <a:srgbClr val="008000"/>
                </a:solidFill>
              </a:rPr>
              <a:t>)</a:t>
            </a:r>
            <a:r>
              <a:rPr lang="fr-FR" altLang="fr-FR" sz="1800" dirty="0">
                <a:solidFill>
                  <a:srgbClr val="FF0000"/>
                </a:solidFill>
              </a:rPr>
              <a:t> Risque invasif élevé, score inconnu ?</a:t>
            </a:r>
            <a:endParaRPr lang="fr-FR" altLang="fr-FR" sz="1800" dirty="0">
              <a:solidFill>
                <a:srgbClr val="008000"/>
              </a:solidFill>
            </a:endParaRPr>
          </a:p>
        </p:txBody>
      </p:sp>
      <p:sp>
        <p:nvSpPr>
          <p:cNvPr id="10" name="ZoneTexte 3">
            <a:extLst>
              <a:ext uri="{FF2B5EF4-FFF2-40B4-BE49-F238E27FC236}">
                <a16:creationId xmlns:a16="http://schemas.microsoft.com/office/drawing/2014/main" id="{200B9659-8E37-4452-8771-8DC5B8E8B0F6}"/>
              </a:ext>
            </a:extLst>
          </p:cNvPr>
          <p:cNvSpPr txBox="1">
            <a:spLocks noChangeArrowheads="1"/>
          </p:cNvSpPr>
          <p:nvPr/>
        </p:nvSpPr>
        <p:spPr bwMode="auto">
          <a:xfrm>
            <a:off x="107950" y="633061"/>
            <a:ext cx="79394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arbres moyens</a:t>
            </a:r>
            <a:r>
              <a:rPr lang="fr-FR" altLang="fr-FR" dirty="0">
                <a:solidFill>
                  <a:srgbClr val="008000"/>
                </a:solidFill>
              </a:rPr>
              <a:t> </a:t>
            </a:r>
          </a:p>
        </p:txBody>
      </p:sp>
      <p:sp>
        <p:nvSpPr>
          <p:cNvPr id="11" name="Espace réservé du numéro de diapositive 2">
            <a:extLst>
              <a:ext uri="{FF2B5EF4-FFF2-40B4-BE49-F238E27FC236}">
                <a16:creationId xmlns:a16="http://schemas.microsoft.com/office/drawing/2014/main" id="{9F32F55B-FBA6-4DFE-8C8F-207D83608978}"/>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106</a:t>
            </a:fld>
            <a:endParaRPr lang="fr-FR"/>
          </a:p>
        </p:txBody>
      </p:sp>
      <p:pic>
        <p:nvPicPr>
          <p:cNvPr id="12" name="Image 11">
            <a:extLst>
              <a:ext uri="{FF2B5EF4-FFF2-40B4-BE49-F238E27FC236}">
                <a16:creationId xmlns:a16="http://schemas.microsoft.com/office/drawing/2014/main" id="{55AB0C5F-3746-47E2-9B3E-0A6140C97AD0}"/>
              </a:ext>
            </a:extLst>
          </p:cNvPr>
          <p:cNvPicPr>
            <a:picLocks noChangeAspect="1"/>
          </p:cNvPicPr>
          <p:nvPr/>
        </p:nvPicPr>
        <p:blipFill>
          <a:blip r:embed="rId7"/>
          <a:stretch>
            <a:fillRect/>
          </a:stretch>
        </p:blipFill>
        <p:spPr>
          <a:xfrm>
            <a:off x="904090" y="19189"/>
            <a:ext cx="400050" cy="352425"/>
          </a:xfrm>
          <a:prstGeom prst="rect">
            <a:avLst/>
          </a:prstGeom>
        </p:spPr>
      </p:pic>
      <p:pic>
        <p:nvPicPr>
          <p:cNvPr id="13" name="Image 12">
            <a:extLst>
              <a:ext uri="{FF2B5EF4-FFF2-40B4-BE49-F238E27FC236}">
                <a16:creationId xmlns:a16="http://schemas.microsoft.com/office/drawing/2014/main" id="{12755466-A496-4352-9575-1530FFB1DF43}"/>
              </a:ext>
            </a:extLst>
          </p:cNvPr>
          <p:cNvPicPr>
            <a:picLocks noChangeAspect="1"/>
          </p:cNvPicPr>
          <p:nvPr/>
        </p:nvPicPr>
        <p:blipFill>
          <a:blip r:embed="rId7"/>
          <a:stretch>
            <a:fillRect/>
          </a:stretch>
        </p:blipFill>
        <p:spPr>
          <a:xfrm>
            <a:off x="1323875" y="9028"/>
            <a:ext cx="400050" cy="352425"/>
          </a:xfrm>
          <a:prstGeom prst="rect">
            <a:avLst/>
          </a:prstGeom>
        </p:spPr>
      </p:pic>
      <p:pic>
        <p:nvPicPr>
          <p:cNvPr id="14" name="Image 13">
            <a:extLst>
              <a:ext uri="{FF2B5EF4-FFF2-40B4-BE49-F238E27FC236}">
                <a16:creationId xmlns:a16="http://schemas.microsoft.com/office/drawing/2014/main" id="{ED0EFB85-4545-45AB-8C63-D7329C432D88}"/>
              </a:ext>
            </a:extLst>
          </p:cNvPr>
          <p:cNvPicPr>
            <a:picLocks noChangeAspect="1"/>
          </p:cNvPicPr>
          <p:nvPr/>
        </p:nvPicPr>
        <p:blipFill>
          <a:blip r:embed="rId7"/>
          <a:stretch>
            <a:fillRect/>
          </a:stretch>
        </p:blipFill>
        <p:spPr>
          <a:xfrm>
            <a:off x="1760925" y="-820"/>
            <a:ext cx="400050" cy="352425"/>
          </a:xfrm>
          <a:prstGeom prst="rect">
            <a:avLst/>
          </a:prstGeom>
        </p:spPr>
      </p:pic>
      <p:sp>
        <p:nvSpPr>
          <p:cNvPr id="15" name="Rectangle 14">
            <a:extLst>
              <a:ext uri="{FF2B5EF4-FFF2-40B4-BE49-F238E27FC236}">
                <a16:creationId xmlns:a16="http://schemas.microsoft.com/office/drawing/2014/main" id="{546BD800-26EA-4F62-80B5-6D222BBB4D8F}"/>
              </a:ext>
            </a:extLst>
          </p:cNvPr>
          <p:cNvSpPr>
            <a:spLocks noChangeArrowheads="1"/>
          </p:cNvSpPr>
          <p:nvPr/>
        </p:nvSpPr>
        <p:spPr bwMode="auto">
          <a:xfrm>
            <a:off x="2685934" y="84523"/>
            <a:ext cx="572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16" name="Picture 2" descr="fruitsLogo9_ss">
            <a:extLst>
              <a:ext uri="{FF2B5EF4-FFF2-40B4-BE49-F238E27FC236}">
                <a16:creationId xmlns:a16="http://schemas.microsoft.com/office/drawing/2014/main" id="{47A7041D-05F9-45F1-BD61-389CD00CEC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6053" y="26210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LISAN\Pictures\Plantes fourragères\logo invasive plants5_s.jpg">
            <a:extLst>
              <a:ext uri="{FF2B5EF4-FFF2-40B4-BE49-F238E27FC236}">
                <a16:creationId xmlns:a16="http://schemas.microsoft.com/office/drawing/2014/main" id="{43F3863B-24E4-4857-A769-82A2E295CE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4616" y="18524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descr="logo aride_s.jpg">
            <a:extLst>
              <a:ext uri="{FF2B5EF4-FFF2-40B4-BE49-F238E27FC236}">
                <a16:creationId xmlns:a16="http://schemas.microsoft.com/office/drawing/2014/main" id="{9D009959-C865-41FE-9371-51D77AB31C6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15262" y="4733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72208313-826B-4294-B388-18605D6AB554}"/>
              </a:ext>
            </a:extLst>
          </p:cNvPr>
          <p:cNvSpPr/>
          <p:nvPr/>
        </p:nvSpPr>
        <p:spPr>
          <a:xfrm>
            <a:off x="10726850" y="34175"/>
            <a:ext cx="452368" cy="584775"/>
          </a:xfrm>
          <a:prstGeom prst="rect">
            <a:avLst/>
          </a:prstGeom>
        </p:spPr>
        <p:txBody>
          <a:bodyPr wrap="none">
            <a:spAutoFit/>
          </a:bodyPr>
          <a:lstStyle/>
          <a:p>
            <a:r>
              <a:rPr lang="fr-FR" altLang="fr-FR" sz="3200" b="1" dirty="0">
                <a:solidFill>
                  <a:srgbClr val="008000"/>
                </a:solidFill>
              </a:rPr>
              <a:t>U</a:t>
            </a:r>
            <a:endParaRPr lang="fr-FR" sz="3200" dirty="0"/>
          </a:p>
        </p:txBody>
      </p:sp>
      <p:sp>
        <p:nvSpPr>
          <p:cNvPr id="20" name="Rectangle 19">
            <a:extLst>
              <a:ext uri="{FF2B5EF4-FFF2-40B4-BE49-F238E27FC236}">
                <a16:creationId xmlns:a16="http://schemas.microsoft.com/office/drawing/2014/main" id="{6893CCA5-2831-461C-9A43-C946F3D015B4}"/>
              </a:ext>
            </a:extLst>
          </p:cNvPr>
          <p:cNvSpPr/>
          <p:nvPr/>
        </p:nvSpPr>
        <p:spPr>
          <a:xfrm>
            <a:off x="10812886" y="480310"/>
            <a:ext cx="312906" cy="369332"/>
          </a:xfrm>
          <a:prstGeom prst="rect">
            <a:avLst/>
          </a:prstGeom>
        </p:spPr>
        <p:txBody>
          <a:bodyPr wrap="none">
            <a:spAutoFit/>
          </a:bodyPr>
          <a:lstStyle/>
          <a:p>
            <a:pPr eaLnBrk="1" hangingPunct="1"/>
            <a:r>
              <a:rPr lang="fr-FR" altLang="fr-FR" b="1" dirty="0">
                <a:solidFill>
                  <a:srgbClr val="008000"/>
                </a:solidFill>
              </a:rPr>
              <a:t>$</a:t>
            </a:r>
          </a:p>
        </p:txBody>
      </p:sp>
      <p:pic>
        <p:nvPicPr>
          <p:cNvPr id="21" name="Image 20" descr="logo salinisation2_s.jpg">
            <a:extLst>
              <a:ext uri="{FF2B5EF4-FFF2-40B4-BE49-F238E27FC236}">
                <a16:creationId xmlns:a16="http://schemas.microsoft.com/office/drawing/2014/main" id="{BCF2C340-DCCA-4A4E-972F-C11EDB6F99B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468515" y="60365"/>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medicament2_s">
            <a:extLst>
              <a:ext uri="{FF2B5EF4-FFF2-40B4-BE49-F238E27FC236}">
                <a16:creationId xmlns:a16="http://schemas.microsoft.com/office/drawing/2014/main" id="{0C7CEF19-3A23-45E3-878C-33E6F69B69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72593" y="269189"/>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9452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616F46C-9DC5-4EC4-85F7-E3EFDF441670}"/>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 name="Rectangle 4">
            <a:extLst>
              <a:ext uri="{FF2B5EF4-FFF2-40B4-BE49-F238E27FC236}">
                <a16:creationId xmlns:a16="http://schemas.microsoft.com/office/drawing/2014/main" id="{37687706-357C-4768-BA2C-6F3892063D68}"/>
              </a:ext>
            </a:extLst>
          </p:cNvPr>
          <p:cNvSpPr/>
          <p:nvPr/>
        </p:nvSpPr>
        <p:spPr>
          <a:xfrm>
            <a:off x="0" y="1017192"/>
            <a:ext cx="10069158" cy="369332"/>
          </a:xfrm>
          <a:prstGeom prst="rect">
            <a:avLst/>
          </a:prstGeom>
        </p:spPr>
        <p:txBody>
          <a:bodyPr wrap="square">
            <a:spAutoFit/>
          </a:bodyPr>
          <a:lstStyle/>
          <a:p>
            <a:r>
              <a:rPr lang="fr-FR" b="1" dirty="0">
                <a:solidFill>
                  <a:srgbClr val="008000"/>
                </a:solidFill>
              </a:rPr>
              <a:t> Jujubier de l'hyène – Buffalo / Cap Thorn (</a:t>
            </a:r>
            <a:r>
              <a:rPr lang="fr-FR" b="1" i="1" dirty="0">
                <a:solidFill>
                  <a:srgbClr val="008000"/>
                </a:solidFill>
              </a:rPr>
              <a:t>Ziziphus </a:t>
            </a:r>
            <a:r>
              <a:rPr lang="fr-FR" b="1" i="1" dirty="0" err="1">
                <a:solidFill>
                  <a:srgbClr val="008000"/>
                </a:solidFill>
              </a:rPr>
              <a:t>mucronata</a:t>
            </a:r>
            <a:r>
              <a:rPr lang="fr-FR" b="1" dirty="0">
                <a:solidFill>
                  <a:srgbClr val="008000"/>
                </a:solidFill>
              </a:rPr>
              <a:t>) (famille des </a:t>
            </a:r>
            <a:r>
              <a:rPr lang="fr-FR" b="1" i="1" dirty="0" err="1">
                <a:hlinkClick r:id="rId2" tooltip="Rhamnaceae"/>
              </a:rPr>
              <a:t>Rhamnaceae</a:t>
            </a:r>
            <a:r>
              <a:rPr lang="fr-FR" b="1" dirty="0">
                <a:solidFill>
                  <a:srgbClr val="008000"/>
                </a:solidFill>
              </a:rPr>
              <a:t>)</a:t>
            </a:r>
          </a:p>
        </p:txBody>
      </p:sp>
      <p:sp>
        <p:nvSpPr>
          <p:cNvPr id="6" name="ZoneTexte 5">
            <a:extLst>
              <a:ext uri="{FF2B5EF4-FFF2-40B4-BE49-F238E27FC236}">
                <a16:creationId xmlns:a16="http://schemas.microsoft.com/office/drawing/2014/main" id="{63A28CF4-D511-4BF3-B327-35ACB3BD5BC3}"/>
              </a:ext>
            </a:extLst>
          </p:cNvPr>
          <p:cNvSpPr txBox="1"/>
          <p:nvPr/>
        </p:nvSpPr>
        <p:spPr>
          <a:xfrm>
            <a:off x="107950" y="1434103"/>
            <a:ext cx="12008899" cy="1661993"/>
          </a:xfrm>
          <a:prstGeom prst="rect">
            <a:avLst/>
          </a:prstGeom>
          <a:noFill/>
        </p:spPr>
        <p:txBody>
          <a:bodyPr wrap="square" rtlCol="0">
            <a:spAutoFit/>
          </a:bodyPr>
          <a:lstStyle/>
          <a:p>
            <a:r>
              <a:rPr lang="fr-FR" dirty="0">
                <a:solidFill>
                  <a:srgbClr val="008000"/>
                </a:solidFill>
              </a:rPr>
              <a:t>L'arbre hermaphrodite, de 6 à 10 m (15 m) de haut, n'a que de petites épines, mais elles sont </a:t>
            </a:r>
            <a:r>
              <a:rPr lang="fr-FR" b="1" i="1" dirty="0">
                <a:solidFill>
                  <a:srgbClr val="008000"/>
                </a:solidFill>
              </a:rPr>
              <a:t>extrêmement agressives et un intrus s’y accrochant souvent dans la brousse, est incapable de se libérer</a:t>
            </a:r>
            <a:r>
              <a:rPr lang="fr-FR" dirty="0">
                <a:solidFill>
                  <a:srgbClr val="008000"/>
                </a:solidFill>
              </a:rPr>
              <a:t>. C'est plutôt un arbre à croissance lente utilisé comme clôture naturelle, populaire autour des écoles et des foyers domestiques. Les </a:t>
            </a:r>
            <a:r>
              <a:rPr lang="fr-FR" b="1" dirty="0">
                <a:solidFill>
                  <a:srgbClr val="008000"/>
                </a:solidFill>
              </a:rPr>
              <a:t>feuilles sont comestibles et peuvent être cuites comme les épinards</a:t>
            </a:r>
            <a:r>
              <a:rPr lang="fr-FR" dirty="0">
                <a:solidFill>
                  <a:srgbClr val="008000"/>
                </a:solidFill>
              </a:rPr>
              <a:t>; Les fruits sont très nutritifs, mais pas très savoureux. Au cours de la guerre </a:t>
            </a:r>
            <a:r>
              <a:rPr lang="fr-FR" dirty="0" err="1">
                <a:solidFill>
                  <a:srgbClr val="008000"/>
                </a:solidFill>
              </a:rPr>
              <a:t>Anglo</a:t>
            </a:r>
            <a:r>
              <a:rPr lang="fr-FR" dirty="0">
                <a:solidFill>
                  <a:srgbClr val="008000"/>
                </a:solidFill>
              </a:rPr>
              <a:t>-Boer, les graines ont été grillées et broyées en remplacement du café. Une bière peut être fabriquée à partir du fruit. </a:t>
            </a:r>
            <a:r>
              <a:rPr lang="fr-FR" b="1" dirty="0"/>
              <a:t>USDA zone</a:t>
            </a:r>
            <a:r>
              <a:rPr lang="fr-FR" dirty="0"/>
              <a:t> 9-11. </a:t>
            </a:r>
            <a:r>
              <a:rPr lang="fr-FR" sz="1200" dirty="0">
                <a:solidFill>
                  <a:srgbClr val="008000"/>
                </a:solidFill>
              </a:rPr>
              <a:t>Sources : a) </a:t>
            </a:r>
            <a:r>
              <a:rPr lang="fr-FR" sz="1200" dirty="0">
                <a:solidFill>
                  <a:srgbClr val="008000"/>
                </a:solidFill>
                <a:hlinkClick r:id="rId3"/>
              </a:rPr>
              <a:t>http://www.bothasigwatch.co.za/2014/05/19/making-your-garden-unattractive-to-criminals-19-may-2014/</a:t>
            </a:r>
            <a:r>
              <a:rPr lang="fr-FR" sz="1200" dirty="0">
                <a:solidFill>
                  <a:srgbClr val="008000"/>
                </a:solidFill>
              </a:rPr>
              <a:t>, b) </a:t>
            </a:r>
            <a:r>
              <a:rPr lang="fr-FR" sz="1200" dirty="0">
                <a:solidFill>
                  <a:srgbClr val="008000"/>
                </a:solidFill>
                <a:hlinkClick r:id="rId4"/>
              </a:rPr>
              <a:t>http://uses.plantnet-project.org/fr/Ziziphus_mucronata</a:t>
            </a:r>
            <a:r>
              <a:rPr lang="fr-FR" sz="1200" dirty="0">
                <a:solidFill>
                  <a:srgbClr val="008000"/>
                </a:solidFill>
              </a:rPr>
              <a:t> </a:t>
            </a:r>
          </a:p>
        </p:txBody>
      </p:sp>
      <p:pic>
        <p:nvPicPr>
          <p:cNvPr id="7" name="Image 6">
            <a:extLst>
              <a:ext uri="{FF2B5EF4-FFF2-40B4-BE49-F238E27FC236}">
                <a16:creationId xmlns:a16="http://schemas.microsoft.com/office/drawing/2014/main" id="{D7356559-CD27-458D-9CDC-FFF849343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0562" y="4826470"/>
            <a:ext cx="2506287" cy="1878676"/>
          </a:xfrm>
          <a:prstGeom prst="rect">
            <a:avLst/>
          </a:prstGeom>
        </p:spPr>
      </p:pic>
      <p:pic>
        <p:nvPicPr>
          <p:cNvPr id="8" name="Image 7">
            <a:extLst>
              <a:ext uri="{FF2B5EF4-FFF2-40B4-BE49-F238E27FC236}">
                <a16:creationId xmlns:a16="http://schemas.microsoft.com/office/drawing/2014/main" id="{0CFC7156-2F13-4A14-8E73-5233B329E8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0224" y="5699133"/>
            <a:ext cx="1266825" cy="990600"/>
          </a:xfrm>
          <a:prstGeom prst="rect">
            <a:avLst/>
          </a:prstGeom>
        </p:spPr>
      </p:pic>
      <p:pic>
        <p:nvPicPr>
          <p:cNvPr id="9" name="Image 8">
            <a:extLst>
              <a:ext uri="{FF2B5EF4-FFF2-40B4-BE49-F238E27FC236}">
                <a16:creationId xmlns:a16="http://schemas.microsoft.com/office/drawing/2014/main" id="{84D72E91-A7E5-49B4-A374-3BBF06CE5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8379" y="4894270"/>
            <a:ext cx="2619375" cy="1743075"/>
          </a:xfrm>
          <a:prstGeom prst="rect">
            <a:avLst/>
          </a:prstGeom>
        </p:spPr>
      </p:pic>
      <p:pic>
        <p:nvPicPr>
          <p:cNvPr id="10" name="Image 9">
            <a:extLst>
              <a:ext uri="{FF2B5EF4-FFF2-40B4-BE49-F238E27FC236}">
                <a16:creationId xmlns:a16="http://schemas.microsoft.com/office/drawing/2014/main" id="{57144570-EA6D-4B9D-B0C5-37D3E1AA5A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032" y="4841883"/>
            <a:ext cx="2466975" cy="1847850"/>
          </a:xfrm>
          <a:prstGeom prst="rect">
            <a:avLst/>
          </a:prstGeom>
        </p:spPr>
      </p:pic>
      <p:pic>
        <p:nvPicPr>
          <p:cNvPr id="11" name="Image 10">
            <a:extLst>
              <a:ext uri="{FF2B5EF4-FFF2-40B4-BE49-F238E27FC236}">
                <a16:creationId xmlns:a16="http://schemas.microsoft.com/office/drawing/2014/main" id="{71F982DE-6D4D-48D7-900C-12DE5C54E4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8359" y="3271878"/>
            <a:ext cx="2232423" cy="1481517"/>
          </a:xfrm>
          <a:prstGeom prst="rect">
            <a:avLst/>
          </a:prstGeom>
        </p:spPr>
      </p:pic>
      <p:pic>
        <p:nvPicPr>
          <p:cNvPr id="12" name="Image 11">
            <a:extLst>
              <a:ext uri="{FF2B5EF4-FFF2-40B4-BE49-F238E27FC236}">
                <a16:creationId xmlns:a16="http://schemas.microsoft.com/office/drawing/2014/main" id="{CC67D825-924B-4EF6-BCA5-D01E07554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0133" y="3271878"/>
            <a:ext cx="1864483" cy="1493072"/>
          </a:xfrm>
          <a:prstGeom prst="rect">
            <a:avLst/>
          </a:prstGeom>
        </p:spPr>
      </p:pic>
      <p:pic>
        <p:nvPicPr>
          <p:cNvPr id="13" name="Image 12">
            <a:extLst>
              <a:ext uri="{FF2B5EF4-FFF2-40B4-BE49-F238E27FC236}">
                <a16:creationId xmlns:a16="http://schemas.microsoft.com/office/drawing/2014/main" id="{187BB4B8-5FE5-4C3A-B46C-31AB34EBDA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5641" y="3168857"/>
            <a:ext cx="2174085" cy="1673026"/>
          </a:xfrm>
          <a:prstGeom prst="rect">
            <a:avLst/>
          </a:prstGeom>
        </p:spPr>
      </p:pic>
      <p:pic>
        <p:nvPicPr>
          <p:cNvPr id="14" name="Image 13">
            <a:extLst>
              <a:ext uri="{FF2B5EF4-FFF2-40B4-BE49-F238E27FC236}">
                <a16:creationId xmlns:a16="http://schemas.microsoft.com/office/drawing/2014/main" id="{7D2CD5B3-3123-4313-9C21-BC0D30AD47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122" y="4891325"/>
            <a:ext cx="1588803" cy="1856150"/>
          </a:xfrm>
          <a:prstGeom prst="rect">
            <a:avLst/>
          </a:prstGeom>
        </p:spPr>
      </p:pic>
      <p:sp>
        <p:nvSpPr>
          <p:cNvPr id="15" name="ZoneTexte 3">
            <a:extLst>
              <a:ext uri="{FF2B5EF4-FFF2-40B4-BE49-F238E27FC236}">
                <a16:creationId xmlns:a16="http://schemas.microsoft.com/office/drawing/2014/main" id="{6866604F-3B13-48A0-86F7-F6481991861F}"/>
              </a:ext>
            </a:extLst>
          </p:cNvPr>
          <p:cNvSpPr txBox="1">
            <a:spLocks noChangeArrowheads="1"/>
          </p:cNvSpPr>
          <p:nvPr/>
        </p:nvSpPr>
        <p:spPr bwMode="auto">
          <a:xfrm>
            <a:off x="107950" y="633061"/>
            <a:ext cx="8229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arbres moyens</a:t>
            </a:r>
            <a:r>
              <a:rPr lang="fr-FR" altLang="fr-FR" dirty="0">
                <a:solidFill>
                  <a:srgbClr val="008000"/>
                </a:solidFill>
              </a:rPr>
              <a:t> </a:t>
            </a:r>
          </a:p>
        </p:txBody>
      </p:sp>
      <p:sp>
        <p:nvSpPr>
          <p:cNvPr id="16" name="Espace réservé du numéro de diapositive 2">
            <a:extLst>
              <a:ext uri="{FF2B5EF4-FFF2-40B4-BE49-F238E27FC236}">
                <a16:creationId xmlns:a16="http://schemas.microsoft.com/office/drawing/2014/main" id="{90D48AB7-D6D6-4E5C-B695-716F3F6F32EC}"/>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107</a:t>
            </a:fld>
            <a:endParaRPr lang="fr-FR"/>
          </a:p>
        </p:txBody>
      </p:sp>
      <p:sp>
        <p:nvSpPr>
          <p:cNvPr id="17" name="Rectangle 13">
            <a:extLst>
              <a:ext uri="{FF2B5EF4-FFF2-40B4-BE49-F238E27FC236}">
                <a16:creationId xmlns:a16="http://schemas.microsoft.com/office/drawing/2014/main" id="{84A36789-1F44-4EB8-B4D5-500C6B142FA8}"/>
              </a:ext>
            </a:extLst>
          </p:cNvPr>
          <p:cNvSpPr>
            <a:spLocks noChangeArrowheads="1"/>
          </p:cNvSpPr>
          <p:nvPr/>
        </p:nvSpPr>
        <p:spPr bwMode="auto">
          <a:xfrm>
            <a:off x="2522024" y="61659"/>
            <a:ext cx="572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18" name="Image 17">
            <a:extLst>
              <a:ext uri="{FF2B5EF4-FFF2-40B4-BE49-F238E27FC236}">
                <a16:creationId xmlns:a16="http://schemas.microsoft.com/office/drawing/2014/main" id="{B9F05C56-6569-4A9C-8C69-5833EA703B82}"/>
              </a:ext>
            </a:extLst>
          </p:cNvPr>
          <p:cNvPicPr>
            <a:picLocks noChangeAspect="1"/>
          </p:cNvPicPr>
          <p:nvPr/>
        </p:nvPicPr>
        <p:blipFill>
          <a:blip r:embed="rId13"/>
          <a:stretch>
            <a:fillRect/>
          </a:stretch>
        </p:blipFill>
        <p:spPr>
          <a:xfrm>
            <a:off x="904090" y="19189"/>
            <a:ext cx="400050" cy="352425"/>
          </a:xfrm>
          <a:prstGeom prst="rect">
            <a:avLst/>
          </a:prstGeom>
        </p:spPr>
      </p:pic>
      <p:pic>
        <p:nvPicPr>
          <p:cNvPr id="19" name="Image 18">
            <a:extLst>
              <a:ext uri="{FF2B5EF4-FFF2-40B4-BE49-F238E27FC236}">
                <a16:creationId xmlns:a16="http://schemas.microsoft.com/office/drawing/2014/main" id="{416DBC91-1536-4EF8-913C-CAB8883DDF57}"/>
              </a:ext>
            </a:extLst>
          </p:cNvPr>
          <p:cNvPicPr>
            <a:picLocks noChangeAspect="1"/>
          </p:cNvPicPr>
          <p:nvPr/>
        </p:nvPicPr>
        <p:blipFill>
          <a:blip r:embed="rId13"/>
          <a:stretch>
            <a:fillRect/>
          </a:stretch>
        </p:blipFill>
        <p:spPr>
          <a:xfrm>
            <a:off x="1323875" y="9028"/>
            <a:ext cx="400050" cy="352425"/>
          </a:xfrm>
          <a:prstGeom prst="rect">
            <a:avLst/>
          </a:prstGeom>
        </p:spPr>
      </p:pic>
      <p:pic>
        <p:nvPicPr>
          <p:cNvPr id="20" name="Image 19">
            <a:extLst>
              <a:ext uri="{FF2B5EF4-FFF2-40B4-BE49-F238E27FC236}">
                <a16:creationId xmlns:a16="http://schemas.microsoft.com/office/drawing/2014/main" id="{9D05F76B-469D-44B6-B2A6-7DEBB93DDE90}"/>
              </a:ext>
            </a:extLst>
          </p:cNvPr>
          <p:cNvPicPr>
            <a:picLocks noChangeAspect="1"/>
          </p:cNvPicPr>
          <p:nvPr/>
        </p:nvPicPr>
        <p:blipFill>
          <a:blip r:embed="rId13"/>
          <a:stretch>
            <a:fillRect/>
          </a:stretch>
        </p:blipFill>
        <p:spPr>
          <a:xfrm>
            <a:off x="1760925" y="-820"/>
            <a:ext cx="400050" cy="352425"/>
          </a:xfrm>
          <a:prstGeom prst="rect">
            <a:avLst/>
          </a:prstGeom>
        </p:spPr>
      </p:pic>
      <p:pic>
        <p:nvPicPr>
          <p:cNvPr id="21" name="Picture 16" descr="C:\Users\LISAN\Pictures\Plantes fourragères\logo invasive plants5_s.jpg">
            <a:extLst>
              <a:ext uri="{FF2B5EF4-FFF2-40B4-BE49-F238E27FC236}">
                <a16:creationId xmlns:a16="http://schemas.microsoft.com/office/drawing/2014/main" id="{05638403-EDA6-47B8-ADF3-13610EFFF6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34616" y="18524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0" descr="logo aride_s.jpg">
            <a:extLst>
              <a:ext uri="{FF2B5EF4-FFF2-40B4-BE49-F238E27FC236}">
                <a16:creationId xmlns:a16="http://schemas.microsoft.com/office/drawing/2014/main" id="{B008ECEF-1182-45C3-A229-B6E9AE7FFB7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115262" y="4733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7F486255-8A15-4E95-ADBB-19300B775A41}"/>
              </a:ext>
            </a:extLst>
          </p:cNvPr>
          <p:cNvSpPr/>
          <p:nvPr/>
        </p:nvSpPr>
        <p:spPr>
          <a:xfrm>
            <a:off x="10726850" y="34175"/>
            <a:ext cx="452368" cy="584775"/>
          </a:xfrm>
          <a:prstGeom prst="rect">
            <a:avLst/>
          </a:prstGeom>
        </p:spPr>
        <p:txBody>
          <a:bodyPr wrap="none">
            <a:spAutoFit/>
          </a:bodyPr>
          <a:lstStyle/>
          <a:p>
            <a:r>
              <a:rPr lang="fr-FR" altLang="fr-FR" sz="3200" b="1" dirty="0">
                <a:solidFill>
                  <a:srgbClr val="008000"/>
                </a:solidFill>
              </a:rPr>
              <a:t>U</a:t>
            </a:r>
            <a:endParaRPr lang="fr-FR" sz="3200" dirty="0"/>
          </a:p>
        </p:txBody>
      </p:sp>
      <p:pic>
        <p:nvPicPr>
          <p:cNvPr id="24" name="Picture 2" descr="fruitsLogo9_ss">
            <a:extLst>
              <a:ext uri="{FF2B5EF4-FFF2-40B4-BE49-F238E27FC236}">
                <a16:creationId xmlns:a16="http://schemas.microsoft.com/office/drawing/2014/main" id="{666BCB8A-0499-4E7E-A290-04AF3ACEE56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33816" y="21381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medicament2_s">
            <a:extLst>
              <a:ext uri="{FF2B5EF4-FFF2-40B4-BE49-F238E27FC236}">
                <a16:creationId xmlns:a16="http://schemas.microsoft.com/office/drawing/2014/main" id="{2FEEADB7-2842-49E1-8F6F-FD4C5BFF50E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85382" y="109511"/>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39A4C0CB-FE36-497E-B27B-D473C12CD56D}"/>
              </a:ext>
            </a:extLst>
          </p:cNvPr>
          <p:cNvSpPr txBox="1"/>
          <p:nvPr/>
        </p:nvSpPr>
        <p:spPr>
          <a:xfrm>
            <a:off x="172122" y="3096096"/>
            <a:ext cx="5596237" cy="1384995"/>
          </a:xfrm>
          <a:prstGeom prst="rect">
            <a:avLst/>
          </a:prstGeom>
          <a:noFill/>
        </p:spPr>
        <p:txBody>
          <a:bodyPr wrap="square" rtlCol="0">
            <a:spAutoFit/>
          </a:bodyPr>
          <a:lstStyle/>
          <a:p>
            <a:r>
              <a:rPr lang="fr-FR" sz="1200" dirty="0">
                <a:solidFill>
                  <a:srgbClr val="008000"/>
                </a:solidFill>
              </a:rPr>
              <a:t>Cet arbuste plus ou moins sarmenteux porte sur son écorce des lenticelles en forme de lèvres. </a:t>
            </a:r>
            <a:r>
              <a:rPr lang="fr-FR" sz="1200" b="1" dirty="0">
                <a:solidFill>
                  <a:srgbClr val="008000"/>
                </a:solidFill>
              </a:rPr>
              <a:t>Il affectionne les berges de rivières et les terrains inondés</a:t>
            </a:r>
            <a:r>
              <a:rPr lang="fr-FR" sz="1200" dirty="0">
                <a:solidFill>
                  <a:srgbClr val="008000"/>
                </a:solidFill>
              </a:rPr>
              <a:t>. Le épines placées par paires sont, en général, l'une droite, l'autre recourbée. Les fleurs hermaphrodites, jaune verdâtre, sont disposées en cymes axillaires.  </a:t>
            </a:r>
            <a:r>
              <a:rPr lang="fr-FR" sz="1200" b="1" dirty="0">
                <a:solidFill>
                  <a:srgbClr val="008000"/>
                </a:solidFill>
              </a:rPr>
              <a:t>Les fruits amers sont mâchés pour calmer les rages de dents et les graines une fois grillées remplacent le café. Fourrage pour le bétail. Nombreuses utilisations médicinales</a:t>
            </a:r>
            <a:r>
              <a:rPr lang="fr-FR" sz="1200" dirty="0">
                <a:solidFill>
                  <a:srgbClr val="008000"/>
                </a:solidFill>
              </a:rPr>
              <a:t>. Source : Jardin des serres d’Auteuil, Paris. France.</a:t>
            </a:r>
          </a:p>
        </p:txBody>
      </p:sp>
      <p:pic>
        <p:nvPicPr>
          <p:cNvPr id="26" name="Picture 2" descr="medicament2_s">
            <a:extLst>
              <a:ext uri="{FF2B5EF4-FFF2-40B4-BE49-F238E27FC236}">
                <a16:creationId xmlns:a16="http://schemas.microsoft.com/office/drawing/2014/main" id="{FAAABC5F-5E38-4DFE-8224-41E11953FC8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71612" y="112802"/>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2990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B65138CA-5FC1-4602-ADD9-B604B169E330}"/>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4" name="ZoneTexte 3">
            <a:extLst>
              <a:ext uri="{FF2B5EF4-FFF2-40B4-BE49-F238E27FC236}">
                <a16:creationId xmlns:a16="http://schemas.microsoft.com/office/drawing/2014/main" id="{3DE2840B-F35B-47D3-A2BF-AF6F4C6B904F}"/>
              </a:ext>
            </a:extLst>
          </p:cNvPr>
          <p:cNvSpPr txBox="1">
            <a:spLocks noChangeArrowheads="1"/>
          </p:cNvSpPr>
          <p:nvPr/>
        </p:nvSpPr>
        <p:spPr bwMode="auto">
          <a:xfrm>
            <a:off x="139850" y="581462"/>
            <a:ext cx="79387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petits arbres</a:t>
            </a:r>
            <a:r>
              <a:rPr lang="fr-FR" altLang="fr-FR" dirty="0">
                <a:solidFill>
                  <a:srgbClr val="008000"/>
                </a:solidFill>
              </a:rPr>
              <a:t> </a:t>
            </a:r>
          </a:p>
        </p:txBody>
      </p:sp>
      <p:sp>
        <p:nvSpPr>
          <p:cNvPr id="5" name="Espace réservé du numéro de diapositive 2">
            <a:extLst>
              <a:ext uri="{FF2B5EF4-FFF2-40B4-BE49-F238E27FC236}">
                <a16:creationId xmlns:a16="http://schemas.microsoft.com/office/drawing/2014/main" id="{5F25B2EE-02C2-4533-A551-7930EE06CFED}"/>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108</a:t>
            </a:fld>
            <a:endParaRPr lang="fr-FR"/>
          </a:p>
        </p:txBody>
      </p:sp>
      <p:pic>
        <p:nvPicPr>
          <p:cNvPr id="13" name="Picture 2" descr="fruitsLogo9_ss">
            <a:extLst>
              <a:ext uri="{FF2B5EF4-FFF2-40B4-BE49-F238E27FC236}">
                <a16:creationId xmlns:a16="http://schemas.microsoft.com/office/drawing/2014/main" id="{3FBB006D-4524-48F1-8A17-98196EBEA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8619" y="1635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medicament2_s">
            <a:extLst>
              <a:ext uri="{FF2B5EF4-FFF2-40B4-BE49-F238E27FC236}">
                <a16:creationId xmlns:a16="http://schemas.microsoft.com/office/drawing/2014/main" id="{4B9E2B0B-6C62-41C0-A121-5B570A234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265" y="129520"/>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space réservé du pied de page 1">
            <a:extLst>
              <a:ext uri="{FF2B5EF4-FFF2-40B4-BE49-F238E27FC236}">
                <a16:creationId xmlns:a16="http://schemas.microsoft.com/office/drawing/2014/main" id="{661E202C-2655-44D5-99F8-E0B304B6C0CE}"/>
              </a:ext>
            </a:extLst>
          </p:cNvPr>
          <p:cNvSpPr>
            <a:spLocks noGrp="1"/>
          </p:cNvSpPr>
          <p:nvPr>
            <p:ph type="ftr" sz="quarter" idx="11"/>
          </p:nvPr>
        </p:nvSpPr>
        <p:spPr>
          <a:xfrm>
            <a:off x="4253753" y="6538912"/>
            <a:ext cx="4114800" cy="365125"/>
          </a:xfrm>
        </p:spPr>
        <p:txBody>
          <a:bodyPr/>
          <a:lstStyle/>
          <a:p>
            <a:r>
              <a:rPr lang="fr-FR"/>
              <a:t>Haies défensives de climat tempéré et tropical - B. Lisan</a:t>
            </a:r>
          </a:p>
        </p:txBody>
      </p:sp>
      <p:sp>
        <p:nvSpPr>
          <p:cNvPr id="16" name="Rectangle 15">
            <a:extLst>
              <a:ext uri="{FF2B5EF4-FFF2-40B4-BE49-F238E27FC236}">
                <a16:creationId xmlns:a16="http://schemas.microsoft.com/office/drawing/2014/main" id="{8A193BD6-DCD4-43B9-A22F-604EC228B80E}"/>
              </a:ext>
            </a:extLst>
          </p:cNvPr>
          <p:cNvSpPr/>
          <p:nvPr/>
        </p:nvSpPr>
        <p:spPr>
          <a:xfrm>
            <a:off x="271455" y="901858"/>
            <a:ext cx="6290709" cy="369332"/>
          </a:xfrm>
          <a:prstGeom prst="rect">
            <a:avLst/>
          </a:prstGeom>
        </p:spPr>
        <p:txBody>
          <a:bodyPr wrap="square">
            <a:spAutoFit/>
          </a:bodyPr>
          <a:lstStyle/>
          <a:p>
            <a:r>
              <a:rPr lang="fr-FR" b="1" dirty="0">
                <a:solidFill>
                  <a:srgbClr val="008000"/>
                </a:solidFill>
              </a:rPr>
              <a:t>Moringa</a:t>
            </a:r>
            <a:r>
              <a:rPr lang="fr-FR" i="1" dirty="0">
                <a:solidFill>
                  <a:srgbClr val="008000"/>
                </a:solidFill>
              </a:rPr>
              <a:t> </a:t>
            </a:r>
            <a:r>
              <a:rPr lang="fr-FR" b="1" dirty="0">
                <a:solidFill>
                  <a:srgbClr val="008000"/>
                </a:solidFill>
              </a:rPr>
              <a:t>(</a:t>
            </a:r>
            <a:r>
              <a:rPr lang="fr-FR" b="1" i="1" dirty="0">
                <a:solidFill>
                  <a:srgbClr val="008000"/>
                </a:solidFill>
              </a:rPr>
              <a:t>Moringa </a:t>
            </a:r>
            <a:r>
              <a:rPr lang="fr-FR" b="1" i="1" dirty="0" err="1">
                <a:solidFill>
                  <a:srgbClr val="008000"/>
                </a:solidFill>
              </a:rPr>
              <a:t>oleifera</a:t>
            </a:r>
            <a:r>
              <a:rPr lang="fr-FR" b="1" dirty="0">
                <a:solidFill>
                  <a:srgbClr val="008000"/>
                </a:solidFill>
              </a:rPr>
              <a:t>) (famille des </a:t>
            </a:r>
            <a:r>
              <a:rPr lang="fr-FR" i="1" u="sng" dirty="0" err="1">
                <a:hlinkClick r:id="rId4"/>
              </a:rPr>
              <a:t>Moringaceae</a:t>
            </a:r>
            <a:r>
              <a:rPr lang="fr-FR" b="1" dirty="0">
                <a:solidFill>
                  <a:srgbClr val="008000"/>
                </a:solidFill>
              </a:rPr>
              <a:t>)</a:t>
            </a:r>
            <a:r>
              <a:rPr lang="fr-FR" b="1" i="1" dirty="0">
                <a:solidFill>
                  <a:srgbClr val="008000"/>
                </a:solidFill>
              </a:rPr>
              <a:t> </a:t>
            </a:r>
            <a:endParaRPr lang="fr-FR" b="1" dirty="0">
              <a:solidFill>
                <a:srgbClr val="008000"/>
              </a:solidFill>
            </a:endParaRPr>
          </a:p>
        </p:txBody>
      </p:sp>
      <p:sp>
        <p:nvSpPr>
          <p:cNvPr id="17" name="ZoneTexte 4">
            <a:extLst>
              <a:ext uri="{FF2B5EF4-FFF2-40B4-BE49-F238E27FC236}">
                <a16:creationId xmlns:a16="http://schemas.microsoft.com/office/drawing/2014/main" id="{9393AAA5-801C-45A6-A650-FAB9C18F85A7}"/>
              </a:ext>
            </a:extLst>
          </p:cNvPr>
          <p:cNvSpPr txBox="1">
            <a:spLocks noChangeArrowheads="1"/>
          </p:cNvSpPr>
          <p:nvPr/>
        </p:nvSpPr>
        <p:spPr bwMode="auto">
          <a:xfrm>
            <a:off x="9893300" y="267970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 Photo génération masoala.</a:t>
            </a:r>
          </a:p>
        </p:txBody>
      </p:sp>
      <p:pic>
        <p:nvPicPr>
          <p:cNvPr id="18" name="Image 6">
            <a:extLst>
              <a:ext uri="{FF2B5EF4-FFF2-40B4-BE49-F238E27FC236}">
                <a16:creationId xmlns:a16="http://schemas.microsoft.com/office/drawing/2014/main" id="{6F5BA396-616E-4229-9EF3-321F45DCDA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 y="4810125"/>
            <a:ext cx="192087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7">
            <a:extLst>
              <a:ext uri="{FF2B5EF4-FFF2-40B4-BE49-F238E27FC236}">
                <a16:creationId xmlns:a16="http://schemas.microsoft.com/office/drawing/2014/main" id="{7DDDB81B-97B5-44CC-A57D-5738D3D293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89596" y="4737658"/>
            <a:ext cx="2438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8">
            <a:extLst>
              <a:ext uri="{FF2B5EF4-FFF2-40B4-BE49-F238E27FC236}">
                <a16:creationId xmlns:a16="http://schemas.microsoft.com/office/drawing/2014/main" id="{D0FE1BD5-9362-4E6A-BA47-1737209CDBA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02926" y="472323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9">
            <a:extLst>
              <a:ext uri="{FF2B5EF4-FFF2-40B4-BE49-F238E27FC236}">
                <a16:creationId xmlns:a16="http://schemas.microsoft.com/office/drawing/2014/main" id="{AC3CB32B-6359-464C-A1A4-0298BF3F87E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12138" y="49069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0">
            <a:extLst>
              <a:ext uri="{FF2B5EF4-FFF2-40B4-BE49-F238E27FC236}">
                <a16:creationId xmlns:a16="http://schemas.microsoft.com/office/drawing/2014/main" id="{7CB9E6E5-E446-4BB2-8FD8-5BC63715DBE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54043" y="4891086"/>
            <a:ext cx="13763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12">
            <a:extLst>
              <a:ext uri="{FF2B5EF4-FFF2-40B4-BE49-F238E27FC236}">
                <a16:creationId xmlns:a16="http://schemas.microsoft.com/office/drawing/2014/main" id="{E6BE55EE-05FB-45D4-8783-2EF036D0F96D}"/>
              </a:ext>
            </a:extLst>
          </p:cNvPr>
          <p:cNvSpPr txBox="1">
            <a:spLocks noChangeArrowheads="1"/>
          </p:cNvSpPr>
          <p:nvPr/>
        </p:nvSpPr>
        <p:spPr bwMode="auto">
          <a:xfrm>
            <a:off x="53975" y="1289050"/>
            <a:ext cx="95646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dirty="0">
                <a:solidFill>
                  <a:srgbClr val="008000"/>
                </a:solidFill>
              </a:rPr>
              <a:t>Le  </a:t>
            </a:r>
            <a:r>
              <a:rPr lang="fr-FR" altLang="fr-FR" sz="1200" b="1" dirty="0">
                <a:solidFill>
                  <a:srgbClr val="008000"/>
                </a:solidFill>
              </a:rPr>
              <a:t>moringa</a:t>
            </a:r>
            <a:r>
              <a:rPr lang="fr-FR" altLang="fr-FR" sz="1200" dirty="0">
                <a:solidFill>
                  <a:srgbClr val="008000"/>
                </a:solidFill>
              </a:rPr>
              <a:t> est une espèce de petit arbre pouvant mesurer </a:t>
            </a:r>
            <a:r>
              <a:rPr lang="fr-FR" altLang="fr-FR" sz="1200" b="1" dirty="0">
                <a:solidFill>
                  <a:srgbClr val="008000"/>
                </a:solidFill>
              </a:rPr>
              <a:t>jusqu'à 10 m </a:t>
            </a:r>
            <a:r>
              <a:rPr lang="fr-FR" altLang="fr-FR" sz="1200" dirty="0">
                <a:solidFill>
                  <a:srgbClr val="008000"/>
                </a:solidFill>
              </a:rPr>
              <a:t>de la famille </a:t>
            </a:r>
            <a:r>
              <a:rPr lang="fr-FR" altLang="fr-FR" sz="1200" dirty="0" err="1">
                <a:solidFill>
                  <a:srgbClr val="008000"/>
                </a:solidFill>
              </a:rPr>
              <a:t>des</a:t>
            </a:r>
            <a:r>
              <a:rPr lang="fr-FR" altLang="fr-FR" sz="1200" i="1" dirty="0" err="1">
                <a:solidFill>
                  <a:srgbClr val="008000"/>
                </a:solidFill>
                <a:hlinkClick r:id="rId4" tooltip="Moringaceae"/>
              </a:rPr>
              <a:t>Moringaceae</a:t>
            </a:r>
            <a:r>
              <a:rPr lang="fr-FR" altLang="fr-FR" sz="1200" dirty="0">
                <a:solidFill>
                  <a:srgbClr val="008000"/>
                </a:solidFill>
              </a:rPr>
              <a:t>. Elle est originaire du nord de l'</a:t>
            </a:r>
            <a:r>
              <a:rPr lang="fr-FR" altLang="fr-FR" sz="1200" dirty="0">
                <a:solidFill>
                  <a:srgbClr val="008000"/>
                </a:solidFill>
                <a:hlinkClick r:id="rId10" tooltip="Inde"/>
              </a:rPr>
              <a:t>Inde</a:t>
            </a:r>
            <a:r>
              <a:rPr lang="fr-FR" altLang="fr-FR" sz="1200" dirty="0">
                <a:solidFill>
                  <a:srgbClr val="008000"/>
                </a:solidFill>
              </a:rPr>
              <a:t> et est maintenant acclimatée dans presque toutes les régions tropicales, elle résiste bien à la sécheresse et a une croissance rapide.</a:t>
            </a:r>
          </a:p>
          <a:p>
            <a:pPr algn="just" eaLnBrk="1" hangingPunct="1"/>
            <a:r>
              <a:rPr lang="fr-FR" altLang="fr-FR" sz="1200" dirty="0">
                <a:solidFill>
                  <a:srgbClr val="008000"/>
                </a:solidFill>
              </a:rPr>
              <a:t>En </a:t>
            </a:r>
            <a:r>
              <a:rPr lang="fr-FR" altLang="fr-FR" sz="1200" dirty="0">
                <a:solidFill>
                  <a:srgbClr val="008000"/>
                </a:solidFill>
                <a:hlinkClick r:id="rId10" tooltip="Inde"/>
              </a:rPr>
              <a:t>Inde</a:t>
            </a:r>
            <a:r>
              <a:rPr lang="fr-FR" altLang="fr-FR" sz="1200" dirty="0">
                <a:solidFill>
                  <a:srgbClr val="008000"/>
                </a:solidFill>
              </a:rPr>
              <a:t>, le Moringa est une plante vivrière cultivée pour ses fruits, qui sont mangés cuits et exportés frais ou en conserve. Au Cambodge, les jeunes feuilles peuvent être utilisées dans la soupe de légumes, mais aussi dans la très populaire soupe de légumes variés appelée </a:t>
            </a:r>
            <a:r>
              <a:rPr lang="fr-FR" altLang="fr-FR" sz="1200" dirty="0" err="1">
                <a:solidFill>
                  <a:srgbClr val="008000"/>
                </a:solidFill>
              </a:rPr>
              <a:t>sɑmlɑ</a:t>
            </a:r>
            <a:r>
              <a:rPr lang="fr-FR" altLang="fr-FR" sz="1200" dirty="0">
                <a:solidFill>
                  <a:srgbClr val="008000"/>
                </a:solidFill>
              </a:rPr>
              <a:t>. Les fruits peuvent être ajoutés aux soupes acidulées. Au </a:t>
            </a:r>
            <a:r>
              <a:rPr lang="fr-FR" altLang="fr-FR" sz="1200" dirty="0">
                <a:solidFill>
                  <a:srgbClr val="008000"/>
                </a:solidFill>
                <a:hlinkClick r:id="rId11" tooltip="Sahel africain"/>
              </a:rPr>
              <a:t>Sahel</a:t>
            </a:r>
            <a:r>
              <a:rPr lang="fr-FR" altLang="fr-FR" sz="1200" dirty="0">
                <a:solidFill>
                  <a:srgbClr val="008000"/>
                </a:solidFill>
              </a:rPr>
              <a:t>, les feuilles de </a:t>
            </a:r>
            <a:r>
              <a:rPr lang="fr-FR" altLang="fr-FR" sz="1200" i="1" dirty="0">
                <a:solidFill>
                  <a:srgbClr val="008000"/>
                </a:solidFill>
              </a:rPr>
              <a:t>Moringa </a:t>
            </a:r>
            <a:r>
              <a:rPr lang="fr-FR" altLang="fr-FR" sz="1200" i="1" dirty="0" err="1">
                <a:solidFill>
                  <a:srgbClr val="008000"/>
                </a:solidFill>
              </a:rPr>
              <a:t>oleifera</a:t>
            </a:r>
            <a:r>
              <a:rPr lang="fr-FR" altLang="fr-FR" sz="1200" dirty="0">
                <a:solidFill>
                  <a:srgbClr val="008000"/>
                </a:solidFill>
              </a:rPr>
              <a:t> sont consommées comme légumes et celles de </a:t>
            </a:r>
            <a:r>
              <a:rPr lang="fr-FR" altLang="fr-FR" sz="1200" i="1" dirty="0">
                <a:solidFill>
                  <a:srgbClr val="008000"/>
                </a:solidFill>
              </a:rPr>
              <a:t>Moringa </a:t>
            </a:r>
            <a:r>
              <a:rPr lang="fr-FR" altLang="fr-FR" sz="1200" i="1" dirty="0" err="1">
                <a:solidFill>
                  <a:srgbClr val="008000"/>
                </a:solidFill>
              </a:rPr>
              <a:t>stenopetala</a:t>
            </a:r>
            <a:r>
              <a:rPr lang="fr-FR" altLang="fr-FR" sz="1200" dirty="0">
                <a:solidFill>
                  <a:srgbClr val="008000"/>
                </a:solidFill>
              </a:rPr>
              <a:t> constituent le repas de base du </a:t>
            </a:r>
            <a:r>
              <a:rPr lang="fr-FR" altLang="fr-FR" sz="1200" dirty="0">
                <a:solidFill>
                  <a:srgbClr val="008000"/>
                </a:solidFill>
                <a:hlinkClick r:id="rId12" tooltip="Konsos"/>
              </a:rPr>
              <a:t>peuple Konso</a:t>
            </a:r>
            <a:r>
              <a:rPr lang="fr-FR" altLang="fr-FR" sz="1200" dirty="0">
                <a:solidFill>
                  <a:srgbClr val="008000"/>
                </a:solidFill>
              </a:rPr>
              <a:t> en </a:t>
            </a:r>
            <a:r>
              <a:rPr lang="fr-FR" altLang="fr-FR" sz="1200" dirty="0">
                <a:solidFill>
                  <a:srgbClr val="008000"/>
                </a:solidFill>
                <a:hlinkClick r:id="rId13" tooltip="Éthiopie"/>
              </a:rPr>
              <a:t>Éthiopie</a:t>
            </a:r>
            <a:r>
              <a:rPr lang="fr-FR" altLang="fr-FR" sz="1200" dirty="0">
                <a:solidFill>
                  <a:srgbClr val="008000"/>
                </a:solidFill>
              </a:rPr>
              <a:t>. Des analyses nutritionnelles ont montré que les feuilles de </a:t>
            </a:r>
            <a:r>
              <a:rPr lang="fr-FR" altLang="fr-FR" sz="1200" i="1" dirty="0">
                <a:solidFill>
                  <a:srgbClr val="008000"/>
                </a:solidFill>
              </a:rPr>
              <a:t>Moringa </a:t>
            </a:r>
            <a:r>
              <a:rPr lang="fr-FR" altLang="fr-FR" sz="1200" i="1" dirty="0" err="1">
                <a:solidFill>
                  <a:srgbClr val="008000"/>
                </a:solidFill>
              </a:rPr>
              <a:t>oleifera</a:t>
            </a:r>
            <a:r>
              <a:rPr lang="fr-FR" altLang="fr-FR" sz="1200" dirty="0">
                <a:solidFill>
                  <a:srgbClr val="008000"/>
                </a:solidFill>
              </a:rPr>
              <a:t> sont plus riches en vitamines, minéraux et protéines que la plupart des légumes. Elles contiennent deux fois plus de </a:t>
            </a:r>
            <a:r>
              <a:rPr lang="fr-FR" altLang="fr-FR" sz="1200" dirty="0">
                <a:solidFill>
                  <a:srgbClr val="008000"/>
                </a:solidFill>
                <a:hlinkClick r:id="rId14" tooltip="Protéines"/>
              </a:rPr>
              <a:t>protéines</a:t>
            </a:r>
            <a:r>
              <a:rPr lang="fr-FR" altLang="fr-FR" sz="1200" dirty="0">
                <a:solidFill>
                  <a:srgbClr val="008000"/>
                </a:solidFill>
              </a:rPr>
              <a:t> et de calcium que le </a:t>
            </a:r>
            <a:r>
              <a:rPr lang="fr-FR" altLang="fr-FR" sz="1200" dirty="0">
                <a:solidFill>
                  <a:srgbClr val="008000"/>
                </a:solidFill>
                <a:hlinkClick r:id="rId15" tooltip="Lait"/>
              </a:rPr>
              <a:t>lait</a:t>
            </a:r>
            <a:r>
              <a:rPr lang="fr-FR" altLang="fr-FR" sz="1200" dirty="0">
                <a:solidFill>
                  <a:srgbClr val="008000"/>
                </a:solidFill>
              </a:rPr>
              <a:t>, autant de </a:t>
            </a:r>
            <a:r>
              <a:rPr lang="fr-FR" altLang="fr-FR" sz="1200" dirty="0">
                <a:solidFill>
                  <a:srgbClr val="008000"/>
                </a:solidFill>
                <a:hlinkClick r:id="rId16" tooltip="Potassium"/>
              </a:rPr>
              <a:t>potassium</a:t>
            </a:r>
            <a:r>
              <a:rPr lang="fr-FR" altLang="fr-FR" sz="1200" dirty="0">
                <a:solidFill>
                  <a:srgbClr val="008000"/>
                </a:solidFill>
              </a:rPr>
              <a:t> que </a:t>
            </a:r>
            <a:r>
              <a:rPr lang="fr-FR" altLang="fr-FR" sz="1200" dirty="0" err="1">
                <a:solidFill>
                  <a:srgbClr val="008000"/>
                </a:solidFill>
              </a:rPr>
              <a:t>la</a:t>
            </a:r>
            <a:r>
              <a:rPr lang="fr-FR" altLang="fr-FR" sz="1200" dirty="0" err="1">
                <a:solidFill>
                  <a:srgbClr val="008000"/>
                </a:solidFill>
                <a:hlinkClick r:id="rId17" tooltip="Banane"/>
              </a:rPr>
              <a:t>banane</a:t>
            </a:r>
            <a:r>
              <a:rPr lang="fr-FR" altLang="fr-FR" sz="1200" dirty="0">
                <a:solidFill>
                  <a:srgbClr val="008000"/>
                </a:solidFill>
              </a:rPr>
              <a:t>, autant de </a:t>
            </a:r>
            <a:r>
              <a:rPr lang="fr-FR" altLang="fr-FR" sz="1200" dirty="0">
                <a:solidFill>
                  <a:srgbClr val="008000"/>
                </a:solidFill>
                <a:hlinkClick r:id="rId18" tooltip="Vitamine A"/>
              </a:rPr>
              <a:t>vitamine A</a:t>
            </a:r>
            <a:r>
              <a:rPr lang="fr-FR" altLang="fr-FR" sz="1200" dirty="0">
                <a:solidFill>
                  <a:srgbClr val="008000"/>
                </a:solidFill>
              </a:rPr>
              <a:t> que la </a:t>
            </a:r>
            <a:r>
              <a:rPr lang="fr-FR" altLang="fr-FR" sz="1200" dirty="0">
                <a:solidFill>
                  <a:srgbClr val="008000"/>
                </a:solidFill>
                <a:hlinkClick r:id="rId19" tooltip="Carotte"/>
              </a:rPr>
              <a:t>carotte</a:t>
            </a:r>
            <a:r>
              <a:rPr lang="fr-FR" altLang="fr-FR" sz="1200" dirty="0">
                <a:solidFill>
                  <a:srgbClr val="008000"/>
                </a:solidFill>
              </a:rPr>
              <a:t>, autant de fer que la viande de bœuf ou les lentilles et deux fois plus de </a:t>
            </a:r>
            <a:r>
              <a:rPr lang="fr-FR" altLang="fr-FR" sz="1200" dirty="0">
                <a:solidFill>
                  <a:srgbClr val="008000"/>
                </a:solidFill>
                <a:hlinkClick r:id="rId20" tooltip="Vitamine C"/>
              </a:rPr>
              <a:t>vitamine C</a:t>
            </a:r>
            <a:r>
              <a:rPr lang="fr-FR" altLang="fr-FR" sz="1200" dirty="0">
                <a:solidFill>
                  <a:srgbClr val="008000"/>
                </a:solidFill>
              </a:rPr>
              <a:t> qu'une </a:t>
            </a:r>
            <a:r>
              <a:rPr lang="fr-FR" altLang="fr-FR" sz="1200" dirty="0">
                <a:solidFill>
                  <a:srgbClr val="008000"/>
                </a:solidFill>
                <a:hlinkClick r:id="rId21" tooltip="Orange (fruit)"/>
              </a:rPr>
              <a:t>orange</a:t>
            </a:r>
            <a:r>
              <a:rPr lang="fr-FR" altLang="fr-FR" sz="1200" dirty="0">
                <a:solidFill>
                  <a:srgbClr val="008000"/>
                </a:solidFill>
              </a:rPr>
              <a:t>. Beaucoup de programmes utilisent les feuilles </a:t>
            </a:r>
            <a:r>
              <a:rPr lang="fr-FR" altLang="fr-FR" sz="1200" dirty="0" err="1">
                <a:solidFill>
                  <a:srgbClr val="008000"/>
                </a:solidFill>
              </a:rPr>
              <a:t>de</a:t>
            </a:r>
            <a:r>
              <a:rPr lang="fr-FR" altLang="fr-FR" sz="1200" i="1" dirty="0" err="1">
                <a:solidFill>
                  <a:srgbClr val="008000"/>
                </a:solidFill>
              </a:rPr>
              <a:t>Moringa</a:t>
            </a:r>
            <a:r>
              <a:rPr lang="fr-FR" altLang="fr-FR" sz="1200" i="1" dirty="0">
                <a:solidFill>
                  <a:srgbClr val="008000"/>
                </a:solidFill>
              </a:rPr>
              <a:t> </a:t>
            </a:r>
            <a:r>
              <a:rPr lang="fr-FR" altLang="fr-FR" sz="1200" i="1" dirty="0" err="1">
                <a:solidFill>
                  <a:srgbClr val="008000"/>
                </a:solidFill>
              </a:rPr>
              <a:t>oleifera</a:t>
            </a:r>
            <a:r>
              <a:rPr lang="fr-FR" altLang="fr-FR" sz="1200" dirty="0">
                <a:solidFill>
                  <a:srgbClr val="008000"/>
                </a:solidFill>
              </a:rPr>
              <a:t> contre la </a:t>
            </a:r>
            <a:r>
              <a:rPr lang="fr-FR" altLang="fr-FR" sz="1200" dirty="0">
                <a:solidFill>
                  <a:srgbClr val="008000"/>
                </a:solidFill>
                <a:hlinkClick r:id="rId22" tooltip="Malnutrition"/>
              </a:rPr>
              <a:t>malnutrition</a:t>
            </a:r>
            <a:r>
              <a:rPr lang="fr-FR" altLang="fr-FR" sz="1200" dirty="0">
                <a:solidFill>
                  <a:srgbClr val="008000"/>
                </a:solidFill>
              </a:rPr>
              <a:t> et ses maladies associées (</a:t>
            </a:r>
            <a:r>
              <a:rPr lang="fr-FR" altLang="fr-FR" sz="1200" dirty="0">
                <a:solidFill>
                  <a:srgbClr val="008000"/>
                </a:solidFill>
                <a:hlinkClick r:id="rId23" tooltip="Cécité"/>
              </a:rPr>
              <a:t>cécité</a:t>
            </a:r>
            <a:r>
              <a:rPr lang="fr-FR" altLang="fr-FR" sz="1200" dirty="0">
                <a:solidFill>
                  <a:srgbClr val="008000"/>
                </a:solidFill>
              </a:rPr>
              <a:t>, etc.). Les graines de Moringa contiennent un </a:t>
            </a:r>
            <a:r>
              <a:rPr lang="fr-FR" altLang="fr-FR" sz="1200" dirty="0" err="1">
                <a:solidFill>
                  <a:srgbClr val="008000"/>
                </a:solidFill>
                <a:hlinkClick r:id="rId24" tooltip="Polyélectrolyte"/>
              </a:rPr>
              <a:t>polyélectrolyte</a:t>
            </a:r>
            <a:r>
              <a:rPr lang="fr-FR" altLang="fr-FR" sz="1200" dirty="0">
                <a:solidFill>
                  <a:srgbClr val="008000"/>
                </a:solidFill>
              </a:rPr>
              <a:t> </a:t>
            </a:r>
            <a:r>
              <a:rPr lang="fr-FR" altLang="fr-FR" sz="1200" dirty="0">
                <a:solidFill>
                  <a:srgbClr val="008000"/>
                </a:solidFill>
                <a:hlinkClick r:id="rId25" tooltip="Cation"/>
              </a:rPr>
              <a:t>cationique</a:t>
            </a:r>
            <a:r>
              <a:rPr lang="fr-FR" altLang="fr-FR" sz="1200" dirty="0">
                <a:solidFill>
                  <a:srgbClr val="008000"/>
                </a:solidFill>
              </a:rPr>
              <a:t> qui a montré son efficacité dans le traitement des eaux (élimination de la </a:t>
            </a:r>
            <a:r>
              <a:rPr lang="fr-FR" altLang="fr-FR" sz="1200" dirty="0">
                <a:solidFill>
                  <a:srgbClr val="008000"/>
                </a:solidFill>
                <a:hlinkClick r:id="rId26" tooltip="Turbidité"/>
              </a:rPr>
              <a:t>turbidité</a:t>
            </a:r>
            <a:r>
              <a:rPr lang="fr-FR" altLang="fr-FR" sz="1200" dirty="0">
                <a:solidFill>
                  <a:srgbClr val="008000"/>
                </a:solidFill>
              </a:rPr>
              <a:t>), en remplacement du </a:t>
            </a:r>
            <a:r>
              <a:rPr lang="fr-FR" altLang="fr-FR" sz="1200" dirty="0">
                <a:solidFill>
                  <a:srgbClr val="008000"/>
                </a:solidFill>
                <a:hlinkClick r:id="rId27" tooltip="Sulfate d'alumine"/>
              </a:rPr>
              <a:t>sulfate d'alumine</a:t>
            </a:r>
            <a:r>
              <a:rPr lang="fr-FR" altLang="fr-FR" sz="1200" dirty="0">
                <a:solidFill>
                  <a:srgbClr val="008000"/>
                </a:solidFill>
              </a:rPr>
              <a:t> ou d'autres </a:t>
            </a:r>
            <a:r>
              <a:rPr lang="fr-FR" altLang="fr-FR" sz="1200" dirty="0" err="1">
                <a:solidFill>
                  <a:srgbClr val="008000"/>
                </a:solidFill>
                <a:hlinkClick r:id="rId28" tooltip="Floculant"/>
              </a:rPr>
              <a:t>floculants</a:t>
            </a:r>
            <a:r>
              <a:rPr lang="fr-FR" altLang="fr-FR" sz="1200" dirty="0">
                <a:solidFill>
                  <a:srgbClr val="008000"/>
                </a:solidFill>
              </a:rPr>
              <a:t>. L'avantage de l'utilisation de ces graines est double : la substitution de </a:t>
            </a:r>
            <a:r>
              <a:rPr lang="fr-FR" altLang="fr-FR" sz="1200" dirty="0" err="1">
                <a:solidFill>
                  <a:srgbClr val="008000"/>
                </a:solidFill>
              </a:rPr>
              <a:t>floculants</a:t>
            </a:r>
            <a:r>
              <a:rPr lang="fr-FR" altLang="fr-FR" sz="1200" dirty="0">
                <a:solidFill>
                  <a:srgbClr val="008000"/>
                </a:solidFill>
              </a:rPr>
              <a:t> importés par un produit local facilement accessible permet une économie importante de devises pour les pays du Sud, ce floculant, contrairement au sulfate d'alumine, est totalement </a:t>
            </a:r>
            <a:r>
              <a:rPr lang="fr-FR" altLang="fr-FR" sz="1200" dirty="0">
                <a:solidFill>
                  <a:srgbClr val="008000"/>
                </a:solidFill>
                <a:hlinkClick r:id="rId29" tooltip="Biodégradable"/>
              </a:rPr>
              <a:t>biodégradable</a:t>
            </a:r>
            <a:r>
              <a:rPr lang="fr-FR" altLang="fr-FR" sz="1200" dirty="0">
                <a:solidFill>
                  <a:srgbClr val="008000"/>
                </a:solidFill>
              </a:rPr>
              <a:t>. On peut également extraire de ses graines une huile alimentaire intéressante, notamment en Afrique où beaucoup de pays manquent d'huiles alimentaires, et une matière première intéressante pour l'industrie cosmétique (</a:t>
            </a:r>
            <a:r>
              <a:rPr lang="fr-FR" altLang="fr-FR" sz="1200" dirty="0">
                <a:solidFill>
                  <a:srgbClr val="008000"/>
                </a:solidFill>
                <a:hlinkClick r:id="rId30" tooltip="Savon"/>
              </a:rPr>
              <a:t>savon</a:t>
            </a:r>
            <a:r>
              <a:rPr lang="fr-FR" altLang="fr-FR" sz="1200" dirty="0">
                <a:solidFill>
                  <a:srgbClr val="008000"/>
                </a:solidFill>
              </a:rPr>
              <a:t>, parfum). Une utilisation mixte du moringa, pour la production d'huile et d'agent floculant, est possible car le </a:t>
            </a:r>
            <a:r>
              <a:rPr lang="fr-FR" altLang="fr-FR" sz="1200" dirty="0">
                <a:solidFill>
                  <a:srgbClr val="008000"/>
                </a:solidFill>
                <a:hlinkClick r:id="rId31" tooltip="Tourteaux"/>
              </a:rPr>
              <a:t>tourteau</a:t>
            </a:r>
            <a:r>
              <a:rPr lang="fr-FR" altLang="fr-FR" sz="1200" dirty="0">
                <a:solidFill>
                  <a:srgbClr val="008000"/>
                </a:solidFill>
              </a:rPr>
              <a:t> issu de l'extraction d'huile conserve ses capacités </a:t>
            </a:r>
            <a:r>
              <a:rPr lang="fr-FR" altLang="fr-FR" sz="1200" dirty="0" err="1">
                <a:solidFill>
                  <a:srgbClr val="008000"/>
                </a:solidFill>
              </a:rPr>
              <a:t>floculantes</a:t>
            </a:r>
            <a:r>
              <a:rPr lang="fr-FR" altLang="fr-FR" sz="1200" dirty="0">
                <a:solidFill>
                  <a:srgbClr val="008000"/>
                </a:solidFill>
              </a:rPr>
              <a:t>. Ses racines servent à produire un condiment alimentaire. D'autres applications potentielles du moringa, comme son utilisation dans l'alimentation animale, comme </a:t>
            </a:r>
            <a:r>
              <a:rPr lang="fr-FR" altLang="fr-FR" sz="1200" dirty="0">
                <a:solidFill>
                  <a:srgbClr val="008000"/>
                </a:solidFill>
                <a:hlinkClick r:id="rId32" tooltip="Hormone de croissance"/>
              </a:rPr>
              <a:t>hormone de croissance</a:t>
            </a:r>
            <a:r>
              <a:rPr lang="fr-FR" altLang="fr-FR" sz="1200" dirty="0">
                <a:solidFill>
                  <a:srgbClr val="008000"/>
                </a:solidFill>
              </a:rPr>
              <a:t> végétale, comme </a:t>
            </a:r>
            <a:r>
              <a:rPr lang="fr-FR" altLang="fr-FR" sz="1200" dirty="0">
                <a:solidFill>
                  <a:srgbClr val="008000"/>
                </a:solidFill>
                <a:hlinkClick r:id="rId33" tooltip="Engrais"/>
              </a:rPr>
              <a:t>engrais</a:t>
            </a:r>
            <a:r>
              <a:rPr lang="fr-FR" altLang="fr-FR" sz="1200" dirty="0">
                <a:solidFill>
                  <a:srgbClr val="008000"/>
                </a:solidFill>
              </a:rPr>
              <a:t> vert, en </a:t>
            </a:r>
            <a:r>
              <a:rPr lang="fr-FR" altLang="fr-FR" sz="1200" dirty="0">
                <a:solidFill>
                  <a:srgbClr val="008000"/>
                </a:solidFill>
                <a:hlinkClick r:id="rId34" tooltip="Phytopharmacie"/>
              </a:rPr>
              <a:t>phytopharmacie</a:t>
            </a:r>
            <a:r>
              <a:rPr lang="fr-FR" altLang="fr-FR" sz="1200" dirty="0">
                <a:solidFill>
                  <a:srgbClr val="008000"/>
                </a:solidFill>
              </a:rPr>
              <a:t> ou comme </a:t>
            </a:r>
            <a:r>
              <a:rPr lang="fr-FR" altLang="fr-FR" sz="1200" dirty="0">
                <a:solidFill>
                  <a:srgbClr val="008000"/>
                </a:solidFill>
                <a:hlinkClick r:id="rId35" tooltip="Pâte à papier"/>
              </a:rPr>
              <a:t>pâte à papier</a:t>
            </a:r>
            <a:r>
              <a:rPr lang="fr-FR" altLang="fr-FR" sz="1200" dirty="0">
                <a:solidFill>
                  <a:srgbClr val="008000"/>
                </a:solidFill>
              </a:rPr>
              <a:t> font l'objet de nombreuses recherches. Les graines peuvent servir d’amuse-gueule. Source : </a:t>
            </a:r>
            <a:r>
              <a:rPr lang="fr-FR" altLang="fr-FR" sz="1200" dirty="0">
                <a:hlinkClick r:id="rId36"/>
              </a:rPr>
              <a:t>https://fr.wikipedia.org/wiki/Moringa_oleifera</a:t>
            </a:r>
            <a:r>
              <a:rPr lang="fr-FR" altLang="fr-FR" sz="1200" dirty="0"/>
              <a:t> </a:t>
            </a:r>
          </a:p>
        </p:txBody>
      </p:sp>
      <p:sp>
        <p:nvSpPr>
          <p:cNvPr id="24" name="ZoneTexte 13">
            <a:extLst>
              <a:ext uri="{FF2B5EF4-FFF2-40B4-BE49-F238E27FC236}">
                <a16:creationId xmlns:a16="http://schemas.microsoft.com/office/drawing/2014/main" id="{43BB8406-9C70-4467-8E71-6E05DD8196CA}"/>
              </a:ext>
            </a:extLst>
          </p:cNvPr>
          <p:cNvSpPr txBox="1">
            <a:spLocks noChangeArrowheads="1"/>
          </p:cNvSpPr>
          <p:nvPr/>
        </p:nvSpPr>
        <p:spPr bwMode="auto">
          <a:xfrm>
            <a:off x="9656763" y="2930525"/>
            <a:ext cx="25733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Le Moringa peut se trouver dans des zones très arides comme le Sahara, mais il aime également les climats semi-tropicaux humides. Sa racine tubéreuse lui permet de se passer d'eau pendant plusieurs mois. Son reboisement en masse contribue à la préservation de l'environnement et cet arbre se révèle un pare-feu efficace.</a:t>
            </a:r>
          </a:p>
        </p:txBody>
      </p:sp>
      <p:sp>
        <p:nvSpPr>
          <p:cNvPr id="25" name="Rectangle 24">
            <a:extLst>
              <a:ext uri="{FF2B5EF4-FFF2-40B4-BE49-F238E27FC236}">
                <a16:creationId xmlns:a16="http://schemas.microsoft.com/office/drawing/2014/main" id="{FB3A526E-C05A-4FA3-80E0-D8825280C84E}"/>
              </a:ext>
            </a:extLst>
          </p:cNvPr>
          <p:cNvSpPr/>
          <p:nvPr/>
        </p:nvSpPr>
        <p:spPr>
          <a:xfrm>
            <a:off x="7837492" y="4573073"/>
            <a:ext cx="1917696" cy="338554"/>
          </a:xfrm>
          <a:prstGeom prst="rect">
            <a:avLst/>
          </a:prstGeom>
        </p:spPr>
        <p:txBody>
          <a:bodyPr wrap="square">
            <a:spAutoFit/>
          </a:bodyPr>
          <a:lstStyle/>
          <a:p>
            <a:r>
              <a:rPr lang="fr-FR" sz="1600" b="1" dirty="0">
                <a:latin typeface="arial" panose="020B0604020202020204" pitchFamily="34" charset="0"/>
              </a:rPr>
              <a:t>USDA</a:t>
            </a:r>
            <a:r>
              <a:rPr lang="fr-FR" sz="1600" dirty="0">
                <a:latin typeface="arial" panose="020B0604020202020204" pitchFamily="34" charset="0"/>
              </a:rPr>
              <a:t> 9 et 10(11)</a:t>
            </a:r>
            <a:endParaRPr lang="fr-FR" sz="1600" dirty="0"/>
          </a:p>
        </p:txBody>
      </p:sp>
      <p:sp>
        <p:nvSpPr>
          <p:cNvPr id="26" name="Rectangle 15">
            <a:extLst>
              <a:ext uri="{FF2B5EF4-FFF2-40B4-BE49-F238E27FC236}">
                <a16:creationId xmlns:a16="http://schemas.microsoft.com/office/drawing/2014/main" id="{D4491EAC-33A8-409C-B72C-8DC77ADB9FE9}"/>
              </a:ext>
            </a:extLst>
          </p:cNvPr>
          <p:cNvSpPr>
            <a:spLocks noChangeArrowheads="1"/>
          </p:cNvSpPr>
          <p:nvPr/>
        </p:nvSpPr>
        <p:spPr bwMode="auto">
          <a:xfrm>
            <a:off x="7450625" y="-635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pic>
        <p:nvPicPr>
          <p:cNvPr id="27" name="Image 2">
            <a:extLst>
              <a:ext uri="{FF2B5EF4-FFF2-40B4-BE49-F238E27FC236}">
                <a16:creationId xmlns:a16="http://schemas.microsoft.com/office/drawing/2014/main" id="{B4E006BC-CA58-4419-8685-F758CFCAAD2B}"/>
              </a:ext>
            </a:extLst>
          </p:cNvPr>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9969500" y="130175"/>
            <a:ext cx="194786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3141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B65138CA-5FC1-4602-ADD9-B604B169E330}"/>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4" name="ZoneTexte 3">
            <a:extLst>
              <a:ext uri="{FF2B5EF4-FFF2-40B4-BE49-F238E27FC236}">
                <a16:creationId xmlns:a16="http://schemas.microsoft.com/office/drawing/2014/main" id="{3DE2840B-F35B-47D3-A2BF-AF6F4C6B904F}"/>
              </a:ext>
            </a:extLst>
          </p:cNvPr>
          <p:cNvSpPr txBox="1">
            <a:spLocks noChangeArrowheads="1"/>
          </p:cNvSpPr>
          <p:nvPr/>
        </p:nvSpPr>
        <p:spPr bwMode="auto">
          <a:xfrm>
            <a:off x="139850" y="581461"/>
            <a:ext cx="8437415" cy="3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arbustes</a:t>
            </a:r>
            <a:r>
              <a:rPr lang="fr-FR" altLang="fr-FR" dirty="0">
                <a:solidFill>
                  <a:srgbClr val="008000"/>
                </a:solidFill>
              </a:rPr>
              <a:t> </a:t>
            </a:r>
          </a:p>
        </p:txBody>
      </p:sp>
      <p:sp>
        <p:nvSpPr>
          <p:cNvPr id="5" name="Espace réservé du numéro de diapositive 2">
            <a:extLst>
              <a:ext uri="{FF2B5EF4-FFF2-40B4-BE49-F238E27FC236}">
                <a16:creationId xmlns:a16="http://schemas.microsoft.com/office/drawing/2014/main" id="{5F25B2EE-02C2-4533-A551-7930EE06CFED}"/>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109</a:t>
            </a:fld>
            <a:endParaRPr lang="fr-FR"/>
          </a:p>
        </p:txBody>
      </p:sp>
      <p:pic>
        <p:nvPicPr>
          <p:cNvPr id="13" name="Picture 2" descr="fruitsLogo9_ss">
            <a:extLst>
              <a:ext uri="{FF2B5EF4-FFF2-40B4-BE49-F238E27FC236}">
                <a16:creationId xmlns:a16="http://schemas.microsoft.com/office/drawing/2014/main" id="{3FBB006D-4524-48F1-8A17-98196EBEA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8619" y="1635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medicament2_s">
            <a:extLst>
              <a:ext uri="{FF2B5EF4-FFF2-40B4-BE49-F238E27FC236}">
                <a16:creationId xmlns:a16="http://schemas.microsoft.com/office/drawing/2014/main" id="{4B9E2B0B-6C62-41C0-A121-5B570A234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265" y="129520"/>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space réservé du pied de page 1">
            <a:extLst>
              <a:ext uri="{FF2B5EF4-FFF2-40B4-BE49-F238E27FC236}">
                <a16:creationId xmlns:a16="http://schemas.microsoft.com/office/drawing/2014/main" id="{661E202C-2655-44D5-99F8-E0B304B6C0CE}"/>
              </a:ext>
            </a:extLst>
          </p:cNvPr>
          <p:cNvSpPr>
            <a:spLocks noGrp="1"/>
          </p:cNvSpPr>
          <p:nvPr>
            <p:ph type="ftr" sz="quarter" idx="11"/>
          </p:nvPr>
        </p:nvSpPr>
        <p:spPr>
          <a:xfrm>
            <a:off x="5223252" y="6505208"/>
            <a:ext cx="4114800" cy="365125"/>
          </a:xfrm>
        </p:spPr>
        <p:txBody>
          <a:bodyPr/>
          <a:lstStyle/>
          <a:p>
            <a:r>
              <a:rPr lang="fr-FR" dirty="0"/>
              <a:t>Haies défensives de climat tempéré et tropical - B. Lisan</a:t>
            </a:r>
          </a:p>
        </p:txBody>
      </p:sp>
      <p:sp>
        <p:nvSpPr>
          <p:cNvPr id="16" name="Rectangle 15">
            <a:extLst>
              <a:ext uri="{FF2B5EF4-FFF2-40B4-BE49-F238E27FC236}">
                <a16:creationId xmlns:a16="http://schemas.microsoft.com/office/drawing/2014/main" id="{8A193BD6-DCD4-43B9-A22F-604EC228B80E}"/>
              </a:ext>
            </a:extLst>
          </p:cNvPr>
          <p:cNvSpPr/>
          <p:nvPr/>
        </p:nvSpPr>
        <p:spPr>
          <a:xfrm>
            <a:off x="271455" y="901858"/>
            <a:ext cx="6290709" cy="369332"/>
          </a:xfrm>
          <a:prstGeom prst="rect">
            <a:avLst/>
          </a:prstGeom>
        </p:spPr>
        <p:txBody>
          <a:bodyPr wrap="square">
            <a:spAutoFit/>
          </a:bodyPr>
          <a:lstStyle/>
          <a:p>
            <a:r>
              <a:rPr lang="fr-FR" b="1" dirty="0">
                <a:solidFill>
                  <a:srgbClr val="008000"/>
                </a:solidFill>
              </a:rPr>
              <a:t>Jojoba</a:t>
            </a:r>
            <a:r>
              <a:rPr lang="fr-FR" i="1" dirty="0">
                <a:solidFill>
                  <a:srgbClr val="008000"/>
                </a:solidFill>
              </a:rPr>
              <a:t> </a:t>
            </a:r>
            <a:r>
              <a:rPr lang="fr-FR" b="1" dirty="0">
                <a:solidFill>
                  <a:srgbClr val="008000"/>
                </a:solidFill>
              </a:rPr>
              <a:t>(</a:t>
            </a:r>
            <a:r>
              <a:rPr lang="fr-FR" i="1" dirty="0" err="1">
                <a:solidFill>
                  <a:srgbClr val="008000"/>
                </a:solidFill>
              </a:rPr>
              <a:t>Simmondsia</a:t>
            </a:r>
            <a:r>
              <a:rPr lang="fr-FR" i="1" dirty="0">
                <a:solidFill>
                  <a:srgbClr val="008000"/>
                </a:solidFill>
              </a:rPr>
              <a:t> </a:t>
            </a:r>
            <a:r>
              <a:rPr lang="fr-FR" i="1" dirty="0" err="1">
                <a:solidFill>
                  <a:srgbClr val="008000"/>
                </a:solidFill>
              </a:rPr>
              <a:t>chinensis</a:t>
            </a:r>
            <a:r>
              <a:rPr lang="fr-FR" b="1" dirty="0">
                <a:solidFill>
                  <a:srgbClr val="008000"/>
                </a:solidFill>
              </a:rPr>
              <a:t>) (famille des </a:t>
            </a:r>
            <a:r>
              <a:rPr lang="fr-FR" i="1" u="sng" dirty="0" err="1">
                <a:hlinkClick r:id="rId4"/>
              </a:rPr>
              <a:t>Simmondsiaceae</a:t>
            </a:r>
            <a:r>
              <a:rPr lang="fr-FR" b="1" dirty="0">
                <a:solidFill>
                  <a:srgbClr val="008000"/>
                </a:solidFill>
              </a:rPr>
              <a:t>)</a:t>
            </a:r>
            <a:r>
              <a:rPr lang="fr-FR" b="1" i="1" dirty="0">
                <a:solidFill>
                  <a:srgbClr val="008000"/>
                </a:solidFill>
              </a:rPr>
              <a:t> </a:t>
            </a:r>
            <a:endParaRPr lang="fr-FR" b="1" dirty="0">
              <a:solidFill>
                <a:srgbClr val="008000"/>
              </a:solidFill>
            </a:endParaRPr>
          </a:p>
        </p:txBody>
      </p:sp>
      <p:sp>
        <p:nvSpPr>
          <p:cNvPr id="26" name="Rectangle 15">
            <a:extLst>
              <a:ext uri="{FF2B5EF4-FFF2-40B4-BE49-F238E27FC236}">
                <a16:creationId xmlns:a16="http://schemas.microsoft.com/office/drawing/2014/main" id="{D4491EAC-33A8-409C-B72C-8DC77ADB9FE9}"/>
              </a:ext>
            </a:extLst>
          </p:cNvPr>
          <p:cNvSpPr>
            <a:spLocks noChangeArrowheads="1"/>
          </p:cNvSpPr>
          <p:nvPr/>
        </p:nvSpPr>
        <p:spPr bwMode="auto">
          <a:xfrm>
            <a:off x="7450625" y="-635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sp>
        <p:nvSpPr>
          <p:cNvPr id="6" name="Rectangle 5">
            <a:extLst>
              <a:ext uri="{FF2B5EF4-FFF2-40B4-BE49-F238E27FC236}">
                <a16:creationId xmlns:a16="http://schemas.microsoft.com/office/drawing/2014/main" id="{A9F66FAA-4025-42B6-A021-A78A6839BC40}"/>
              </a:ext>
            </a:extLst>
          </p:cNvPr>
          <p:cNvSpPr/>
          <p:nvPr/>
        </p:nvSpPr>
        <p:spPr>
          <a:xfrm>
            <a:off x="139849" y="1289487"/>
            <a:ext cx="11833411" cy="3416320"/>
          </a:xfrm>
          <a:prstGeom prst="rect">
            <a:avLst/>
          </a:prstGeom>
        </p:spPr>
        <p:txBody>
          <a:bodyPr wrap="square">
            <a:spAutoFit/>
          </a:bodyPr>
          <a:lstStyle/>
          <a:p>
            <a:r>
              <a:rPr lang="fr-FR" dirty="0">
                <a:ea typeface="Calibri" panose="020F0502020204030204" pitchFamily="34" charset="0"/>
              </a:rPr>
              <a:t>Cet arbuste </a:t>
            </a:r>
            <a:r>
              <a:rPr lang="fr-FR" dirty="0"/>
              <a:t>dioïque</a:t>
            </a:r>
            <a:r>
              <a:rPr lang="fr-FR" dirty="0">
                <a:ea typeface="Calibri" panose="020F0502020204030204" pitchFamily="34" charset="0"/>
              </a:rPr>
              <a:t> pousse habituellement à 1-2 mètres (3.3-6.6 </a:t>
            </a:r>
            <a:r>
              <a:rPr lang="fr-FR" dirty="0" err="1">
                <a:ea typeface="Calibri" panose="020F0502020204030204" pitchFamily="34" charset="0"/>
              </a:rPr>
              <a:t>ft</a:t>
            </a:r>
            <a:r>
              <a:rPr lang="fr-FR" dirty="0">
                <a:ea typeface="Calibri" panose="020F0502020204030204" pitchFamily="34" charset="0"/>
              </a:rPr>
              <a:t>) de haut (3 mètres (9,8 pi) max), avec une couronne large et dense. </a:t>
            </a:r>
            <a:r>
              <a:rPr lang="fr-FR" sz="1200" dirty="0"/>
              <a:t>Les </a:t>
            </a:r>
            <a:r>
              <a:rPr lang="fr-FR" sz="1200" dirty="0">
                <a:hlinkClick r:id="rId5" tooltip="Fleur"/>
              </a:rPr>
              <a:t>fleurs</a:t>
            </a:r>
            <a:r>
              <a:rPr lang="fr-FR" sz="1200" dirty="0"/>
              <a:t> sont petites et jaunâtres, avec 5-6 sépales et sans pétales. Son feuillage rappelle celui de l'olivier. Ses feuilles, de forme ovale et élancée, sont velues et coriaces, ce qui les protège contre l’évaporation de l’eau. Les jeunes feuilles sont d’un vert doux ou gris puis deviennent jaune verdâtre. Les </a:t>
            </a:r>
            <a:r>
              <a:rPr lang="fr-FR" sz="1200" u="sng" dirty="0">
                <a:hlinkClick r:id="rId6" tooltip="Feuille"/>
              </a:rPr>
              <a:t>feuilles</a:t>
            </a:r>
            <a:r>
              <a:rPr lang="fr-FR" sz="1200" dirty="0"/>
              <a:t> sont opposée, ovale, épaisse, cireuse et </a:t>
            </a:r>
            <a:r>
              <a:rPr lang="fr-FR" sz="1200" dirty="0" err="1"/>
              <a:t>glaucée</a:t>
            </a:r>
            <a:r>
              <a:rPr lang="fr-FR" sz="1200" dirty="0"/>
              <a:t>, de 2 à 4 centimètres (0,79-1,57 po) de long et 1,5-3 centimètres (0,59-1,18 po) de large, de couleur gris-vert. </a:t>
            </a:r>
            <a:r>
              <a:rPr lang="fr-FR" dirty="0">
                <a:solidFill>
                  <a:srgbClr val="008000"/>
                </a:solidFill>
              </a:rPr>
              <a:t>Le jojoba forme une racine pivotante qui pénètre profondément dans le sol (jusqu’à 10 mètres) jusqu'à 30 m ou plus</a:t>
            </a:r>
            <a:r>
              <a:rPr lang="fr-FR" dirty="0"/>
              <a:t>, ce qui lui permet d'aller chercher l'humidité très loin et très profondément dans le sol. </a:t>
            </a:r>
            <a:r>
              <a:rPr lang="fr-FR" dirty="0">
                <a:solidFill>
                  <a:srgbClr val="008000"/>
                </a:solidFill>
              </a:rPr>
              <a:t>La plante est cultivée pour la </a:t>
            </a:r>
            <a:r>
              <a:rPr lang="fr-FR" u="sng" dirty="0">
                <a:solidFill>
                  <a:srgbClr val="008000"/>
                </a:solidFill>
                <a:hlinkClick r:id="rId7" tooltip="Cire"/>
              </a:rPr>
              <a:t>cire</a:t>
            </a:r>
            <a:r>
              <a:rPr lang="fr-FR" dirty="0">
                <a:solidFill>
                  <a:srgbClr val="008000"/>
                </a:solidFill>
              </a:rPr>
              <a:t> (appelée communément « </a:t>
            </a:r>
            <a:r>
              <a:rPr lang="fr-FR" u="sng" dirty="0">
                <a:solidFill>
                  <a:srgbClr val="008000"/>
                </a:solidFill>
                <a:hlinkClick r:id="rId8" tooltip="Huile de jojoba"/>
              </a:rPr>
              <a:t>huile de jojoba</a:t>
            </a:r>
            <a:r>
              <a:rPr lang="fr-FR" dirty="0">
                <a:solidFill>
                  <a:srgbClr val="008000"/>
                </a:solidFill>
              </a:rPr>
              <a:t> ») contenue dans ses graines. On en extrait l'huile de jojoba, une sorte de cire liquide comparable au sébum et qui ne rancit pas. Cette huile est utilisée dans l'industrie des cosmétiques pour diluer les huiles essentielles, en remplacement du blanc de baleine. Elle est aussi appréciée comme huile de massage, car elle pénètre facilement la peau et ne laisse pas de sensation de gras, ou encore pour la </a:t>
            </a:r>
            <a:r>
              <a:rPr lang="fr-FR" u="sng" dirty="0">
                <a:solidFill>
                  <a:srgbClr val="008000"/>
                </a:solidFill>
                <a:hlinkClick r:id="rId9" tooltip="b:fr:Tribologie - Lubrifiants liquides"/>
              </a:rPr>
              <a:t>lubrification</a:t>
            </a:r>
            <a:r>
              <a:rPr lang="fr-FR" dirty="0">
                <a:solidFill>
                  <a:srgbClr val="008000"/>
                </a:solidFill>
              </a:rPr>
              <a:t> des moteurs et l'alimentation des lampes pour l'éclairage. L’arbuste étant brouté par les cerfs, chèvres et moutons, les bergers l’ont dénommé « </a:t>
            </a:r>
            <a:r>
              <a:rPr lang="fr-FR" dirty="0" err="1">
                <a:solidFill>
                  <a:srgbClr val="008000"/>
                </a:solidFill>
              </a:rPr>
              <a:t>goatnut</a:t>
            </a:r>
            <a:r>
              <a:rPr lang="fr-FR" dirty="0">
                <a:solidFill>
                  <a:srgbClr val="008000"/>
                </a:solidFill>
              </a:rPr>
              <a:t> » (« noix de brebis »).</a:t>
            </a:r>
            <a:r>
              <a:rPr lang="fr-FR" sz="1200" dirty="0">
                <a:solidFill>
                  <a:srgbClr val="008000"/>
                </a:solidFill>
              </a:rPr>
              <a:t> Les Indiens furent les premières personnes à l’utiliser dans un but cosmétologique. Le jojoba était utilisé comme fortifiant des cheveux, mais la vertu essentielle du jojoba était de préserver la douceur de la peau. Sources : a) </a:t>
            </a:r>
            <a:r>
              <a:rPr lang="en-GB" sz="1200" u="sng" dirty="0">
                <a:hlinkClick r:id="rId10"/>
              </a:rPr>
              <a:t>https://fr.wikipedia.org/wiki/Jojoba</a:t>
            </a:r>
            <a:r>
              <a:rPr lang="en-GB" sz="1200" dirty="0"/>
              <a:t>, b) </a:t>
            </a:r>
            <a:r>
              <a:rPr lang="en-GB" sz="1200" u="sng" dirty="0">
                <a:hlinkClick r:id="rId11"/>
              </a:rPr>
              <a:t>https://en.wikipedia.org/wiki/Jojoba</a:t>
            </a:r>
            <a:r>
              <a:rPr lang="en-GB" sz="1200" dirty="0"/>
              <a:t>, c) </a:t>
            </a:r>
            <a:r>
              <a:rPr lang="en-GB" sz="1200" u="sng" dirty="0">
                <a:hlinkClick r:id="rId12"/>
              </a:rPr>
              <a:t>https://www.hort.purdue.edu/newcrop/duke_energy/Simmondsia_chinensis.html</a:t>
            </a:r>
            <a:r>
              <a:rPr lang="en-GB" sz="1200" dirty="0"/>
              <a:t> , d) </a:t>
            </a:r>
            <a:r>
              <a:rPr lang="en-GB" sz="1200" u="sng" dirty="0">
                <a:hlinkClick r:id="rId13"/>
              </a:rPr>
              <a:t>http://www.cbif.gc.ca/acp/fra/siti/regarder?tsn=28030</a:t>
            </a:r>
            <a:r>
              <a:rPr lang="en-GB" sz="1200" dirty="0"/>
              <a:t> </a:t>
            </a:r>
            <a:endParaRPr lang="fr-FR" sz="1200" dirty="0"/>
          </a:p>
        </p:txBody>
      </p:sp>
      <p:pic>
        <p:nvPicPr>
          <p:cNvPr id="33794" name="Picture 2" descr="Simmondsia chinensis1">
            <a:extLst>
              <a:ext uri="{FF2B5EF4-FFF2-40B4-BE49-F238E27FC236}">
                <a16:creationId xmlns:a16="http://schemas.microsoft.com/office/drawing/2014/main" id="{95338682-F77E-432C-AE9D-EEE76D5763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64009" y="0"/>
            <a:ext cx="1538326" cy="13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s_chinensis4_small">
            <a:extLst>
              <a:ext uri="{FF2B5EF4-FFF2-40B4-BE49-F238E27FC236}">
                <a16:creationId xmlns:a16="http://schemas.microsoft.com/office/drawing/2014/main" id="{C035FFD0-A87D-4368-9C6E-7E69337E8D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47431" y="431152"/>
            <a:ext cx="1287503" cy="85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Simmondsia chinensis2">
            <a:extLst>
              <a:ext uri="{FF2B5EF4-FFF2-40B4-BE49-F238E27FC236}">
                <a16:creationId xmlns:a16="http://schemas.microsoft.com/office/drawing/2014/main" id="{E27395EA-7179-4EA6-8322-D95D745540F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621" y="5353506"/>
            <a:ext cx="22193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jojoba-bio-ecocert-vente-acheter-david-hervy-leo-neil-huile-300x225">
            <a:extLst>
              <a:ext uri="{FF2B5EF4-FFF2-40B4-BE49-F238E27FC236}">
                <a16:creationId xmlns:a16="http://schemas.microsoft.com/office/drawing/2014/main" id="{7073747E-77F1-464D-9C37-D8EE6BEA8AC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34500" y="4705807"/>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immondsia_chinensis_male_flower">
            <a:extLst>
              <a:ext uri="{FF2B5EF4-FFF2-40B4-BE49-F238E27FC236}">
                <a16:creationId xmlns:a16="http://schemas.microsoft.com/office/drawing/2014/main" id="{90EBBE4B-2B79-4D79-83DF-E6D5A301A75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00816" y="4692916"/>
            <a:ext cx="2001931" cy="179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Simmondsia_chinensis2_s">
            <a:extLst>
              <a:ext uri="{FF2B5EF4-FFF2-40B4-BE49-F238E27FC236}">
                <a16:creationId xmlns:a16="http://schemas.microsoft.com/office/drawing/2014/main" id="{5D962DA1-2BE1-4F7A-9AFA-6553B076B9A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83063" y="4981208"/>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s_chinensis6_small">
            <a:extLst>
              <a:ext uri="{FF2B5EF4-FFF2-40B4-BE49-F238E27FC236}">
                <a16:creationId xmlns:a16="http://schemas.microsoft.com/office/drawing/2014/main" id="{3889EFF0-E554-4C50-972B-A4692EE23F1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79547" y="4657358"/>
            <a:ext cx="13049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Jojoba delange3">
            <a:extLst>
              <a:ext uri="{FF2B5EF4-FFF2-40B4-BE49-F238E27FC236}">
                <a16:creationId xmlns:a16="http://schemas.microsoft.com/office/drawing/2014/main" id="{3C083C7A-6757-4F86-8123-6A5EB454199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83365" y="5743208"/>
            <a:ext cx="1499697" cy="112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20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E764CD3-AA73-4768-8C0E-69CA8275A408}"/>
              </a:ext>
            </a:extLst>
          </p:cNvPr>
          <p:cNvSpPr>
            <a:spLocks noGrp="1"/>
          </p:cNvSpPr>
          <p:nvPr>
            <p:ph type="sldNum" sz="quarter" idx="12"/>
          </p:nvPr>
        </p:nvSpPr>
        <p:spPr>
          <a:xfrm>
            <a:off x="192088" y="249238"/>
            <a:ext cx="852487" cy="277812"/>
          </a:xfrm>
        </p:spPr>
        <p:txBody>
          <a:bodyPr/>
          <a:lstStyle/>
          <a:p>
            <a:pPr>
              <a:defRPr/>
            </a:pPr>
            <a:fld id="{023EE03D-BD95-415B-A766-E68F0092731F}" type="slidenum">
              <a:rPr lang="fr-FR"/>
              <a:pPr>
                <a:defRPr/>
              </a:pPr>
              <a:t>11</a:t>
            </a:fld>
            <a:endParaRPr lang="fr-FR" dirty="0"/>
          </a:p>
        </p:txBody>
      </p:sp>
      <p:sp>
        <p:nvSpPr>
          <p:cNvPr id="13315" name="Rectangle 5">
            <a:extLst>
              <a:ext uri="{FF2B5EF4-FFF2-40B4-BE49-F238E27FC236}">
                <a16:creationId xmlns:a16="http://schemas.microsoft.com/office/drawing/2014/main" id="{4B12CF9C-DFBA-4FDD-B766-CCBECE4358A3}"/>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3316" name="ZoneTexte 2">
            <a:extLst>
              <a:ext uri="{FF2B5EF4-FFF2-40B4-BE49-F238E27FC236}">
                <a16:creationId xmlns:a16="http://schemas.microsoft.com/office/drawing/2014/main" id="{C00EEB35-6ADE-4CC8-B599-FAF9D80E0043}"/>
              </a:ext>
            </a:extLst>
          </p:cNvPr>
          <p:cNvSpPr txBox="1">
            <a:spLocks noChangeArrowheads="1"/>
          </p:cNvSpPr>
          <p:nvPr/>
        </p:nvSpPr>
        <p:spPr bwMode="auto">
          <a:xfrm>
            <a:off x="100013" y="6413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008000"/>
                </a:solidFill>
              </a:rPr>
              <a:t>1) </a:t>
            </a:r>
            <a:r>
              <a:rPr lang="fr-FR" altLang="fr-FR" sz="1800" b="1">
                <a:solidFill>
                  <a:srgbClr val="008000"/>
                </a:solidFill>
              </a:rPr>
              <a:t>Introduction (suite)</a:t>
            </a:r>
            <a:r>
              <a:rPr lang="fr-FR" altLang="fr-FR" sz="1800">
                <a:solidFill>
                  <a:srgbClr val="008000"/>
                </a:solidFill>
              </a:rPr>
              <a:t> :</a:t>
            </a:r>
          </a:p>
        </p:txBody>
      </p:sp>
      <p:sp>
        <p:nvSpPr>
          <p:cNvPr id="5" name="ZoneTexte 4">
            <a:extLst>
              <a:ext uri="{FF2B5EF4-FFF2-40B4-BE49-F238E27FC236}">
                <a16:creationId xmlns:a16="http://schemas.microsoft.com/office/drawing/2014/main" id="{8487BB86-7AB8-4990-8C24-28662432BDDF}"/>
              </a:ext>
            </a:extLst>
          </p:cNvPr>
          <p:cNvSpPr txBox="1"/>
          <p:nvPr/>
        </p:nvSpPr>
        <p:spPr>
          <a:xfrm>
            <a:off x="192088" y="1116013"/>
            <a:ext cx="11664950" cy="3140075"/>
          </a:xfrm>
          <a:prstGeom prst="rect">
            <a:avLst/>
          </a:prstGeom>
          <a:noFill/>
        </p:spPr>
        <p:txBody>
          <a:bodyPr>
            <a:spAutoFit/>
          </a:bodyPr>
          <a:lstStyle/>
          <a:p>
            <a:pPr algn="just" eaLnBrk="1" fontAlgn="auto" hangingPunct="1">
              <a:spcBef>
                <a:spcPts val="0"/>
              </a:spcBef>
              <a:spcAft>
                <a:spcPts val="0"/>
              </a:spcAft>
              <a:defRPr/>
            </a:pPr>
            <a:r>
              <a:rPr lang="fr-FR" dirty="0">
                <a:solidFill>
                  <a:srgbClr val="008000"/>
                </a:solidFill>
                <a:latin typeface="+mn-lt"/>
              </a:rPr>
              <a:t>L’</a:t>
            </a:r>
            <a:r>
              <a:rPr lang="fr-FR" b="1" dirty="0">
                <a:solidFill>
                  <a:srgbClr val="008000"/>
                </a:solidFill>
                <a:latin typeface="+mn-lt"/>
              </a:rPr>
              <a:t>agroforesterie</a:t>
            </a:r>
            <a:r>
              <a:rPr lang="fr-FR" dirty="0">
                <a:solidFill>
                  <a:srgbClr val="008000"/>
                </a:solidFill>
                <a:latin typeface="+mn-lt"/>
              </a:rPr>
              <a:t> est un mode d’exploitation des terres agricoles associant des plantations d'arbres dans des cultures ou des pâturages.</a:t>
            </a:r>
          </a:p>
          <a:p>
            <a:pPr algn="just" eaLnBrk="1" fontAlgn="auto" hangingPunct="1">
              <a:spcBef>
                <a:spcPts val="0"/>
              </a:spcBef>
              <a:spcAft>
                <a:spcPts val="0"/>
              </a:spcAft>
              <a:defRPr/>
            </a:pPr>
            <a:endParaRPr lang="fr-FR" dirty="0">
              <a:solidFill>
                <a:srgbClr val="008000"/>
              </a:solidFill>
              <a:latin typeface="+mn-lt"/>
            </a:endParaRPr>
          </a:p>
          <a:p>
            <a:pPr algn="just" eaLnBrk="1" fontAlgn="auto" hangingPunct="1">
              <a:spcBef>
                <a:spcPts val="0"/>
              </a:spcBef>
              <a:spcAft>
                <a:spcPts val="0"/>
              </a:spcAft>
              <a:defRPr/>
            </a:pPr>
            <a:r>
              <a:rPr lang="fr-FR" dirty="0">
                <a:solidFill>
                  <a:srgbClr val="008000"/>
                </a:solidFill>
                <a:latin typeface="+mn-lt"/>
              </a:rPr>
              <a:t>Le mot dérive d'un </a:t>
            </a:r>
            <a:r>
              <a:rPr lang="fr-FR" dirty="0">
                <a:solidFill>
                  <a:srgbClr val="008000"/>
                </a:solidFill>
                <a:latin typeface="+mn-lt"/>
                <a:hlinkClick r:id="rId2" tooltip="Néologisme"/>
              </a:rPr>
              <a:t>néologisme</a:t>
            </a:r>
            <a:r>
              <a:rPr lang="fr-FR" dirty="0">
                <a:solidFill>
                  <a:srgbClr val="008000"/>
                </a:solidFill>
                <a:latin typeface="+mn-lt"/>
              </a:rPr>
              <a:t> anglophone (</a:t>
            </a:r>
            <a:r>
              <a:rPr lang="fr-FR" i="1" dirty="0">
                <a:solidFill>
                  <a:srgbClr val="008000"/>
                </a:solidFill>
                <a:latin typeface="+mn-lt"/>
              </a:rPr>
              <a:t>« </a:t>
            </a:r>
            <a:r>
              <a:rPr lang="fr-FR" i="1" dirty="0" err="1">
                <a:solidFill>
                  <a:srgbClr val="008000"/>
                </a:solidFill>
                <a:latin typeface="+mn-lt"/>
              </a:rPr>
              <a:t>agroforestry</a:t>
            </a:r>
            <a:r>
              <a:rPr lang="fr-FR" i="1" dirty="0">
                <a:solidFill>
                  <a:srgbClr val="008000"/>
                </a:solidFill>
                <a:latin typeface="+mn-lt"/>
              </a:rPr>
              <a:t> »</a:t>
            </a:r>
            <a:r>
              <a:rPr lang="fr-FR" dirty="0">
                <a:solidFill>
                  <a:srgbClr val="008000"/>
                </a:solidFill>
                <a:latin typeface="+mn-lt"/>
              </a:rPr>
              <a:t>) apparu dans les années </a:t>
            </a:r>
            <a:r>
              <a:rPr lang="fr-FR" dirty="0">
                <a:solidFill>
                  <a:srgbClr val="008000"/>
                </a:solidFill>
                <a:latin typeface="+mn-lt"/>
                <a:hlinkClick r:id="rId3" tooltip="1970"/>
              </a:rPr>
              <a:t>1970</a:t>
            </a:r>
            <a:r>
              <a:rPr lang="fr-FR" dirty="0">
                <a:solidFill>
                  <a:srgbClr val="008000"/>
                </a:solidFill>
                <a:latin typeface="+mn-lt"/>
              </a:rPr>
              <a:t>. Il s’agit d’un terme moderne ayant un usage proche de la </a:t>
            </a:r>
            <a:r>
              <a:rPr lang="fr-FR" dirty="0" err="1">
                <a:solidFill>
                  <a:srgbClr val="008000"/>
                </a:solidFill>
                <a:latin typeface="+mn-lt"/>
                <a:hlinkClick r:id="rId4" tooltip="Complantation"/>
              </a:rPr>
              <a:t>complantation</a:t>
            </a:r>
            <a:r>
              <a:rPr lang="fr-FR" dirty="0">
                <a:solidFill>
                  <a:srgbClr val="008000"/>
                </a:solidFill>
                <a:latin typeface="+mn-lt"/>
              </a:rPr>
              <a:t>, technique culturale traditionnelle.</a:t>
            </a:r>
          </a:p>
          <a:p>
            <a:pPr algn="just" eaLnBrk="1" fontAlgn="auto" hangingPunct="1">
              <a:spcBef>
                <a:spcPts val="0"/>
              </a:spcBef>
              <a:spcAft>
                <a:spcPts val="0"/>
              </a:spcAft>
              <a:defRPr/>
            </a:pPr>
            <a:r>
              <a:rPr lang="fr-FR" dirty="0">
                <a:solidFill>
                  <a:srgbClr val="008000"/>
                </a:solidFill>
                <a:latin typeface="+mn-lt"/>
              </a:rPr>
              <a:t>Pour ce type de </a:t>
            </a:r>
            <a:r>
              <a:rPr lang="fr-FR" dirty="0">
                <a:solidFill>
                  <a:srgbClr val="008000"/>
                </a:solidFill>
                <a:latin typeface="+mn-lt"/>
                <a:hlinkClick r:id="rId5" tooltip="Cultures associées"/>
              </a:rPr>
              <a:t>cultures associées</a:t>
            </a:r>
            <a:r>
              <a:rPr lang="fr-FR" dirty="0">
                <a:solidFill>
                  <a:srgbClr val="008000"/>
                </a:solidFill>
                <a:latin typeface="+mn-lt"/>
              </a:rPr>
              <a:t>, trois configurations principales existent, éventuellement complémentaires :</a:t>
            </a:r>
          </a:p>
          <a:p>
            <a:pPr marL="342900" indent="-342900" algn="just" eaLnBrk="1" fontAlgn="auto" hangingPunct="1">
              <a:spcBef>
                <a:spcPts val="0"/>
              </a:spcBef>
              <a:spcAft>
                <a:spcPts val="0"/>
              </a:spcAft>
              <a:buFont typeface="+mj-lt"/>
              <a:buAutoNum type="arabicPeriod"/>
              <a:defRPr/>
            </a:pPr>
            <a:r>
              <a:rPr lang="fr-FR" dirty="0">
                <a:solidFill>
                  <a:srgbClr val="008000"/>
                </a:solidFill>
                <a:latin typeface="+mn-lt"/>
              </a:rPr>
              <a:t>cultures d'arbres (en rangs, en quinconce…) espacés au sein de parcelles agricoles labourées et cultivées de manière pérenne</a:t>
            </a:r>
          </a:p>
          <a:p>
            <a:pPr marL="342900" indent="-342900" algn="just" eaLnBrk="1" fontAlgn="auto" hangingPunct="1">
              <a:spcBef>
                <a:spcPts val="0"/>
              </a:spcBef>
              <a:spcAft>
                <a:spcPts val="0"/>
              </a:spcAft>
              <a:buFont typeface="+mj-lt"/>
              <a:buAutoNum type="arabicPeriod"/>
              <a:defRPr/>
            </a:pPr>
            <a:r>
              <a:rPr lang="fr-FR" dirty="0">
                <a:solidFill>
                  <a:srgbClr val="008000"/>
                </a:solidFill>
                <a:latin typeface="+mn-lt"/>
              </a:rPr>
              <a:t>Implantation de cultures (pérennes ou non) dans des </a:t>
            </a:r>
            <a:r>
              <a:rPr lang="fr-FR" dirty="0">
                <a:solidFill>
                  <a:srgbClr val="008000"/>
                </a:solidFill>
                <a:latin typeface="+mn-lt"/>
                <a:hlinkClick r:id="rId6" tooltip="Clairière"/>
              </a:rPr>
              <a:t>clairières</a:t>
            </a:r>
            <a:r>
              <a:rPr lang="fr-FR" dirty="0">
                <a:solidFill>
                  <a:srgbClr val="008000"/>
                </a:solidFill>
                <a:latin typeface="+mn-lt"/>
              </a:rPr>
              <a:t>, ou sous les arbres de parcelles boisées qui ont été éclaircies</a:t>
            </a:r>
          </a:p>
          <a:p>
            <a:pPr marL="342900" indent="-342900" algn="just" eaLnBrk="1" fontAlgn="auto" hangingPunct="1">
              <a:spcBef>
                <a:spcPts val="0"/>
              </a:spcBef>
              <a:spcAft>
                <a:spcPts val="0"/>
              </a:spcAft>
              <a:buFont typeface="+mj-lt"/>
              <a:buAutoNum type="arabicPeriod"/>
              <a:defRPr/>
            </a:pPr>
            <a:r>
              <a:rPr lang="fr-FR" dirty="0" err="1">
                <a:solidFill>
                  <a:srgbClr val="008000"/>
                </a:solidFill>
                <a:latin typeface="+mn-lt"/>
                <a:hlinkClick r:id="rId7" tooltip="Silvopastoralisme"/>
              </a:rPr>
              <a:t>silvopastoralisme</a:t>
            </a:r>
            <a:r>
              <a:rPr lang="fr-FR" dirty="0">
                <a:solidFill>
                  <a:srgbClr val="008000"/>
                </a:solidFill>
                <a:latin typeface="+mn-lt"/>
              </a:rPr>
              <a:t>, faisant cohabiter arbres et animaux domestiques.</a:t>
            </a:r>
          </a:p>
        </p:txBody>
      </p:sp>
      <p:sp>
        <p:nvSpPr>
          <p:cNvPr id="13318" name="Rectangle 5">
            <a:extLst>
              <a:ext uri="{FF2B5EF4-FFF2-40B4-BE49-F238E27FC236}">
                <a16:creationId xmlns:a16="http://schemas.microsoft.com/office/drawing/2014/main" id="{67E77EB0-EE3F-43C6-8BB9-94EF2FCCA1DB}"/>
              </a:ext>
            </a:extLst>
          </p:cNvPr>
          <p:cNvSpPr>
            <a:spLocks noChangeArrowheads="1"/>
          </p:cNvSpPr>
          <p:nvPr/>
        </p:nvSpPr>
        <p:spPr bwMode="auto">
          <a:xfrm>
            <a:off x="10036175" y="6259513"/>
            <a:ext cx="147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Dattier du désert</a:t>
            </a:r>
          </a:p>
          <a:p>
            <a:pPr algn="ctr" eaLnBrk="1" hangingPunct="1"/>
            <a:r>
              <a:rPr lang="fr-FR" altLang="fr-FR" sz="1200" i="1" dirty="0">
                <a:solidFill>
                  <a:srgbClr val="008000"/>
                </a:solidFill>
              </a:rPr>
              <a:t>Balanites </a:t>
            </a:r>
            <a:r>
              <a:rPr lang="fr-FR" altLang="fr-FR" sz="1200" i="1" dirty="0" err="1">
                <a:solidFill>
                  <a:srgbClr val="008000"/>
                </a:solidFill>
              </a:rPr>
              <a:t>aegyptiaca</a:t>
            </a:r>
            <a:endParaRPr lang="fr-FR" altLang="fr-FR" sz="1200" i="1" dirty="0">
              <a:solidFill>
                <a:srgbClr val="008000"/>
              </a:solidFill>
            </a:endParaRPr>
          </a:p>
        </p:txBody>
      </p:sp>
      <p:pic>
        <p:nvPicPr>
          <p:cNvPr id="13319" name="Picture 2" descr="D:\Users\blisan\Pictures\perso\Agroforesterie climat tropical sec\images\Balanites aegyptiaca.jpg">
            <a:extLst>
              <a:ext uri="{FF2B5EF4-FFF2-40B4-BE49-F238E27FC236}">
                <a16:creationId xmlns:a16="http://schemas.microsoft.com/office/drawing/2014/main" id="{C79ABF4F-852C-481B-8A3A-A93BFF38E2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2375" y="4487863"/>
            <a:ext cx="13239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Image 6">
            <a:extLst>
              <a:ext uri="{FF2B5EF4-FFF2-40B4-BE49-F238E27FC236}">
                <a16:creationId xmlns:a16="http://schemas.microsoft.com/office/drawing/2014/main" id="{9E2C9221-2C63-4A15-8284-A8E479EB3CB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4400" y="44497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ZoneTexte 7">
            <a:extLst>
              <a:ext uri="{FF2B5EF4-FFF2-40B4-BE49-F238E27FC236}">
                <a16:creationId xmlns:a16="http://schemas.microsoft.com/office/drawing/2014/main" id="{98E62C85-7660-443F-8BDA-86120AEAFFD4}"/>
              </a:ext>
            </a:extLst>
          </p:cNvPr>
          <p:cNvSpPr txBox="1">
            <a:spLocks noChangeArrowheads="1"/>
          </p:cNvSpPr>
          <p:nvPr/>
        </p:nvSpPr>
        <p:spPr bwMode="auto">
          <a:xfrm>
            <a:off x="100013" y="6259513"/>
            <a:ext cx="409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a:t>
            </a:r>
            <a:r>
              <a:rPr lang="fr-FR" altLang="fr-FR" sz="1200">
                <a:solidFill>
                  <a:srgbClr val="008000"/>
                </a:solidFill>
                <a:hlinkClick r:id="rId10"/>
              </a:rPr>
              <a:t>http://www.cirad.fr/qui-sommes-nous/le-cirad-dans-le-monde/asie-du-sud-est-continentale/contact-et-acces</a:t>
            </a:r>
            <a:r>
              <a:rPr lang="fr-FR" altLang="fr-FR" sz="1200">
                <a:solidFill>
                  <a:srgbClr val="008000"/>
                </a:solidFill>
              </a:rPr>
              <a:t> </a:t>
            </a:r>
          </a:p>
        </p:txBody>
      </p:sp>
      <p:sp>
        <p:nvSpPr>
          <p:cNvPr id="13322" name="ZoneTexte 8">
            <a:extLst>
              <a:ext uri="{FF2B5EF4-FFF2-40B4-BE49-F238E27FC236}">
                <a16:creationId xmlns:a16="http://schemas.microsoft.com/office/drawing/2014/main" id="{3BC1BB75-70FA-4B1D-A10F-22A50C587076}"/>
              </a:ext>
            </a:extLst>
          </p:cNvPr>
          <p:cNvSpPr txBox="1">
            <a:spLocks noChangeArrowheads="1"/>
          </p:cNvSpPr>
          <p:nvPr/>
        </p:nvSpPr>
        <p:spPr bwMode="auto">
          <a:xfrm>
            <a:off x="4840288" y="6099175"/>
            <a:ext cx="4519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Agroforêt à Mahangani, Nindri, Anjouan, </a:t>
            </a:r>
            <a:r>
              <a:rPr lang="fr-FR" altLang="fr-FR" sz="1200">
                <a:solidFill>
                  <a:srgbClr val="008000"/>
                </a:solidFill>
                <a:hlinkClick r:id="rId11"/>
              </a:rPr>
              <a:t>http://www.ecddcomoros.org/fr/2012/07/role-des-arbres-dans-lagriculture-anjouanaise/</a:t>
            </a:r>
            <a:r>
              <a:rPr lang="fr-FR" altLang="fr-FR" sz="1200">
                <a:solidFill>
                  <a:srgbClr val="008000"/>
                </a:solidFill>
              </a:rPr>
              <a:t> </a:t>
            </a:r>
          </a:p>
        </p:txBody>
      </p:sp>
      <p:pic>
        <p:nvPicPr>
          <p:cNvPr id="13323" name="Image 9">
            <a:extLst>
              <a:ext uri="{FF2B5EF4-FFF2-40B4-BE49-F238E27FC236}">
                <a16:creationId xmlns:a16="http://schemas.microsoft.com/office/drawing/2014/main" id="{D886AC87-E171-4C53-BE4F-243FFFAE21B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94338" y="4664075"/>
            <a:ext cx="32099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6F76BBA9-ACA3-45B5-8A68-41AFB137A861}"/>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4" name="ZoneTexte 3">
            <a:extLst>
              <a:ext uri="{FF2B5EF4-FFF2-40B4-BE49-F238E27FC236}">
                <a16:creationId xmlns:a16="http://schemas.microsoft.com/office/drawing/2014/main" id="{EED915C1-23F0-4803-B3BC-2C60AC5D1212}"/>
              </a:ext>
            </a:extLst>
          </p:cNvPr>
          <p:cNvSpPr txBox="1">
            <a:spLocks noChangeArrowheads="1"/>
          </p:cNvSpPr>
          <p:nvPr/>
        </p:nvSpPr>
        <p:spPr bwMode="auto">
          <a:xfrm>
            <a:off x="139850" y="581461"/>
            <a:ext cx="8437415" cy="3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arbustes</a:t>
            </a:r>
            <a:r>
              <a:rPr lang="fr-FR" altLang="fr-FR" dirty="0">
                <a:solidFill>
                  <a:srgbClr val="008000"/>
                </a:solidFill>
              </a:rPr>
              <a:t> </a:t>
            </a:r>
          </a:p>
        </p:txBody>
      </p:sp>
      <p:sp>
        <p:nvSpPr>
          <p:cNvPr id="5" name="Espace réservé du numéro de diapositive 2">
            <a:extLst>
              <a:ext uri="{FF2B5EF4-FFF2-40B4-BE49-F238E27FC236}">
                <a16:creationId xmlns:a16="http://schemas.microsoft.com/office/drawing/2014/main" id="{FE6F2632-813B-4016-B7E8-A226CDCCA6BF}"/>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110</a:t>
            </a:fld>
            <a:endParaRPr lang="fr-FR"/>
          </a:p>
        </p:txBody>
      </p:sp>
      <p:pic>
        <p:nvPicPr>
          <p:cNvPr id="6" name="Picture 2" descr="fruitsLogo9_ss">
            <a:extLst>
              <a:ext uri="{FF2B5EF4-FFF2-40B4-BE49-F238E27FC236}">
                <a16:creationId xmlns:a16="http://schemas.microsoft.com/office/drawing/2014/main" id="{2E098728-BD75-4A10-BDF6-DDFFC665D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8619" y="1635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medicament2_s">
            <a:extLst>
              <a:ext uri="{FF2B5EF4-FFF2-40B4-BE49-F238E27FC236}">
                <a16:creationId xmlns:a16="http://schemas.microsoft.com/office/drawing/2014/main" id="{1D760210-A0C1-4087-9B2D-E881A80A6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265" y="129520"/>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DF57E3-551E-4BE1-8BDF-E6AEB4B460C5}"/>
              </a:ext>
            </a:extLst>
          </p:cNvPr>
          <p:cNvSpPr/>
          <p:nvPr/>
        </p:nvSpPr>
        <p:spPr>
          <a:xfrm>
            <a:off x="271455" y="901858"/>
            <a:ext cx="6290709" cy="369332"/>
          </a:xfrm>
          <a:prstGeom prst="rect">
            <a:avLst/>
          </a:prstGeom>
        </p:spPr>
        <p:txBody>
          <a:bodyPr wrap="square">
            <a:spAutoFit/>
          </a:bodyPr>
          <a:lstStyle/>
          <a:p>
            <a:r>
              <a:rPr lang="fr-FR" b="1" dirty="0">
                <a:solidFill>
                  <a:srgbClr val="008000"/>
                </a:solidFill>
              </a:rPr>
              <a:t>Rooibos, thé rouge (</a:t>
            </a:r>
            <a:r>
              <a:rPr lang="fr-FR" b="1" i="1" dirty="0" err="1">
                <a:solidFill>
                  <a:srgbClr val="008000"/>
                </a:solidFill>
              </a:rPr>
              <a:t>Aspalathus</a:t>
            </a:r>
            <a:r>
              <a:rPr lang="fr-FR" b="1" i="1" dirty="0">
                <a:solidFill>
                  <a:srgbClr val="008000"/>
                </a:solidFill>
              </a:rPr>
              <a:t> </a:t>
            </a:r>
            <a:r>
              <a:rPr lang="fr-FR" b="1" i="1" dirty="0" err="1">
                <a:solidFill>
                  <a:srgbClr val="008000"/>
                </a:solidFill>
              </a:rPr>
              <a:t>linearis</a:t>
            </a:r>
            <a:r>
              <a:rPr lang="fr-FR" b="1" dirty="0">
                <a:solidFill>
                  <a:srgbClr val="008000"/>
                </a:solidFill>
              </a:rPr>
              <a:t>) (famille des </a:t>
            </a:r>
            <a:r>
              <a:rPr lang="fr-FR" b="1" i="1" u="sng" dirty="0" err="1">
                <a:hlinkClick r:id="rId4"/>
              </a:rPr>
              <a:t>Fabaceae</a:t>
            </a:r>
            <a:r>
              <a:rPr lang="fr-FR" b="1" dirty="0">
                <a:solidFill>
                  <a:srgbClr val="008000"/>
                </a:solidFill>
              </a:rPr>
              <a:t>)</a:t>
            </a:r>
            <a:r>
              <a:rPr lang="fr-FR" b="1" i="1" dirty="0">
                <a:solidFill>
                  <a:srgbClr val="008000"/>
                </a:solidFill>
              </a:rPr>
              <a:t> </a:t>
            </a:r>
            <a:endParaRPr lang="fr-FR" b="1" dirty="0">
              <a:solidFill>
                <a:srgbClr val="008000"/>
              </a:solidFill>
            </a:endParaRPr>
          </a:p>
        </p:txBody>
      </p:sp>
      <p:sp>
        <p:nvSpPr>
          <p:cNvPr id="9" name="Rectangle 15">
            <a:extLst>
              <a:ext uri="{FF2B5EF4-FFF2-40B4-BE49-F238E27FC236}">
                <a16:creationId xmlns:a16="http://schemas.microsoft.com/office/drawing/2014/main" id="{02F5F53B-03B3-4962-9CAC-F5143B3E3116}"/>
              </a:ext>
            </a:extLst>
          </p:cNvPr>
          <p:cNvSpPr>
            <a:spLocks noChangeArrowheads="1"/>
          </p:cNvSpPr>
          <p:nvPr/>
        </p:nvSpPr>
        <p:spPr bwMode="auto">
          <a:xfrm>
            <a:off x="7450625" y="-635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sp>
        <p:nvSpPr>
          <p:cNvPr id="10" name="ZoneTexte 9">
            <a:extLst>
              <a:ext uri="{FF2B5EF4-FFF2-40B4-BE49-F238E27FC236}">
                <a16:creationId xmlns:a16="http://schemas.microsoft.com/office/drawing/2014/main" id="{E66EBCFB-A429-4578-BCBE-AFE04A4F85DE}"/>
              </a:ext>
            </a:extLst>
          </p:cNvPr>
          <p:cNvSpPr txBox="1"/>
          <p:nvPr/>
        </p:nvSpPr>
        <p:spPr>
          <a:xfrm>
            <a:off x="139850" y="1271190"/>
            <a:ext cx="11940988" cy="3046988"/>
          </a:xfrm>
          <a:prstGeom prst="rect">
            <a:avLst/>
          </a:prstGeom>
          <a:noFill/>
        </p:spPr>
        <p:txBody>
          <a:bodyPr wrap="square" rtlCol="0">
            <a:spAutoFit/>
          </a:bodyPr>
          <a:lstStyle/>
          <a:p>
            <a:r>
              <a:rPr lang="fr-FR" dirty="0"/>
              <a:t>C’est un arbuste ou buisson, de 2 m de haut maximum, faisant partie du même ordre et de la même famille que les </a:t>
            </a:r>
            <a:r>
              <a:rPr lang="fr-FR" dirty="0">
                <a:hlinkClick r:id="rId5" tooltip="Genêt"/>
              </a:rPr>
              <a:t>genêts</a:t>
            </a:r>
            <a:r>
              <a:rPr lang="fr-FR" dirty="0"/>
              <a:t>. Il pousse exclusivement en </a:t>
            </a:r>
            <a:r>
              <a:rPr lang="fr-FR" dirty="0">
                <a:hlinkClick r:id="rId6" tooltip="Afrique du Sud"/>
              </a:rPr>
              <a:t>Afrique du Sud</a:t>
            </a:r>
            <a:r>
              <a:rPr lang="fr-FR" dirty="0"/>
              <a:t> dans les </a:t>
            </a:r>
            <a:r>
              <a:rPr lang="fr-FR" i="1" dirty="0"/>
              <a:t>montagnes de </a:t>
            </a:r>
            <a:r>
              <a:rPr lang="fr-FR" i="1" dirty="0" err="1">
                <a:hlinkClick r:id="rId7" tooltip="Réserve naturelle du Cederberg"/>
              </a:rPr>
              <a:t>Cederberg</a:t>
            </a:r>
            <a:r>
              <a:rPr lang="fr-FR" dirty="0"/>
              <a:t> (~ 1000 m d’altitude)</a:t>
            </a:r>
            <a:r>
              <a:rPr lang="fr-FR" i="1" dirty="0"/>
              <a:t>, situées au nord de la ville du </a:t>
            </a:r>
            <a:r>
              <a:rPr lang="fr-FR" i="1" dirty="0">
                <a:hlinkClick r:id="rId8" tooltip="Le Cap"/>
              </a:rPr>
              <a:t>Cap</a:t>
            </a:r>
            <a:r>
              <a:rPr lang="fr-FR" dirty="0"/>
              <a:t>. </a:t>
            </a:r>
            <a:r>
              <a:rPr lang="fr-FR" dirty="0">
                <a:solidFill>
                  <a:srgbClr val="FF0000"/>
                </a:solidFill>
              </a:rPr>
              <a:t>Il semble que l'arbuste ait besoin d'un climat et d'un sol très spécifiques pour se développer</a:t>
            </a:r>
            <a:r>
              <a:rPr lang="fr-FR" dirty="0"/>
              <a:t>. Il est surtout connu pour la </a:t>
            </a:r>
            <a:r>
              <a:rPr lang="fr-FR" dirty="0">
                <a:hlinkClick r:id="rId9" tooltip="Tisane"/>
              </a:rPr>
              <a:t>tisane</a:t>
            </a:r>
            <a:r>
              <a:rPr lang="fr-FR" dirty="0"/>
              <a:t> obtenue en infusant de fins morceaux de ses feuilles, légèrement fermentés. L'</a:t>
            </a:r>
            <a:r>
              <a:rPr lang="fr-FR" dirty="0">
                <a:hlinkClick r:id="rId10" tooltip="Infusion"/>
              </a:rPr>
              <a:t>infusion</a:t>
            </a:r>
            <a:r>
              <a:rPr lang="fr-FR" dirty="0"/>
              <a:t> de rooibos peut être bue chaude ou froide, avec ou sans </a:t>
            </a:r>
            <a:r>
              <a:rPr lang="fr-FR" dirty="0">
                <a:hlinkClick r:id="rId11" tooltip="Lait"/>
              </a:rPr>
              <a:t>lait</a:t>
            </a:r>
            <a:r>
              <a:rPr lang="fr-FR" dirty="0"/>
              <a:t>. Différentes vertus médicinales lui sont prêtées, depuis la cure de l'</a:t>
            </a:r>
            <a:r>
              <a:rPr lang="fr-FR" dirty="0">
                <a:hlinkClick r:id="rId12" tooltip="Asthme"/>
              </a:rPr>
              <a:t>asthme</a:t>
            </a:r>
            <a:r>
              <a:rPr lang="fr-FR" dirty="0"/>
              <a:t>, des </a:t>
            </a:r>
            <a:r>
              <a:rPr lang="fr-FR" dirty="0">
                <a:hlinkClick r:id="rId13" tooltip="Allergie"/>
              </a:rPr>
              <a:t>allergies</a:t>
            </a:r>
            <a:r>
              <a:rPr lang="fr-FR" dirty="0"/>
              <a:t>, à celle de l'</a:t>
            </a:r>
            <a:r>
              <a:rPr lang="fr-FR" dirty="0">
                <a:hlinkClick r:id="rId14" tooltip="Insomnie"/>
              </a:rPr>
              <a:t>insomnie</a:t>
            </a:r>
            <a:r>
              <a:rPr lang="fr-FR" dirty="0"/>
              <a:t>, des </a:t>
            </a:r>
            <a:r>
              <a:rPr lang="fr-FR" dirty="0">
                <a:hlinkClick r:id="rId15" tooltip="Colique"/>
              </a:rPr>
              <a:t>coliques</a:t>
            </a:r>
            <a:r>
              <a:rPr lang="fr-FR" dirty="0"/>
              <a:t> ou de l'</a:t>
            </a:r>
            <a:r>
              <a:rPr lang="fr-FR" dirty="0">
                <a:hlinkClick r:id="rId16" tooltip="Eczéma (syndrome)"/>
              </a:rPr>
              <a:t>eczéma</a:t>
            </a:r>
            <a:r>
              <a:rPr lang="fr-FR" dirty="0"/>
              <a:t>.</a:t>
            </a:r>
            <a:r>
              <a:rPr lang="fr-FR" sz="1200" dirty="0"/>
              <a:t> Collines sablonneuses et sur les pentes montagneuses. </a:t>
            </a:r>
            <a:r>
              <a:rPr lang="fr-FR" sz="1200" dirty="0">
                <a:solidFill>
                  <a:srgbClr val="008000"/>
                </a:solidFill>
              </a:rPr>
              <a:t>La plante fixe l’azote dans le sol. </a:t>
            </a:r>
            <a:r>
              <a:rPr lang="fr-FR" sz="1200" dirty="0"/>
              <a:t>Convient pour: sols légers (sableux) et moyens (limoneux) et préfèrent un sol bien drainé. PH approprié: sols acides et neutres. Il ne peut pas grandir à l'ombre. Il préfère un sol sec ou humide et </a:t>
            </a:r>
            <a:r>
              <a:rPr lang="fr-FR" sz="1200" dirty="0">
                <a:solidFill>
                  <a:srgbClr val="008000"/>
                </a:solidFill>
              </a:rPr>
              <a:t>peut tolérer la sécheresse</a:t>
            </a:r>
            <a:r>
              <a:rPr lang="fr-FR" sz="1200" dirty="0"/>
              <a:t>. Culture : Nécessite un sol sablonneux acide très bien drainé et une position ensoleillée. Cette espèce supporte le gel et des températures jusqu'á -7°C. </a:t>
            </a:r>
            <a:r>
              <a:rPr lang="fr-FR" sz="1200" b="1" dirty="0"/>
              <a:t>USDA zone</a:t>
            </a:r>
            <a:r>
              <a:rPr lang="fr-FR" sz="1200" dirty="0"/>
              <a:t> 9. Il faut protéger les plantes du froid et de la pluie excessive pour au moins leur premier hiver en plein air. </a:t>
            </a:r>
            <a:r>
              <a:rPr lang="fr-FR" sz="1200" dirty="0">
                <a:solidFill>
                  <a:srgbClr val="FF0000"/>
                </a:solidFill>
              </a:rPr>
              <a:t>Certains affirment que l'augmentation des températures et la diminution des précipitations peuvent entraîner l'extinction de la plante au cours du prochain siècle. </a:t>
            </a:r>
            <a:r>
              <a:rPr lang="fr-FR" sz="1200" b="1" dirty="0">
                <a:solidFill>
                  <a:srgbClr val="FF0000"/>
                </a:solidFill>
              </a:rPr>
              <a:t>La plante se développerait dans une relation symbiotique avec les micro-organismes locaux, raisons pour lesquelles les tentatives passées de le développer à l'extérieur de cette zone, dans des dans d'autres pays aux climats similaires, tels que les </a:t>
            </a:r>
            <a:r>
              <a:rPr lang="fr-FR" sz="1200" b="1" dirty="0">
                <a:solidFill>
                  <a:srgbClr val="FF0000"/>
                </a:solidFill>
                <a:hlinkClick r:id="rId17" tooltip="États Unis"/>
              </a:rPr>
              <a:t>États-Unis</a:t>
            </a:r>
            <a:r>
              <a:rPr lang="fr-FR" sz="1200" b="1" dirty="0">
                <a:solidFill>
                  <a:srgbClr val="FF0000"/>
                </a:solidFill>
              </a:rPr>
              <a:t>, l'</a:t>
            </a:r>
            <a:r>
              <a:rPr lang="fr-FR" sz="1200" b="1" dirty="0">
                <a:solidFill>
                  <a:srgbClr val="FF0000"/>
                </a:solidFill>
                <a:hlinkClick r:id="rId18" tooltip="Australie"/>
              </a:rPr>
              <a:t>Australie</a:t>
            </a:r>
            <a:r>
              <a:rPr lang="fr-FR" sz="1200" b="1" dirty="0">
                <a:solidFill>
                  <a:srgbClr val="FF0000"/>
                </a:solidFill>
              </a:rPr>
              <a:t> et la </a:t>
            </a:r>
            <a:r>
              <a:rPr lang="fr-FR" sz="1200" b="1" dirty="0">
                <a:solidFill>
                  <a:srgbClr val="FF0000"/>
                </a:solidFill>
                <a:hlinkClick r:id="rId19" tooltip="Chine"/>
              </a:rPr>
              <a:t>Chine</a:t>
            </a:r>
            <a:r>
              <a:rPr lang="fr-FR" sz="1200" b="1" dirty="0">
                <a:solidFill>
                  <a:srgbClr val="FF0000"/>
                </a:solidFill>
              </a:rPr>
              <a:t>, ont tous échoué</a:t>
            </a:r>
            <a:r>
              <a:rPr lang="fr-FR" sz="1200" dirty="0"/>
              <a:t>. </a:t>
            </a:r>
          </a:p>
          <a:p>
            <a:r>
              <a:rPr lang="fr-FR" sz="1200" dirty="0"/>
              <a:t>Source : a) </a:t>
            </a:r>
            <a:r>
              <a:rPr lang="fr-FR" sz="1200" dirty="0">
                <a:hlinkClick r:id="rId20"/>
              </a:rPr>
              <a:t>https://fr.wikipedia.org/wiki/Rooibos</a:t>
            </a:r>
            <a:r>
              <a:rPr lang="fr-FR" sz="1200" dirty="0"/>
              <a:t>,  b) </a:t>
            </a:r>
            <a:r>
              <a:rPr lang="fr-FR" sz="1200" dirty="0">
                <a:hlinkClick r:id="rId21"/>
              </a:rPr>
              <a:t>http://pfaf.org/user/Plant.aspx?LatinName=Aspalathus+linearis</a:t>
            </a:r>
            <a:r>
              <a:rPr lang="fr-FR" sz="1200" dirty="0"/>
              <a:t>, c) </a:t>
            </a:r>
            <a:r>
              <a:rPr lang="fr-FR" sz="1200" dirty="0">
                <a:hlinkClick r:id="rId22"/>
              </a:rPr>
              <a:t>https://en.wikipedia.org/wiki/Rooibos</a:t>
            </a:r>
            <a:r>
              <a:rPr lang="fr-FR" sz="1200" dirty="0"/>
              <a:t> </a:t>
            </a:r>
          </a:p>
          <a:p>
            <a:r>
              <a:rPr lang="fr-FR" sz="1200" dirty="0"/>
              <a:t>d) </a:t>
            </a:r>
            <a:r>
              <a:rPr lang="fr-FR" sz="1200" dirty="0">
                <a:hlinkClick r:id="rId23"/>
              </a:rPr>
              <a:t>http://b-and-t-world-seeds.com/cartall.asp?species=Aspalathus%20linearis%20Rooibos&amp;sref=78017</a:t>
            </a:r>
            <a:r>
              <a:rPr lang="fr-FR" sz="1200" dirty="0"/>
              <a:t> </a:t>
            </a:r>
          </a:p>
        </p:txBody>
      </p:sp>
      <p:pic>
        <p:nvPicPr>
          <p:cNvPr id="12" name="Image 11" descr="Une image contenant herbe, extérieur, arbre, plante&#10;&#10;Description générée avec un niveau de confiance très élevé">
            <a:extLst>
              <a:ext uri="{FF2B5EF4-FFF2-40B4-BE49-F238E27FC236}">
                <a16:creationId xmlns:a16="http://schemas.microsoft.com/office/drawing/2014/main" id="{79CA0E3B-F4A5-4B7C-870E-0B38021B5DC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79919" y="5106218"/>
            <a:ext cx="2914650" cy="1571625"/>
          </a:xfrm>
          <a:prstGeom prst="rect">
            <a:avLst/>
          </a:prstGeom>
        </p:spPr>
      </p:pic>
      <p:pic>
        <p:nvPicPr>
          <p:cNvPr id="14" name="Image 13" descr="Une image contenant boisson, thé, alimentation&#10;&#10;Description générée avec un niveau de confiance très élevé">
            <a:extLst>
              <a:ext uri="{FF2B5EF4-FFF2-40B4-BE49-F238E27FC236}">
                <a16:creationId xmlns:a16="http://schemas.microsoft.com/office/drawing/2014/main" id="{C997B15A-EFCD-431A-B82D-67F77AAB851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946760" y="4790995"/>
            <a:ext cx="2333625" cy="1962150"/>
          </a:xfrm>
          <a:prstGeom prst="rect">
            <a:avLst/>
          </a:prstGeom>
        </p:spPr>
      </p:pic>
      <p:pic>
        <p:nvPicPr>
          <p:cNvPr id="16" name="Image 15" descr="Une image contenant ciel, extérieur, nature, herbe&#10;&#10;Description générée avec un niveau de confiance très élevé">
            <a:extLst>
              <a:ext uri="{FF2B5EF4-FFF2-40B4-BE49-F238E27FC236}">
                <a16:creationId xmlns:a16="http://schemas.microsoft.com/office/drawing/2014/main" id="{D4D78977-E4A3-4322-B394-E81F466575C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24170" y="4967266"/>
            <a:ext cx="2647950" cy="1724025"/>
          </a:xfrm>
          <a:prstGeom prst="rect">
            <a:avLst/>
          </a:prstGeom>
        </p:spPr>
      </p:pic>
      <p:pic>
        <p:nvPicPr>
          <p:cNvPr id="18" name="Image 17" descr="Une image contenant plante, fleur&#10;&#10;Description générée avec un niveau de confiance très élevé">
            <a:extLst>
              <a:ext uri="{FF2B5EF4-FFF2-40B4-BE49-F238E27FC236}">
                <a16:creationId xmlns:a16="http://schemas.microsoft.com/office/drawing/2014/main" id="{43A0849E-68D2-4C7C-B00B-936D19CBF47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8021" y="4452916"/>
            <a:ext cx="2038350" cy="2238375"/>
          </a:xfrm>
          <a:prstGeom prst="rect">
            <a:avLst/>
          </a:prstGeom>
        </p:spPr>
      </p:pic>
      <p:pic>
        <p:nvPicPr>
          <p:cNvPr id="20" name="Image 19" descr="Une image contenant extérieur, herbe, ciel, plante&#10;&#10;Description générée avec un niveau de confiance très élevé">
            <a:extLst>
              <a:ext uri="{FF2B5EF4-FFF2-40B4-BE49-F238E27FC236}">
                <a16:creationId xmlns:a16="http://schemas.microsoft.com/office/drawing/2014/main" id="{C1EBF63F-36C6-41E5-A0BD-E31122C5FE9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309074" y="4133512"/>
            <a:ext cx="1743075" cy="2628900"/>
          </a:xfrm>
          <a:prstGeom prst="rect">
            <a:avLst/>
          </a:prstGeom>
        </p:spPr>
      </p:pic>
      <p:pic>
        <p:nvPicPr>
          <p:cNvPr id="22" name="Image 21" descr="Une image contenant graine comestible, fruit&#10;&#10;Description générée avec un niveau de confiance très élevé">
            <a:extLst>
              <a:ext uri="{FF2B5EF4-FFF2-40B4-BE49-F238E27FC236}">
                <a16:creationId xmlns:a16="http://schemas.microsoft.com/office/drawing/2014/main" id="{FDF3E5A9-971B-4065-8BB3-404324F4665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69158" y="-30374"/>
            <a:ext cx="2011680" cy="1344168"/>
          </a:xfrm>
          <a:prstGeom prst="rect">
            <a:avLst/>
          </a:prstGeom>
        </p:spPr>
      </p:pic>
    </p:spTree>
    <p:extLst>
      <p:ext uri="{BB962C8B-B14F-4D97-AF65-F5344CB8AC3E}">
        <p14:creationId xmlns:p14="http://schemas.microsoft.com/office/powerpoint/2010/main" val="9170408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39A6E5-4CA6-4EB8-8346-E163D806081A}"/>
              </a:ext>
            </a:extLst>
          </p:cNvPr>
          <p:cNvSpPr>
            <a:spLocks noGrp="1"/>
          </p:cNvSpPr>
          <p:nvPr>
            <p:ph type="sldNum" sz="quarter" idx="12"/>
          </p:nvPr>
        </p:nvSpPr>
        <p:spPr>
          <a:xfrm>
            <a:off x="147208" y="217849"/>
            <a:ext cx="464247" cy="400489"/>
          </a:xfrm>
        </p:spPr>
        <p:txBody>
          <a:bodyPr/>
          <a:lstStyle/>
          <a:p>
            <a:pPr>
              <a:defRPr/>
            </a:pPr>
            <a:fld id="{666E4643-9041-4D51-9FE0-507981C32B32}" type="slidenum">
              <a:rPr lang="fr-FR" smtClean="0"/>
              <a:pPr>
                <a:defRPr/>
              </a:pPr>
              <a:t>111</a:t>
            </a:fld>
            <a:endParaRPr lang="fr-FR" dirty="0"/>
          </a:p>
        </p:txBody>
      </p:sp>
      <p:sp>
        <p:nvSpPr>
          <p:cNvPr id="3" name="Rectangle 5">
            <a:extLst>
              <a:ext uri="{FF2B5EF4-FFF2-40B4-BE49-F238E27FC236}">
                <a16:creationId xmlns:a16="http://schemas.microsoft.com/office/drawing/2014/main" id="{F07CB4F6-F0F2-4A8A-B8F1-4985C23B40BE}"/>
              </a:ext>
            </a:extLst>
          </p:cNvPr>
          <p:cNvSpPr>
            <a:spLocks noChangeArrowheads="1"/>
          </p:cNvSpPr>
          <p:nvPr/>
        </p:nvSpPr>
        <p:spPr bwMode="auto">
          <a:xfrm>
            <a:off x="3716338" y="163513"/>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4" name="Rectangle 3">
            <a:extLst>
              <a:ext uri="{FF2B5EF4-FFF2-40B4-BE49-F238E27FC236}">
                <a16:creationId xmlns:a16="http://schemas.microsoft.com/office/drawing/2014/main" id="{E02EB543-E98A-4796-B51A-52CE8857E37C}"/>
              </a:ext>
            </a:extLst>
          </p:cNvPr>
          <p:cNvSpPr/>
          <p:nvPr/>
        </p:nvSpPr>
        <p:spPr>
          <a:xfrm>
            <a:off x="147209" y="575076"/>
            <a:ext cx="6056480" cy="461665"/>
          </a:xfrm>
          <a:prstGeom prst="rect">
            <a:avLst/>
          </a:prstGeom>
        </p:spPr>
        <p:txBody>
          <a:bodyPr wrap="square">
            <a:spAutoFit/>
          </a:bodyPr>
          <a:lstStyle/>
          <a:p>
            <a:r>
              <a:rPr lang="fr-FR" b="1" i="1" dirty="0" err="1">
                <a:solidFill>
                  <a:srgbClr val="008000"/>
                </a:solidFill>
                <a:latin typeface="+mn-lt"/>
                <a:ea typeface="Calibri" panose="020F0502020204030204" pitchFamily="34" charset="0"/>
              </a:rPr>
              <a:t>Azadirachta</a:t>
            </a:r>
            <a:r>
              <a:rPr lang="fr-FR" b="1" i="1" dirty="0">
                <a:solidFill>
                  <a:srgbClr val="008000"/>
                </a:solidFill>
                <a:latin typeface="+mn-lt"/>
                <a:ea typeface="Calibri" panose="020F0502020204030204" pitchFamily="34" charset="0"/>
              </a:rPr>
              <a:t> </a:t>
            </a:r>
            <a:r>
              <a:rPr lang="fr-FR" b="1" i="1" dirty="0" err="1">
                <a:solidFill>
                  <a:srgbClr val="008000"/>
                </a:solidFill>
                <a:latin typeface="+mn-lt"/>
                <a:ea typeface="Calibri" panose="020F0502020204030204" pitchFamily="34" charset="0"/>
              </a:rPr>
              <a:t>indica</a:t>
            </a:r>
            <a:r>
              <a:rPr lang="fr-FR" b="1" dirty="0">
                <a:solidFill>
                  <a:srgbClr val="008000"/>
                </a:solidFill>
                <a:latin typeface="+mn-lt"/>
                <a:ea typeface="Calibri" panose="020F0502020204030204" pitchFamily="34" charset="0"/>
              </a:rPr>
              <a:t> (neem, margousier) (famille de </a:t>
            </a:r>
            <a:r>
              <a:rPr lang="fr-FR" i="1" u="sng" dirty="0" err="1">
                <a:hlinkClick r:id="rId2" tooltip="Meliaceae"/>
              </a:rPr>
              <a:t>Meliaceae</a:t>
            </a:r>
            <a:r>
              <a:rPr lang="fr-FR" b="1" dirty="0">
                <a:solidFill>
                  <a:srgbClr val="008000"/>
                </a:solidFill>
                <a:latin typeface="+mn-lt"/>
                <a:ea typeface="Calibri" panose="020F0502020204030204" pitchFamily="34" charset="0"/>
              </a:rPr>
              <a:t>)</a:t>
            </a:r>
            <a:r>
              <a:rPr lang="fr-FR" sz="2400" b="1" i="1" dirty="0">
                <a:solidFill>
                  <a:srgbClr val="008000"/>
                </a:solidFill>
                <a:latin typeface="+mn-lt"/>
                <a:ea typeface="Calibri" panose="020F0502020204030204" pitchFamily="34" charset="0"/>
                <a:cs typeface="Times New Roman" panose="02020603050405020304" pitchFamily="18" charset="0"/>
              </a:rPr>
              <a:t> </a:t>
            </a:r>
            <a:endParaRPr lang="fr-FR" b="1" dirty="0">
              <a:solidFill>
                <a:srgbClr val="008000"/>
              </a:solidFill>
              <a:latin typeface="+mn-lt"/>
            </a:endParaRPr>
          </a:p>
        </p:txBody>
      </p:sp>
      <p:sp>
        <p:nvSpPr>
          <p:cNvPr id="5" name="ZoneTexte 4">
            <a:extLst>
              <a:ext uri="{FF2B5EF4-FFF2-40B4-BE49-F238E27FC236}">
                <a16:creationId xmlns:a16="http://schemas.microsoft.com/office/drawing/2014/main" id="{97475E65-1296-451F-9484-92B93D6A7CB1}"/>
              </a:ext>
            </a:extLst>
          </p:cNvPr>
          <p:cNvSpPr txBox="1"/>
          <p:nvPr/>
        </p:nvSpPr>
        <p:spPr>
          <a:xfrm>
            <a:off x="107576" y="993478"/>
            <a:ext cx="11951745" cy="4247317"/>
          </a:xfrm>
          <a:prstGeom prst="rect">
            <a:avLst/>
          </a:prstGeom>
          <a:noFill/>
        </p:spPr>
        <p:txBody>
          <a:bodyPr wrap="square" rtlCol="0">
            <a:spAutoFit/>
          </a:bodyPr>
          <a:lstStyle/>
          <a:p>
            <a:r>
              <a:rPr lang="fr-FR" dirty="0"/>
              <a:t>C’est un </a:t>
            </a:r>
            <a:r>
              <a:rPr lang="fr-FR" dirty="0" err="1"/>
              <a:t>un</a:t>
            </a:r>
            <a:r>
              <a:rPr lang="fr-FR" dirty="0"/>
              <a:t> arbre de petite à moyenne taille, </a:t>
            </a:r>
            <a:r>
              <a:rPr lang="fr-FR" dirty="0">
                <a:solidFill>
                  <a:srgbClr val="008000"/>
                </a:solidFill>
              </a:rPr>
              <a:t>à croissance rapide</a:t>
            </a:r>
            <a:r>
              <a:rPr lang="fr-FR" dirty="0"/>
              <a:t>, généralement à feuilles persistantes, pouvant aller jusqu'à 15 m (30 m max.) de haut, avec une grande couronne ronde jusqu'à 10 m (20 m max.) de diamètre. La houppe [couronne] est assez dense, arrondie ou ovale et peut atteindre le diamètre de 15-20 mètres chez les vieux spécimens isolés. </a:t>
            </a:r>
            <a:r>
              <a:rPr lang="fr-FR" sz="1200" dirty="0"/>
              <a:t>Le fût est dépourvu de branches jusqu'à à 7,5 m, jusqu'à 90 cm de diamètre, parfois cannelé à la bas. Ecorce modérément épaisse, avec de petites tubercules épars, profondément fissurée et écaillée dans les vieux arbres, à l'extérieur gris foncé et l'intérieur rouge, avec sève incolore, collante et fétide. Son feuillage est persistant mais peut devenir caduc en cas de forte </a:t>
            </a:r>
            <a:r>
              <a:rPr lang="fr-FR" sz="1200" u="sng" dirty="0">
                <a:hlinkClick r:id="rId3" tooltip="Sécheresse"/>
              </a:rPr>
              <a:t>sécheresse</a:t>
            </a:r>
            <a:r>
              <a:rPr lang="fr-FR" sz="1200" dirty="0"/>
              <a:t> (source : Wikipedia Fr). Les feuilles opposés, </a:t>
            </a:r>
            <a:r>
              <a:rPr lang="fr-FR" sz="1200" u="sng" dirty="0">
                <a:hlinkClick r:id="rId4" tooltip="Pennée"/>
              </a:rPr>
              <a:t>pennées</a:t>
            </a:r>
            <a:r>
              <a:rPr lang="fr-FR" sz="1200" dirty="0"/>
              <a:t> ont 20-40 centimètres de long (en moyenne, 20 à 31 cm), à folioles vert foncé sur 3-8 centimètres de long. Les </a:t>
            </a:r>
            <a:r>
              <a:rPr lang="fr-FR" sz="1200" u="sng" dirty="0">
                <a:hlinkClick r:id="rId5" tooltip="Fleur"/>
              </a:rPr>
              <a:t>fleurs</a:t>
            </a:r>
            <a:r>
              <a:rPr lang="fr-FR" sz="1200" dirty="0"/>
              <a:t> (blanches et parfumées)  sont disposées </a:t>
            </a:r>
            <a:r>
              <a:rPr lang="fr-FR" sz="1200" u="sng" dirty="0" err="1">
                <a:hlinkClick r:id="rId6" tooltip="Bourgeon axillaire"/>
              </a:rPr>
              <a:t>axillaire</a:t>
            </a:r>
            <a:r>
              <a:rPr lang="fr-FR" sz="1200" dirty="0" err="1"/>
              <a:t>ment</a:t>
            </a:r>
            <a:r>
              <a:rPr lang="fr-FR" sz="1200" dirty="0"/>
              <a:t>, avec des </a:t>
            </a:r>
            <a:r>
              <a:rPr lang="fr-FR" sz="1200" u="sng" dirty="0">
                <a:hlinkClick r:id="rId7" tooltip="Panicule"/>
              </a:rPr>
              <a:t>panicules</a:t>
            </a:r>
            <a:r>
              <a:rPr lang="fr-FR" sz="1200" dirty="0"/>
              <a:t> normalement en plus ou moins retombants, ayant jusqu'à 25 centimètres de longueur. Les </a:t>
            </a:r>
            <a:r>
              <a:rPr lang="fr-FR" sz="1200" u="sng" dirty="0">
                <a:hlinkClick r:id="rId8" tooltip="Inflorescence"/>
              </a:rPr>
              <a:t>inflorescences</a:t>
            </a:r>
            <a:r>
              <a:rPr lang="fr-FR" sz="1200" dirty="0"/>
              <a:t>, qui se ramifient, portent de 150 à 250 fleurs. Une fleur individuelle est de 5-6 millimètres de long et 8-11 millimètres de largeur. Le </a:t>
            </a:r>
            <a:r>
              <a:rPr lang="fr-FR" sz="1200" u="sng" dirty="0">
                <a:hlinkClick r:id="rId9" tooltip="Fruit"/>
              </a:rPr>
              <a:t>fruit</a:t>
            </a:r>
            <a:r>
              <a:rPr lang="fr-FR" sz="1200" dirty="0"/>
              <a:t> a une surface lisse (</a:t>
            </a:r>
            <a:r>
              <a:rPr lang="fr-FR" sz="1200" u="sng" dirty="0">
                <a:hlinkClick r:id="rId10" tooltip="Glabre"/>
              </a:rPr>
              <a:t>glabre</a:t>
            </a:r>
            <a:r>
              <a:rPr lang="fr-FR" sz="1200" dirty="0"/>
              <a:t>), une olive </a:t>
            </a:r>
            <a:r>
              <a:rPr lang="fr-FR" sz="1200" u="sng" dirty="0">
                <a:hlinkClick r:id="rId11" tooltip="Drupe"/>
              </a:rPr>
              <a:t>drupe</a:t>
            </a:r>
            <a:r>
              <a:rPr lang="fr-FR" sz="1200" dirty="0"/>
              <a:t> qui varie de la forme ovale allongée à une forme arrondie. Quand il est mûr, il a 1,4-2,8 centimètres par 1,0-1,5 centimètres. La peau du fruit (épicarpe) est mince et la pulpe douce-amère (mésocarpe) est d'un blanc jaunâtre et est très fibreuse. Les </a:t>
            </a:r>
            <a:r>
              <a:rPr lang="fr-FR" sz="1200" u="sng" dirty="0">
                <a:hlinkClick r:id="rId12" tooltip="Semence"/>
              </a:rPr>
              <a:t>graines</a:t>
            </a:r>
            <a:r>
              <a:rPr lang="fr-FR" sz="1200" dirty="0"/>
              <a:t> (amandes) allongées  ayant un tégument brun. </a:t>
            </a:r>
            <a:r>
              <a:rPr lang="fr-FR" sz="1200" dirty="0">
                <a:solidFill>
                  <a:srgbClr val="008000"/>
                </a:solidFill>
              </a:rPr>
              <a:t>Les graines sont la source de </a:t>
            </a:r>
            <a:r>
              <a:rPr lang="fr-FR" sz="1200" u="sng" dirty="0">
                <a:solidFill>
                  <a:srgbClr val="008000"/>
                </a:solidFill>
                <a:hlinkClick r:id="rId13" tooltip="L'huile de neem"/>
              </a:rPr>
              <a:t>l'huile de neem</a:t>
            </a:r>
            <a:r>
              <a:rPr lang="fr-FR" sz="1200" dirty="0">
                <a:solidFill>
                  <a:srgbClr val="008000"/>
                </a:solidFill>
              </a:rPr>
              <a:t>. </a:t>
            </a:r>
            <a:r>
              <a:rPr lang="fr-FR" sz="1200" dirty="0"/>
              <a:t>Il commencer sa floraison et sa fructification à l'âge de 4-5 ans, mais les quantités économiques de semences sont produites qu'après 10-12 ans. </a:t>
            </a:r>
            <a:r>
              <a:rPr lang="fr-FR" sz="1200" dirty="0">
                <a:solidFill>
                  <a:srgbClr val="008000"/>
                </a:solidFill>
              </a:rPr>
              <a:t>Il pousse sur une grande variété de sols </a:t>
            </a:r>
            <a:r>
              <a:rPr lang="fr-FR" sz="1200" i="1" dirty="0">
                <a:solidFill>
                  <a:srgbClr val="008000"/>
                </a:solidFill>
              </a:rPr>
              <a:t>neutres à alcalins</a:t>
            </a:r>
            <a:r>
              <a:rPr lang="fr-FR" sz="1200" dirty="0"/>
              <a:t>, </a:t>
            </a:r>
            <a:r>
              <a:rPr lang="fr-FR" sz="1200" dirty="0">
                <a:solidFill>
                  <a:srgbClr val="008000"/>
                </a:solidFill>
              </a:rPr>
              <a:t>mais il est plus performant que la plupart des espèces sur sols  peu profonds, caillouteux, sablonneux ou dans des endroits où il y a un calcaire dur ou des pans d'argile pas loin de la surface</a:t>
            </a:r>
            <a:r>
              <a:rPr lang="fr-FR" sz="1200" dirty="0"/>
              <a:t>. </a:t>
            </a:r>
            <a:r>
              <a:rPr lang="fr-FR" sz="1200" b="1" dirty="0">
                <a:solidFill>
                  <a:srgbClr val="008000"/>
                </a:solidFill>
              </a:rPr>
              <a:t>Pluviométrie annuelle</a:t>
            </a:r>
            <a:r>
              <a:rPr lang="fr-FR" sz="1200" dirty="0">
                <a:solidFill>
                  <a:srgbClr val="008000"/>
                </a:solidFill>
              </a:rPr>
              <a:t> : 400</a:t>
            </a:r>
            <a:r>
              <a:rPr lang="fr-FR" sz="1200" dirty="0"/>
              <a:t>-1200 </a:t>
            </a:r>
            <a:r>
              <a:rPr lang="fr-FR" sz="1200" dirty="0" err="1"/>
              <a:t>mm.</a:t>
            </a:r>
            <a:r>
              <a:rPr lang="fr-FR" sz="1200" dirty="0"/>
              <a:t> </a:t>
            </a:r>
            <a:r>
              <a:rPr lang="fr-FR" sz="1200" dirty="0">
                <a:hlinkClick r:id="rId14" tooltip="Zone USDA"/>
              </a:rPr>
              <a:t>Zone USDA</a:t>
            </a:r>
            <a:r>
              <a:rPr lang="fr-FR" sz="1200" dirty="0"/>
              <a:t> 10. </a:t>
            </a:r>
            <a:r>
              <a:rPr lang="fr-FR" sz="1200" b="1" dirty="0">
                <a:solidFill>
                  <a:srgbClr val="008000"/>
                </a:solidFill>
              </a:rPr>
              <a:t>Il peut tolérer des hautes à très hautes températures.</a:t>
            </a:r>
            <a:r>
              <a:rPr lang="fr-FR" sz="1200" dirty="0">
                <a:solidFill>
                  <a:srgbClr val="008000"/>
                </a:solidFill>
              </a:rPr>
              <a:t> </a:t>
            </a:r>
            <a:r>
              <a:rPr lang="fr-FR" sz="1200" dirty="0">
                <a:solidFill>
                  <a:srgbClr val="FF0000"/>
                </a:solidFill>
              </a:rPr>
              <a:t>Le </a:t>
            </a:r>
            <a:r>
              <a:rPr lang="fr-FR" sz="1200" i="1" dirty="0">
                <a:solidFill>
                  <a:srgbClr val="FF0000"/>
                </a:solidFill>
              </a:rPr>
              <a:t>neem</a:t>
            </a:r>
            <a:r>
              <a:rPr lang="fr-FR" sz="1200" dirty="0">
                <a:solidFill>
                  <a:srgbClr val="FF0000"/>
                </a:solidFill>
              </a:rPr>
              <a:t> ne tolère pas la température en dessous de 4 °C. </a:t>
            </a:r>
            <a:r>
              <a:rPr lang="fr-FR" sz="1200" dirty="0"/>
              <a:t>Héliophile. </a:t>
            </a:r>
            <a:r>
              <a:rPr lang="fr-FR" sz="1200" dirty="0">
                <a:solidFill>
                  <a:srgbClr val="FF0000"/>
                </a:solidFill>
                <a:ea typeface="Calibri" panose="020F0502020204030204" pitchFamily="34" charset="0"/>
                <a:cs typeface="Times New Roman" panose="02020603050405020304" pitchFamily="18" charset="0"/>
              </a:rPr>
              <a:t>Il meurt rapidement dans les sols gorgés d'eau</a:t>
            </a:r>
            <a:r>
              <a:rPr lang="fr-FR" sz="1200" dirty="0"/>
              <a:t>. </a:t>
            </a:r>
            <a:r>
              <a:rPr lang="fr-FR" sz="1200" dirty="0">
                <a:solidFill>
                  <a:srgbClr val="008000"/>
                </a:solidFill>
                <a:ea typeface="Calibri" panose="020F0502020204030204" pitchFamily="34" charset="0"/>
              </a:rPr>
              <a:t>sa plantation est fortement recommandée en </a:t>
            </a:r>
            <a:r>
              <a:rPr lang="fr-FR" sz="1200" i="1" dirty="0">
                <a:solidFill>
                  <a:srgbClr val="008000"/>
                </a:solidFill>
                <a:ea typeface="Calibri" panose="020F0502020204030204" pitchFamily="34" charset="0"/>
              </a:rPr>
              <a:t>reboisement</a:t>
            </a:r>
            <a:r>
              <a:rPr lang="fr-FR" sz="1200" dirty="0">
                <a:solidFill>
                  <a:srgbClr val="008000"/>
                </a:solidFill>
                <a:ea typeface="Calibri" panose="020F0502020204030204" pitchFamily="34" charset="0"/>
              </a:rPr>
              <a:t> ou en </a:t>
            </a:r>
            <a:r>
              <a:rPr lang="fr-FR" sz="1200" i="1" dirty="0">
                <a:solidFill>
                  <a:srgbClr val="008000"/>
                </a:solidFill>
                <a:ea typeface="Calibri" panose="020F0502020204030204" pitchFamily="34" charset="0"/>
              </a:rPr>
              <a:t>arbre individuel dans l'agroforesterie</a:t>
            </a:r>
            <a:r>
              <a:rPr lang="fr-FR" sz="1200" dirty="0">
                <a:solidFill>
                  <a:srgbClr val="008000"/>
                </a:solidFill>
                <a:ea typeface="Calibri" panose="020F0502020204030204" pitchFamily="34" charset="0"/>
              </a:rPr>
              <a:t>. Par pressage des graines ou en infusion des feuilles, on obtient un liquide </a:t>
            </a:r>
            <a:r>
              <a:rPr lang="fr-FR" sz="1200" i="1" dirty="0">
                <a:solidFill>
                  <a:srgbClr val="008000"/>
                </a:solidFill>
                <a:ea typeface="Calibri" panose="020F0502020204030204" pitchFamily="34" charset="0"/>
              </a:rPr>
              <a:t>insec­ticide</a:t>
            </a:r>
            <a:r>
              <a:rPr lang="fr-FR" sz="1200" dirty="0">
                <a:solidFill>
                  <a:srgbClr val="008000"/>
                </a:solidFill>
                <a:ea typeface="Calibri" panose="020F0502020204030204" pitchFamily="34" charset="0"/>
              </a:rPr>
              <a:t>. Les produits ainsi extraits </a:t>
            </a:r>
            <a:r>
              <a:rPr lang="fr-FR" sz="1200" spc="20" dirty="0">
                <a:solidFill>
                  <a:srgbClr val="008000"/>
                </a:solidFill>
                <a:ea typeface="Calibri" panose="020F0502020204030204" pitchFamily="34" charset="0"/>
              </a:rPr>
              <a:t>sont </a:t>
            </a:r>
            <a:r>
              <a:rPr lang="fr-FR" sz="1200" dirty="0">
                <a:solidFill>
                  <a:srgbClr val="008000"/>
                </a:solidFill>
                <a:ea typeface="Calibri" panose="020F0502020204030204" pitchFamily="34" charset="0"/>
              </a:rPr>
              <a:t>conseillés pour l'agriculture biologique dans la lutte contre les insectes. Le Neem produit également une </a:t>
            </a:r>
            <a:r>
              <a:rPr lang="fr-FR" sz="1200" i="1" dirty="0">
                <a:solidFill>
                  <a:srgbClr val="008000"/>
                </a:solidFill>
                <a:ea typeface="Calibri" panose="020F0502020204030204" pitchFamily="34" charset="0"/>
              </a:rPr>
              <a:t>résine comestible riche en protéines</a:t>
            </a:r>
            <a:r>
              <a:rPr lang="fr-FR" sz="1200" dirty="0">
                <a:solidFill>
                  <a:srgbClr val="008000"/>
                </a:solidFill>
                <a:ea typeface="Calibri" panose="020F0502020204030204" pitchFamily="34" charset="0"/>
              </a:rPr>
              <a:t>, qui s'obtient par entaille de l'écorce. Son usage dans l'industrie alimentaire est en plein essor. </a:t>
            </a:r>
            <a:r>
              <a:rPr lang="fr-FR" sz="1200" dirty="0">
                <a:solidFill>
                  <a:srgbClr val="008000"/>
                </a:solidFill>
                <a:ea typeface="Calibri" panose="020F0502020204030204" pitchFamily="34" charset="0"/>
                <a:cs typeface="Times New Roman" panose="02020603050405020304" pitchFamily="18" charset="0"/>
              </a:rPr>
              <a:t>Le bois de </a:t>
            </a:r>
            <a:r>
              <a:rPr lang="fr-FR" sz="1200" i="1" dirty="0">
                <a:solidFill>
                  <a:srgbClr val="008000"/>
                </a:solidFill>
                <a:ea typeface="Calibri" panose="020F0502020204030204" pitchFamily="34" charset="0"/>
                <a:cs typeface="Times New Roman" panose="02020603050405020304" pitchFamily="18" charset="0"/>
              </a:rPr>
              <a:t>l'A. </a:t>
            </a:r>
            <a:r>
              <a:rPr lang="fr-FR" sz="1200" i="1" dirty="0" err="1">
                <a:solidFill>
                  <a:srgbClr val="008000"/>
                </a:solidFill>
                <a:ea typeface="Calibri" panose="020F0502020204030204" pitchFamily="34" charset="0"/>
                <a:cs typeface="Times New Roman" panose="02020603050405020304" pitchFamily="18" charset="0"/>
              </a:rPr>
              <a:t>indica</a:t>
            </a:r>
            <a:r>
              <a:rPr lang="fr-FR" sz="1200" dirty="0">
                <a:solidFill>
                  <a:srgbClr val="008000"/>
                </a:solidFill>
                <a:ea typeface="Calibri" panose="020F0502020204030204" pitchFamily="34" charset="0"/>
                <a:cs typeface="Times New Roman" panose="02020603050405020304" pitchFamily="18" charset="0"/>
              </a:rPr>
              <a:t> possède des propriétés insecticides et en conséquence s'utilise en construction et pour des poteaux, ainsi que dans les ouvrages nécessitant une bonne protection contre les insectes (menuiserie, ébénisterie,...) : armoires, bibliothèques et placards, ainsi que les caisses d'emballage parce que sa qualité insectifuge aide à protéger le contenu contre les dégâts d'insectes ou les clôtures parce que le </a:t>
            </a:r>
            <a:r>
              <a:rPr lang="fr-FR" sz="1200" b="1" dirty="0">
                <a:solidFill>
                  <a:srgbClr val="008000"/>
                </a:solidFill>
                <a:ea typeface="Calibri" panose="020F0502020204030204" pitchFamily="34" charset="0"/>
                <a:cs typeface="Times New Roman" panose="02020603050405020304" pitchFamily="18" charset="0"/>
              </a:rPr>
              <a:t>bois est résistant aux termites</a:t>
            </a:r>
            <a:r>
              <a:rPr lang="fr-FR" sz="1200" dirty="0">
                <a:solidFill>
                  <a:srgbClr val="008000"/>
                </a:solidFill>
                <a:ea typeface="Calibri" panose="020F0502020204030204" pitchFamily="34" charset="0"/>
                <a:cs typeface="Times New Roman" panose="02020603050405020304" pitchFamily="18" charset="0"/>
              </a:rPr>
              <a:t>. S</a:t>
            </a:r>
            <a:r>
              <a:rPr lang="fr-FR" sz="1200" dirty="0">
                <a:solidFill>
                  <a:srgbClr val="008000"/>
                </a:solidFill>
                <a:ea typeface="Times New Roman" panose="02020603050405020304" pitchFamily="18" charset="0"/>
              </a:rPr>
              <a:t>a gomme est utilisée comme agent épaississant et pour la préparation d'aliments à usage spécial. : </a:t>
            </a:r>
            <a:r>
              <a:rPr lang="fr-FR" sz="1200" dirty="0">
                <a:solidFill>
                  <a:srgbClr val="008000"/>
                </a:solidFill>
                <a:ea typeface="Calibri" panose="020F0502020204030204" pitchFamily="34" charset="0"/>
                <a:cs typeface="Times New Roman" panose="02020603050405020304" pitchFamily="18" charset="0"/>
              </a:rPr>
              <a:t>Le bois de </a:t>
            </a:r>
            <a:r>
              <a:rPr lang="fr-FR" sz="1200" i="1" dirty="0">
                <a:solidFill>
                  <a:srgbClr val="008000"/>
                </a:solidFill>
                <a:ea typeface="Calibri" panose="020F0502020204030204" pitchFamily="34" charset="0"/>
                <a:cs typeface="Times New Roman" panose="02020603050405020304" pitchFamily="18" charset="0"/>
              </a:rPr>
              <a:t>neem</a:t>
            </a:r>
            <a:r>
              <a:rPr lang="fr-FR" sz="1200" dirty="0">
                <a:solidFill>
                  <a:srgbClr val="008000"/>
                </a:solidFill>
                <a:ea typeface="Calibri" panose="020F0502020204030204" pitchFamily="34" charset="0"/>
                <a:cs typeface="Times New Roman" panose="02020603050405020304" pitchFamily="18" charset="0"/>
              </a:rPr>
              <a:t> est un bois d'énergie de bonne qualité </a:t>
            </a:r>
            <a:r>
              <a:rPr lang="fr-FR" sz="1200" spc="-20" dirty="0">
                <a:solidFill>
                  <a:srgbClr val="008000"/>
                </a:solidFill>
                <a:latin typeface="+mn-lt"/>
                <a:ea typeface="Calibri" panose="020F0502020204030204" pitchFamily="34" charset="0"/>
              </a:rPr>
              <a:t>Les feuilles, bien que très amères, sont utilisées comme fourrage en </a:t>
            </a:r>
            <a:r>
              <a:rPr lang="fr-FR" sz="1200" b="1" spc="-20" dirty="0">
                <a:solidFill>
                  <a:srgbClr val="008000"/>
                </a:solidFill>
                <a:latin typeface="+mn-lt"/>
                <a:ea typeface="Calibri" panose="020F0502020204030204" pitchFamily="34" charset="0"/>
              </a:rPr>
              <a:t>saison sèche</a:t>
            </a:r>
            <a:r>
              <a:rPr lang="fr-FR" sz="1200" spc="-20" dirty="0">
                <a:solidFill>
                  <a:srgbClr val="008000"/>
                </a:solidFill>
                <a:latin typeface="+mn-lt"/>
                <a:ea typeface="Calibri" panose="020F0502020204030204" pitchFamily="34" charset="0"/>
              </a:rPr>
              <a:t>. Huile utilisée pour fabriquer des pesticides. </a:t>
            </a:r>
            <a:r>
              <a:rPr lang="fr-FR" sz="1200" b="1" dirty="0">
                <a:solidFill>
                  <a:srgbClr val="008000"/>
                </a:solidFill>
                <a:ea typeface="Calibri" panose="020F0502020204030204" pitchFamily="34" charset="0"/>
              </a:rPr>
              <a:t>Le </a:t>
            </a:r>
            <a:r>
              <a:rPr lang="fr-FR" sz="1200" b="1" i="1" dirty="0">
                <a:solidFill>
                  <a:srgbClr val="008000"/>
                </a:solidFill>
                <a:ea typeface="Calibri" panose="020F0502020204030204" pitchFamily="34" charset="0"/>
              </a:rPr>
              <a:t>margousier</a:t>
            </a:r>
            <a:r>
              <a:rPr lang="fr-FR" sz="1200" b="1" dirty="0">
                <a:solidFill>
                  <a:srgbClr val="008000"/>
                </a:solidFill>
                <a:ea typeface="Calibri" panose="020F0502020204030204" pitchFamily="34" charset="0"/>
              </a:rPr>
              <a:t> est connu pour sa</a:t>
            </a:r>
            <a:r>
              <a:rPr lang="fr-FR" sz="1200" b="1" dirty="0">
                <a:solidFill>
                  <a:srgbClr val="000000"/>
                </a:solidFill>
                <a:ea typeface="Calibri" panose="020F0502020204030204" pitchFamily="34" charset="0"/>
              </a:rPr>
              <a:t> </a:t>
            </a:r>
            <a:r>
              <a:rPr lang="fr-FR" sz="1200" b="1" u="sng" dirty="0">
                <a:solidFill>
                  <a:srgbClr val="0B0080"/>
                </a:solidFill>
                <a:ea typeface="Calibri" panose="020F0502020204030204" pitchFamily="34" charset="0"/>
                <a:hlinkClick r:id="rId15" tooltip="Résistance à la sécheresse"/>
              </a:rPr>
              <a:t>résistance à la sécheresse</a:t>
            </a:r>
            <a:r>
              <a:rPr lang="fr-FR" sz="1200" dirty="0">
                <a:solidFill>
                  <a:srgbClr val="008000"/>
                </a:solidFill>
                <a:ea typeface="Calibri" panose="020F0502020204030204" pitchFamily="34" charset="0"/>
              </a:rPr>
              <a:t>. Normalement, il prospère dans les zones aux conditions </a:t>
            </a:r>
            <a:r>
              <a:rPr lang="fr-FR" sz="1200" dirty="0" err="1">
                <a:solidFill>
                  <a:srgbClr val="008000"/>
                </a:solidFill>
                <a:ea typeface="Calibri" panose="020F0502020204030204" pitchFamily="34" charset="0"/>
              </a:rPr>
              <a:t>sous-arides</a:t>
            </a:r>
            <a:r>
              <a:rPr lang="fr-FR" sz="1200" dirty="0">
                <a:solidFill>
                  <a:srgbClr val="008000"/>
                </a:solidFill>
                <a:ea typeface="Calibri" panose="020F0502020204030204" pitchFamily="34" charset="0"/>
              </a:rPr>
              <a:t> et </a:t>
            </a:r>
            <a:r>
              <a:rPr lang="fr-FR" sz="1200" dirty="0" err="1">
                <a:solidFill>
                  <a:srgbClr val="008000"/>
                </a:solidFill>
                <a:ea typeface="Calibri" panose="020F0502020204030204" pitchFamily="34" charset="0"/>
              </a:rPr>
              <a:t>sub-humides</a:t>
            </a:r>
            <a:r>
              <a:rPr lang="fr-FR" sz="1200" dirty="0">
                <a:solidFill>
                  <a:srgbClr val="008000"/>
                </a:solidFill>
                <a:ea typeface="Calibri" panose="020F0502020204030204" pitchFamily="34" charset="0"/>
              </a:rPr>
              <a:t>. </a:t>
            </a:r>
            <a:r>
              <a:rPr lang="fr-FR" sz="1200" spc="-20" dirty="0">
                <a:solidFill>
                  <a:srgbClr val="008000"/>
                </a:solidFill>
                <a:latin typeface="+mn-lt"/>
                <a:ea typeface="Calibri" panose="020F0502020204030204" pitchFamily="34" charset="0"/>
              </a:rPr>
              <a:t>Source : </a:t>
            </a:r>
            <a:r>
              <a:rPr lang="fr-FR" sz="1200" spc="-20" dirty="0">
                <a:solidFill>
                  <a:srgbClr val="008000"/>
                </a:solidFill>
                <a:latin typeface="+mn-lt"/>
                <a:ea typeface="Calibri" panose="020F0502020204030204" pitchFamily="34" charset="0"/>
                <a:hlinkClick r:id="rId16"/>
              </a:rPr>
              <a:t>http://www.doc-developpement-durable.org/fiches-arbres/Fiche-presentation-neem.doc</a:t>
            </a:r>
            <a:r>
              <a:rPr lang="fr-FR" sz="1200" spc="-20" dirty="0">
                <a:solidFill>
                  <a:srgbClr val="008000"/>
                </a:solidFill>
                <a:latin typeface="+mn-lt"/>
                <a:ea typeface="Calibri" panose="020F0502020204030204" pitchFamily="34" charset="0"/>
              </a:rPr>
              <a:t> </a:t>
            </a:r>
            <a:endParaRPr lang="fr-FR" sz="1200" dirty="0">
              <a:latin typeface="+mn-lt"/>
            </a:endParaRPr>
          </a:p>
        </p:txBody>
      </p:sp>
      <p:pic>
        <p:nvPicPr>
          <p:cNvPr id="18434" name="Picture 2" descr="image016">
            <a:extLst>
              <a:ext uri="{FF2B5EF4-FFF2-40B4-BE49-F238E27FC236}">
                <a16:creationId xmlns:a16="http://schemas.microsoft.com/office/drawing/2014/main" id="{B2773382-23C9-4A9D-9634-8AD195BFB6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71" y="5278082"/>
            <a:ext cx="20002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image018">
            <a:extLst>
              <a:ext uri="{FF2B5EF4-FFF2-40B4-BE49-F238E27FC236}">
                <a16:creationId xmlns:a16="http://schemas.microsoft.com/office/drawing/2014/main" id="{8847ADBA-8EF2-46BB-8850-28651BFC81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50995" y="5218035"/>
            <a:ext cx="1884771" cy="166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image020">
            <a:extLst>
              <a:ext uri="{FF2B5EF4-FFF2-40B4-BE49-F238E27FC236}">
                <a16:creationId xmlns:a16="http://schemas.microsoft.com/office/drawing/2014/main" id="{7435B5FB-B3A0-4E07-9189-81BA918B4CA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09482" y="5008888"/>
            <a:ext cx="890665" cy="1849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image026">
            <a:extLst>
              <a:ext uri="{FF2B5EF4-FFF2-40B4-BE49-F238E27FC236}">
                <a16:creationId xmlns:a16="http://schemas.microsoft.com/office/drawing/2014/main" id="{340CFF6B-B917-4B86-AF1C-9DF243F32DE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77585" y="5074795"/>
            <a:ext cx="1659091" cy="179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image022">
            <a:extLst>
              <a:ext uri="{FF2B5EF4-FFF2-40B4-BE49-F238E27FC236}">
                <a16:creationId xmlns:a16="http://schemas.microsoft.com/office/drawing/2014/main" id="{E8669B3C-27E9-465C-80B8-DA665F030D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83448" y="5008889"/>
            <a:ext cx="1639048" cy="186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image033">
            <a:extLst>
              <a:ext uri="{FF2B5EF4-FFF2-40B4-BE49-F238E27FC236}">
                <a16:creationId xmlns:a16="http://schemas.microsoft.com/office/drawing/2014/main" id="{470F61B6-B5D9-437E-8724-D17BA725B2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26998" y="5226193"/>
            <a:ext cx="1578920" cy="166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Image 28">
            <a:extLst>
              <a:ext uri="{FF2B5EF4-FFF2-40B4-BE49-F238E27FC236}">
                <a16:creationId xmlns:a16="http://schemas.microsoft.com/office/drawing/2014/main" id="{90EF386B-AAB5-479B-85F9-8093039BFD7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296525" y="0"/>
            <a:ext cx="18954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C3A9F64-144E-4F3D-8B9D-5194520E509E}"/>
              </a:ext>
            </a:extLst>
          </p:cNvPr>
          <p:cNvSpPr/>
          <p:nvPr/>
        </p:nvSpPr>
        <p:spPr>
          <a:xfrm>
            <a:off x="6243322" y="596152"/>
            <a:ext cx="2740923" cy="410882"/>
          </a:xfrm>
          <a:prstGeom prst="rect">
            <a:avLst/>
          </a:prstGeom>
        </p:spPr>
        <p:txBody>
          <a:bodyPr wrap="square">
            <a:spAutoFit/>
          </a:bodyPr>
          <a:lstStyle/>
          <a:p>
            <a:pPr algn="ctr">
              <a:lnSpc>
                <a:spcPct val="115000"/>
              </a:lnSpc>
              <a:spcAft>
                <a:spcPts val="0"/>
              </a:spcAft>
            </a:pPr>
            <a:r>
              <a:rPr lang="fr-FR" b="1" dirty="0">
                <a:solidFill>
                  <a:srgbClr val="FF0000"/>
                </a:solidFill>
                <a:ea typeface="Calibri" panose="020F0502020204030204" pitchFamily="34" charset="0"/>
                <a:cs typeface="Times New Roman" panose="02020603050405020304" pitchFamily="18" charset="0"/>
              </a:rPr>
              <a:t>Invasif : score 10 </a:t>
            </a:r>
            <a:r>
              <a:rPr lang="fr-FR" dirty="0">
                <a:solidFill>
                  <a:srgbClr val="FF0000"/>
                </a:solidFill>
                <a:ea typeface="Calibri" panose="020F0502020204030204" pitchFamily="34" charset="0"/>
                <a:cs typeface="Times New Roman" panose="02020603050405020304" pitchFamily="18" charset="0"/>
              </a:rPr>
              <a:t>(</a:t>
            </a:r>
            <a:r>
              <a:rPr lang="fr-FR" u="sng" dirty="0">
                <a:solidFill>
                  <a:srgbClr val="FF0000"/>
                </a:solidFill>
                <a:ea typeface="Calibri" panose="020F0502020204030204" pitchFamily="34" charset="0"/>
                <a:cs typeface="Times New Roman" panose="02020603050405020304" pitchFamily="18" charset="0"/>
                <a:hlinkClick r:id="rId24"/>
              </a:rPr>
              <a:t>PIER</a:t>
            </a:r>
            <a:r>
              <a:rPr lang="fr-FR" dirty="0">
                <a:solidFill>
                  <a:srgbClr val="FF0000"/>
                </a:solidFill>
                <a:ea typeface="Calibri" panose="020F0502020204030204" pitchFamily="34" charset="0"/>
                <a:cs typeface="Times New Roman" panose="02020603050405020304" pitchFamily="18" charset="0"/>
              </a:rPr>
              <a:t>)</a:t>
            </a:r>
            <a:endParaRPr lang="fr-FR" dirty="0"/>
          </a:p>
        </p:txBody>
      </p:sp>
      <p:pic>
        <p:nvPicPr>
          <p:cNvPr id="18441" name="Picture 9" descr="image002">
            <a:extLst>
              <a:ext uri="{FF2B5EF4-FFF2-40B4-BE49-F238E27FC236}">
                <a16:creationId xmlns:a16="http://schemas.microsoft.com/office/drawing/2014/main" id="{58F0FFA1-3501-4B7C-900A-A3F63E3D6EC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8721" y="205047"/>
            <a:ext cx="30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image004">
            <a:extLst>
              <a:ext uri="{FF2B5EF4-FFF2-40B4-BE49-F238E27FC236}">
                <a16:creationId xmlns:a16="http://schemas.microsoft.com/office/drawing/2014/main" id="{7D342786-14A0-40FD-B144-19131096FB7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98525" y="200685"/>
            <a:ext cx="247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image006">
            <a:extLst>
              <a:ext uri="{FF2B5EF4-FFF2-40B4-BE49-F238E27FC236}">
                <a16:creationId xmlns:a16="http://schemas.microsoft.com/office/drawing/2014/main" id="{F7D6C65D-1C1F-4165-84E3-BC7E55798B5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89374" y="188913"/>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descr="image008">
            <a:extLst>
              <a:ext uri="{FF2B5EF4-FFF2-40B4-BE49-F238E27FC236}">
                <a16:creationId xmlns:a16="http://schemas.microsoft.com/office/drawing/2014/main" id="{1EE99E2F-0CFA-422C-B6C3-404C941084D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84854" y="137493"/>
            <a:ext cx="3143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image010">
            <a:extLst>
              <a:ext uri="{FF2B5EF4-FFF2-40B4-BE49-F238E27FC236}">
                <a16:creationId xmlns:a16="http://schemas.microsoft.com/office/drawing/2014/main" id="{142C248A-9702-463F-B35C-536D99911E0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26920" y="188913"/>
            <a:ext cx="2095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C098714B-39D3-4BCD-9939-C38B61FCFE29}"/>
              </a:ext>
            </a:extLst>
          </p:cNvPr>
          <p:cNvSpPr txBox="1"/>
          <p:nvPr/>
        </p:nvSpPr>
        <p:spPr>
          <a:xfrm>
            <a:off x="7777585" y="115844"/>
            <a:ext cx="687635" cy="369332"/>
          </a:xfrm>
          <a:prstGeom prst="rect">
            <a:avLst/>
          </a:prstGeom>
          <a:noFill/>
        </p:spPr>
        <p:txBody>
          <a:bodyPr wrap="square" rtlCol="0">
            <a:spAutoFit/>
          </a:bodyPr>
          <a:lstStyle/>
          <a:p>
            <a:r>
              <a:rPr lang="fr-FR" b="1" dirty="0">
                <a:solidFill>
                  <a:srgbClr val="008000"/>
                </a:solidFill>
              </a:rPr>
              <a:t>↗↗</a:t>
            </a:r>
          </a:p>
        </p:txBody>
      </p:sp>
      <p:pic>
        <p:nvPicPr>
          <p:cNvPr id="8" name="Image 7">
            <a:extLst>
              <a:ext uri="{FF2B5EF4-FFF2-40B4-BE49-F238E27FC236}">
                <a16:creationId xmlns:a16="http://schemas.microsoft.com/office/drawing/2014/main" id="{2DA5E621-8ED1-4A3B-BA5D-1584229DEA74}"/>
              </a:ext>
            </a:extLst>
          </p:cNvPr>
          <p:cNvPicPr>
            <a:picLocks noChangeAspect="1"/>
          </p:cNvPicPr>
          <p:nvPr/>
        </p:nvPicPr>
        <p:blipFill>
          <a:blip r:embed="rId30"/>
          <a:stretch>
            <a:fillRect/>
          </a:stretch>
        </p:blipFill>
        <p:spPr>
          <a:xfrm>
            <a:off x="9681753" y="4958463"/>
            <a:ext cx="1350028" cy="1899537"/>
          </a:xfrm>
          <a:prstGeom prst="rect">
            <a:avLst/>
          </a:prstGeom>
        </p:spPr>
      </p:pic>
    </p:spTree>
    <p:extLst>
      <p:ext uri="{BB962C8B-B14F-4D97-AF65-F5344CB8AC3E}">
        <p14:creationId xmlns:p14="http://schemas.microsoft.com/office/powerpoint/2010/main" val="24900181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091470F-77AF-4DE6-8002-484D4756BB47}"/>
              </a:ext>
            </a:extLst>
          </p:cNvPr>
          <p:cNvSpPr>
            <a:spLocks noGrp="1"/>
          </p:cNvSpPr>
          <p:nvPr>
            <p:ph type="sldNum" sz="quarter" idx="12"/>
          </p:nvPr>
        </p:nvSpPr>
        <p:spPr>
          <a:xfrm>
            <a:off x="247650" y="222250"/>
            <a:ext cx="520700" cy="352425"/>
          </a:xfrm>
        </p:spPr>
        <p:txBody>
          <a:bodyPr/>
          <a:lstStyle/>
          <a:p>
            <a:pPr>
              <a:defRPr/>
            </a:pPr>
            <a:fld id="{5BDB08E7-EFF2-42AA-B347-3DF72B27F6D5}" type="slidenum">
              <a:rPr lang="fr-FR"/>
              <a:pPr>
                <a:defRPr/>
              </a:pPr>
              <a:t>112</a:t>
            </a:fld>
            <a:endParaRPr lang="fr-FR"/>
          </a:p>
        </p:txBody>
      </p:sp>
      <p:sp>
        <p:nvSpPr>
          <p:cNvPr id="88067" name="Rectangle 5">
            <a:extLst>
              <a:ext uri="{FF2B5EF4-FFF2-40B4-BE49-F238E27FC236}">
                <a16:creationId xmlns:a16="http://schemas.microsoft.com/office/drawing/2014/main" id="{C4799180-CE9C-41FD-881A-6E8FFAB71014}"/>
              </a:ext>
            </a:extLst>
          </p:cNvPr>
          <p:cNvSpPr>
            <a:spLocks noChangeArrowheads="1"/>
          </p:cNvSpPr>
          <p:nvPr/>
        </p:nvSpPr>
        <p:spPr bwMode="auto">
          <a:xfrm>
            <a:off x="4178300" y="206375"/>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88068" name="ZoneTexte 3">
            <a:extLst>
              <a:ext uri="{FF2B5EF4-FFF2-40B4-BE49-F238E27FC236}">
                <a16:creationId xmlns:a16="http://schemas.microsoft.com/office/drawing/2014/main" id="{8C0E60C8-605A-4DCE-83F9-52C9AB253E65}"/>
              </a:ext>
            </a:extLst>
          </p:cNvPr>
          <p:cNvSpPr txBox="1">
            <a:spLocks noChangeArrowheads="1"/>
          </p:cNvSpPr>
          <p:nvPr/>
        </p:nvSpPr>
        <p:spPr bwMode="auto">
          <a:xfrm>
            <a:off x="1666875" y="1011238"/>
            <a:ext cx="8628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3600" b="1">
                <a:solidFill>
                  <a:srgbClr val="008000"/>
                </a:solidFill>
              </a:rPr>
              <a:t>4. Plantes alimentaires (strate herbacée)</a:t>
            </a:r>
          </a:p>
          <a:p>
            <a:pPr algn="ctr" eaLnBrk="1" hangingPunct="1"/>
            <a:r>
              <a:rPr lang="fr-FR" altLang="fr-FR" sz="3600" b="1">
                <a:solidFill>
                  <a:srgbClr val="008000"/>
                </a:solidFill>
              </a:rPr>
              <a:t>Légumes, céréales de climats tropicaux secs</a:t>
            </a:r>
          </a:p>
        </p:txBody>
      </p:sp>
      <p:sp>
        <p:nvSpPr>
          <p:cNvPr id="88069" name="ZoneTexte 4">
            <a:extLst>
              <a:ext uri="{FF2B5EF4-FFF2-40B4-BE49-F238E27FC236}">
                <a16:creationId xmlns:a16="http://schemas.microsoft.com/office/drawing/2014/main" id="{67889230-8414-4B1E-9CF5-165D6EFE1A8A}"/>
              </a:ext>
            </a:extLst>
          </p:cNvPr>
          <p:cNvSpPr txBox="1">
            <a:spLocks noChangeArrowheads="1"/>
          </p:cNvSpPr>
          <p:nvPr/>
        </p:nvSpPr>
        <p:spPr bwMode="auto">
          <a:xfrm>
            <a:off x="153306" y="3903663"/>
            <a:ext cx="34283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Système agroforestier aux Philippines. Source : </a:t>
            </a:r>
            <a:r>
              <a:rPr lang="fr-FR" altLang="fr-FR" sz="1200">
                <a:solidFill>
                  <a:srgbClr val="008000"/>
                </a:solidFill>
                <a:hlinkClick r:id="rId2"/>
              </a:rPr>
              <a:t>http://blog.worldagroforestry.org/index.php/2013/10/25/how-to-improve-our-understanding-of-climate-smart-agriculture/</a:t>
            </a:r>
            <a:r>
              <a:rPr lang="fr-FR" altLang="fr-FR" sz="1200">
                <a:solidFill>
                  <a:srgbClr val="008000"/>
                </a:solidFill>
              </a:rPr>
              <a:t> </a:t>
            </a:r>
          </a:p>
        </p:txBody>
      </p:sp>
      <p:pic>
        <p:nvPicPr>
          <p:cNvPr id="88070" name="Image 5">
            <a:extLst>
              <a:ext uri="{FF2B5EF4-FFF2-40B4-BE49-F238E27FC236}">
                <a16:creationId xmlns:a16="http://schemas.microsoft.com/office/drawing/2014/main" id="{4F689516-31EA-4B58-95A5-53726AA7B0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2647951"/>
            <a:ext cx="26654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Image 6">
            <a:extLst>
              <a:ext uri="{FF2B5EF4-FFF2-40B4-BE49-F238E27FC236}">
                <a16:creationId xmlns:a16="http://schemas.microsoft.com/office/drawing/2014/main" id="{43416662-D145-4AC9-A3C1-3930F7FE03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2387" y="2449316"/>
            <a:ext cx="1981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ZoneTexte 7">
            <a:extLst>
              <a:ext uri="{FF2B5EF4-FFF2-40B4-BE49-F238E27FC236}">
                <a16:creationId xmlns:a16="http://schemas.microsoft.com/office/drawing/2014/main" id="{455C9DEC-7460-4DF0-858C-4D105B6FA9BB}"/>
              </a:ext>
            </a:extLst>
          </p:cNvPr>
          <p:cNvSpPr txBox="1">
            <a:spLocks noChangeArrowheads="1"/>
          </p:cNvSpPr>
          <p:nvPr/>
        </p:nvSpPr>
        <p:spPr bwMode="auto">
          <a:xfrm>
            <a:off x="8344505" y="3518355"/>
            <a:ext cx="3636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Agroforesterie parmi les « 100 outils sous les 100 $ » pour l'autonomisation des femmes . Source : </a:t>
            </a:r>
            <a:r>
              <a:rPr lang="fr-FR" altLang="fr-FR" sz="1200" dirty="0">
                <a:solidFill>
                  <a:srgbClr val="008000"/>
                </a:solidFill>
                <a:hlinkClick r:id="rId2"/>
              </a:rPr>
              <a:t>http://blog.worldagroforestry.org/index.php/2013/10/25/how-to-improve-our-understanding-of-climate-smart-agriculture</a:t>
            </a:r>
            <a:endParaRPr lang="fr-FR" altLang="fr-FR" sz="1200" dirty="0">
              <a:solidFill>
                <a:srgbClr val="008000"/>
              </a:solidFill>
            </a:endParaRPr>
          </a:p>
        </p:txBody>
      </p:sp>
      <p:pic>
        <p:nvPicPr>
          <p:cNvPr id="4" name="Image 3">
            <a:extLst>
              <a:ext uri="{FF2B5EF4-FFF2-40B4-BE49-F238E27FC236}">
                <a16:creationId xmlns:a16="http://schemas.microsoft.com/office/drawing/2014/main" id="{00190ADE-6745-417B-96FA-02C8830D75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5330" y="2916041"/>
            <a:ext cx="3790950" cy="3190875"/>
          </a:xfrm>
          <a:prstGeom prst="rect">
            <a:avLst/>
          </a:prstGeom>
        </p:spPr>
      </p:pic>
      <p:sp>
        <p:nvSpPr>
          <p:cNvPr id="5" name="ZoneTexte 4">
            <a:extLst>
              <a:ext uri="{FF2B5EF4-FFF2-40B4-BE49-F238E27FC236}">
                <a16:creationId xmlns:a16="http://schemas.microsoft.com/office/drawing/2014/main" id="{E3E429BF-95B7-4C27-A2FA-CA45AEEDFD70}"/>
              </a:ext>
            </a:extLst>
          </p:cNvPr>
          <p:cNvSpPr txBox="1"/>
          <p:nvPr/>
        </p:nvSpPr>
        <p:spPr>
          <a:xfrm>
            <a:off x="4181241" y="6214119"/>
            <a:ext cx="3635039" cy="276999"/>
          </a:xfrm>
          <a:prstGeom prst="rect">
            <a:avLst/>
          </a:prstGeom>
          <a:noFill/>
        </p:spPr>
        <p:txBody>
          <a:bodyPr wrap="square" rtlCol="0">
            <a:spAutoFit/>
          </a:bodyPr>
          <a:lstStyle/>
          <a:p>
            <a:pPr algn="ctr"/>
            <a:r>
              <a:rPr lang="fr-FR" sz="1200" dirty="0">
                <a:solidFill>
                  <a:srgbClr val="008000"/>
                </a:solidFill>
              </a:rPr>
              <a:t>Riz Paddy, blé, sorgho, millet, fonio, maïs.</a:t>
            </a:r>
          </a:p>
        </p:txBody>
      </p:sp>
      <p:pic>
        <p:nvPicPr>
          <p:cNvPr id="7" name="Image 6">
            <a:extLst>
              <a:ext uri="{FF2B5EF4-FFF2-40B4-BE49-F238E27FC236}">
                <a16:creationId xmlns:a16="http://schemas.microsoft.com/office/drawing/2014/main" id="{4BCE4BEC-54EF-4B6B-B376-B149E1A037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1446" y="4669944"/>
            <a:ext cx="3346983" cy="2033757"/>
          </a:xfrm>
          <a:prstGeom prst="rect">
            <a:avLst/>
          </a:prstGeom>
        </p:spPr>
      </p:pic>
      <p:pic>
        <p:nvPicPr>
          <p:cNvPr id="14" name="Image 13" descr="Une image contenant graine de sésame&#10;&#10;Description générée avec un niveau de confiance élevé">
            <a:extLst>
              <a:ext uri="{FF2B5EF4-FFF2-40B4-BE49-F238E27FC236}">
                <a16:creationId xmlns:a16="http://schemas.microsoft.com/office/drawing/2014/main" id="{38D25CAB-0F85-4110-B0ED-593BF23C32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 y="4890918"/>
            <a:ext cx="2857500" cy="1600200"/>
          </a:xfrm>
          <a:prstGeom prst="rect">
            <a:avLst/>
          </a:prstGeom>
        </p:spPr>
      </p:pic>
      <p:sp>
        <p:nvSpPr>
          <p:cNvPr id="8" name="Rectangle 7">
            <a:extLst>
              <a:ext uri="{FF2B5EF4-FFF2-40B4-BE49-F238E27FC236}">
                <a16:creationId xmlns:a16="http://schemas.microsoft.com/office/drawing/2014/main" id="{E6B69A09-A691-4B7A-9D91-C1F5E3E589BB}"/>
              </a:ext>
            </a:extLst>
          </p:cNvPr>
          <p:cNvSpPr/>
          <p:nvPr/>
        </p:nvSpPr>
        <p:spPr>
          <a:xfrm>
            <a:off x="1561959" y="6491118"/>
            <a:ext cx="541302" cy="276999"/>
          </a:xfrm>
          <a:prstGeom prst="rect">
            <a:avLst/>
          </a:prstGeom>
        </p:spPr>
        <p:txBody>
          <a:bodyPr wrap="none">
            <a:spAutoFit/>
          </a:bodyPr>
          <a:lstStyle/>
          <a:p>
            <a:r>
              <a:rPr lang="fr-FR" sz="1200" dirty="0">
                <a:solidFill>
                  <a:srgbClr val="008000"/>
                </a:solidFill>
              </a:rPr>
              <a:t>millet</a:t>
            </a:r>
            <a:endParaRPr lang="fr-FR" sz="12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7068BDF-3CA6-4157-B47F-EB2A2CDD33D5}"/>
              </a:ext>
            </a:extLst>
          </p:cNvPr>
          <p:cNvSpPr>
            <a:spLocks noGrp="1"/>
          </p:cNvSpPr>
          <p:nvPr>
            <p:ph type="sldNum" sz="quarter" idx="12"/>
          </p:nvPr>
        </p:nvSpPr>
        <p:spPr>
          <a:xfrm>
            <a:off x="141288" y="149780"/>
            <a:ext cx="468555" cy="352425"/>
          </a:xfrm>
        </p:spPr>
        <p:txBody>
          <a:bodyPr/>
          <a:lstStyle/>
          <a:p>
            <a:pPr>
              <a:defRPr/>
            </a:pPr>
            <a:fld id="{01622585-4F06-49CF-8801-185E2981FB27}" type="slidenum">
              <a:rPr lang="fr-FR"/>
              <a:pPr>
                <a:defRPr/>
              </a:pPr>
              <a:t>113</a:t>
            </a:fld>
            <a:endParaRPr lang="fr-FR" dirty="0"/>
          </a:p>
        </p:txBody>
      </p:sp>
      <p:sp>
        <p:nvSpPr>
          <p:cNvPr id="89091" name="Rectangle 5">
            <a:extLst>
              <a:ext uri="{FF2B5EF4-FFF2-40B4-BE49-F238E27FC236}">
                <a16:creationId xmlns:a16="http://schemas.microsoft.com/office/drawing/2014/main" id="{AFF9981C-5D79-45AB-94AD-7E40267B7E46}"/>
              </a:ext>
            </a:extLst>
          </p:cNvPr>
          <p:cNvSpPr>
            <a:spLocks noChangeArrowheads="1"/>
          </p:cNvSpPr>
          <p:nvPr/>
        </p:nvSpPr>
        <p:spPr bwMode="auto">
          <a:xfrm>
            <a:off x="4379102" y="12273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89092" name="Rectangle 3">
            <a:extLst>
              <a:ext uri="{FF2B5EF4-FFF2-40B4-BE49-F238E27FC236}">
                <a16:creationId xmlns:a16="http://schemas.microsoft.com/office/drawing/2014/main" id="{44D18699-BCF3-41E1-AC89-C58BBE0FEF45}"/>
              </a:ext>
            </a:extLst>
          </p:cNvPr>
          <p:cNvSpPr>
            <a:spLocks noChangeArrowheads="1"/>
          </p:cNvSpPr>
          <p:nvPr/>
        </p:nvSpPr>
        <p:spPr bwMode="auto">
          <a:xfrm>
            <a:off x="141288" y="577549"/>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4. Plantes alimentaires de la strate herbacée</a:t>
            </a:r>
            <a:endParaRPr lang="fr-FR" altLang="fr-FR"/>
          </a:p>
        </p:txBody>
      </p:sp>
      <p:sp>
        <p:nvSpPr>
          <p:cNvPr id="89093" name="ZoneTexte 4">
            <a:extLst>
              <a:ext uri="{FF2B5EF4-FFF2-40B4-BE49-F238E27FC236}">
                <a16:creationId xmlns:a16="http://schemas.microsoft.com/office/drawing/2014/main" id="{158BBFCA-AC2B-4EC0-A160-39ED85E59EBB}"/>
              </a:ext>
            </a:extLst>
          </p:cNvPr>
          <p:cNvSpPr txBox="1">
            <a:spLocks noChangeArrowheads="1"/>
          </p:cNvSpPr>
          <p:nvPr/>
        </p:nvSpPr>
        <p:spPr bwMode="auto">
          <a:xfrm>
            <a:off x="141288" y="969103"/>
            <a:ext cx="6949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4.1. Sorgho commun </a:t>
            </a:r>
            <a:r>
              <a:rPr lang="fr-FR" altLang="fr-FR" i="1" dirty="0">
                <a:solidFill>
                  <a:srgbClr val="008000"/>
                </a:solidFill>
              </a:rPr>
              <a:t>(Sorgho bicolor) </a:t>
            </a:r>
            <a:r>
              <a:rPr lang="fr-FR" altLang="fr-FR" dirty="0">
                <a:solidFill>
                  <a:srgbClr val="008000"/>
                </a:solidFill>
              </a:rPr>
              <a:t>(</a:t>
            </a:r>
            <a:r>
              <a:rPr lang="fr-FR" dirty="0">
                <a:hlinkClick r:id="rId2" tooltip="Famille (biologie)"/>
              </a:rPr>
              <a:t>famille</a:t>
            </a:r>
            <a:r>
              <a:rPr lang="fr-FR" dirty="0"/>
              <a:t> </a:t>
            </a:r>
            <a:r>
              <a:rPr lang="fr-FR" dirty="0">
                <a:solidFill>
                  <a:srgbClr val="008000"/>
                </a:solidFill>
              </a:rPr>
              <a:t>des</a:t>
            </a:r>
            <a:r>
              <a:rPr lang="fr-FR" dirty="0"/>
              <a:t> </a:t>
            </a:r>
            <a:r>
              <a:rPr lang="fr-FR" i="1" u="sng" dirty="0" err="1">
                <a:hlinkClick r:id="rId3"/>
              </a:rPr>
              <a:t>Poaceae</a:t>
            </a:r>
            <a:r>
              <a:rPr lang="fr-FR" altLang="fr-FR" dirty="0">
                <a:solidFill>
                  <a:srgbClr val="008000"/>
                </a:solidFill>
              </a:rPr>
              <a:t>)</a:t>
            </a:r>
          </a:p>
        </p:txBody>
      </p:sp>
      <p:sp>
        <p:nvSpPr>
          <p:cNvPr id="3" name="ZoneTexte 2">
            <a:extLst>
              <a:ext uri="{FF2B5EF4-FFF2-40B4-BE49-F238E27FC236}">
                <a16:creationId xmlns:a16="http://schemas.microsoft.com/office/drawing/2014/main" id="{3F80F3B9-FE65-466F-91D1-B5C81FD872C9}"/>
              </a:ext>
            </a:extLst>
          </p:cNvPr>
          <p:cNvSpPr txBox="1"/>
          <p:nvPr/>
        </p:nvSpPr>
        <p:spPr>
          <a:xfrm>
            <a:off x="141288" y="1361689"/>
            <a:ext cx="11821216" cy="3600986"/>
          </a:xfrm>
          <a:prstGeom prst="rect">
            <a:avLst/>
          </a:prstGeom>
          <a:noFill/>
        </p:spPr>
        <p:txBody>
          <a:bodyPr wrap="square" rtlCol="0">
            <a:spAutoFit/>
          </a:bodyPr>
          <a:lstStyle/>
          <a:p>
            <a:r>
              <a:rPr lang="fr-FR" dirty="0"/>
              <a:t>C’est une </a:t>
            </a:r>
            <a:r>
              <a:rPr lang="fr-FR" dirty="0">
                <a:hlinkClick r:id="rId4" tooltip="Plante"/>
              </a:rPr>
              <a:t>plante</a:t>
            </a:r>
            <a:r>
              <a:rPr lang="fr-FR" dirty="0"/>
              <a:t> </a:t>
            </a:r>
            <a:r>
              <a:rPr lang="fr-FR" dirty="0">
                <a:hlinkClick r:id="rId5" tooltip="Monocotylédone"/>
              </a:rPr>
              <a:t>monocotylédone</a:t>
            </a:r>
            <a:r>
              <a:rPr lang="fr-FR" dirty="0"/>
              <a:t>, </a:t>
            </a:r>
            <a:r>
              <a:rPr lang="fr-FR" u="sng" dirty="0">
                <a:hlinkClick r:id="rId6"/>
              </a:rPr>
              <a:t>herbacée</a:t>
            </a:r>
            <a:r>
              <a:rPr lang="fr-FR" dirty="0"/>
              <a:t> pérenne, traitée souvent comme une </a:t>
            </a:r>
            <a:r>
              <a:rPr lang="fr-FR" dirty="0">
                <a:hlinkClick r:id="rId7" tooltip="Plante annuelle"/>
              </a:rPr>
              <a:t>annuelle</a:t>
            </a:r>
            <a:r>
              <a:rPr lang="fr-FR" dirty="0"/>
              <a:t>, de 1 à 3 mètres de haut, à tige cylindrique pleine portant une </a:t>
            </a:r>
            <a:r>
              <a:rPr lang="fr-FR" dirty="0">
                <a:hlinkClick r:id="rId8" tooltip="Inflorescence"/>
              </a:rPr>
              <a:t>inflorescence</a:t>
            </a:r>
            <a:r>
              <a:rPr lang="fr-FR" dirty="0"/>
              <a:t> terminale en </a:t>
            </a:r>
            <a:r>
              <a:rPr lang="fr-FR" dirty="0">
                <a:hlinkClick r:id="rId9" tooltip="Panicule"/>
              </a:rPr>
              <a:t>panicule</a:t>
            </a:r>
            <a:r>
              <a:rPr lang="fr-FR" dirty="0"/>
              <a:t> compacte, originaire d’Afrique. Celle-ci regroupe des </a:t>
            </a:r>
            <a:r>
              <a:rPr lang="fr-FR" dirty="0">
                <a:hlinkClick r:id="rId10" tooltip="Épillet"/>
              </a:rPr>
              <a:t>épillets</a:t>
            </a:r>
            <a:r>
              <a:rPr lang="fr-FR" dirty="0"/>
              <a:t> d'une ou deux fleurs bisexuées. </a:t>
            </a:r>
            <a:r>
              <a:rPr lang="fr-FR" dirty="0">
                <a:solidFill>
                  <a:srgbClr val="008000"/>
                </a:solidFill>
              </a:rPr>
              <a:t>Elle est cultivée soit pour ses </a:t>
            </a:r>
            <a:r>
              <a:rPr lang="fr-FR" dirty="0">
                <a:solidFill>
                  <a:srgbClr val="008000"/>
                </a:solidFill>
                <a:hlinkClick r:id="rId11" tooltip="Graine"/>
              </a:rPr>
              <a:t>graines</a:t>
            </a:r>
            <a:r>
              <a:rPr lang="fr-FR" dirty="0">
                <a:solidFill>
                  <a:srgbClr val="008000"/>
                </a:solidFill>
              </a:rPr>
              <a:t>, le sorgo grain, soit comme </a:t>
            </a:r>
            <a:r>
              <a:rPr lang="fr-FR" dirty="0">
                <a:solidFill>
                  <a:srgbClr val="008000"/>
                </a:solidFill>
                <a:hlinkClick r:id="rId12" tooltip="Fourrage"/>
              </a:rPr>
              <a:t>fourrage</a:t>
            </a:r>
            <a:r>
              <a:rPr lang="fr-FR" dirty="0">
                <a:solidFill>
                  <a:srgbClr val="008000"/>
                </a:solidFill>
              </a:rPr>
              <a:t>, le sorgo fourrager. Le sorgo est la cinquième </a:t>
            </a:r>
            <a:r>
              <a:rPr lang="fr-FR" dirty="0">
                <a:solidFill>
                  <a:srgbClr val="008000"/>
                </a:solidFill>
                <a:hlinkClick r:id="rId13" tooltip="Céréale"/>
              </a:rPr>
              <a:t>céréale</a:t>
            </a:r>
            <a:r>
              <a:rPr lang="fr-FR" dirty="0">
                <a:solidFill>
                  <a:srgbClr val="008000"/>
                </a:solidFill>
              </a:rPr>
              <a:t> mondiale, après le </a:t>
            </a:r>
            <a:r>
              <a:rPr lang="fr-FR" dirty="0">
                <a:solidFill>
                  <a:srgbClr val="008000"/>
                </a:solidFill>
                <a:hlinkClick r:id="rId14" tooltip="Maïs"/>
              </a:rPr>
              <a:t>maïs</a:t>
            </a:r>
            <a:r>
              <a:rPr lang="fr-FR" dirty="0">
                <a:solidFill>
                  <a:srgbClr val="008000"/>
                </a:solidFill>
              </a:rPr>
              <a:t>, le </a:t>
            </a:r>
            <a:r>
              <a:rPr lang="fr-FR" dirty="0">
                <a:solidFill>
                  <a:srgbClr val="008000"/>
                </a:solidFill>
                <a:hlinkClick r:id="rId15" tooltip="Riz"/>
              </a:rPr>
              <a:t>riz</a:t>
            </a:r>
            <a:r>
              <a:rPr lang="fr-FR" dirty="0">
                <a:solidFill>
                  <a:srgbClr val="008000"/>
                </a:solidFill>
              </a:rPr>
              <a:t>, le </a:t>
            </a:r>
            <a:r>
              <a:rPr lang="fr-FR" dirty="0">
                <a:solidFill>
                  <a:srgbClr val="008000"/>
                </a:solidFill>
                <a:hlinkClick r:id="rId16" tooltip="Blé"/>
              </a:rPr>
              <a:t>blé</a:t>
            </a:r>
            <a:r>
              <a:rPr lang="fr-FR" dirty="0">
                <a:solidFill>
                  <a:srgbClr val="008000"/>
                </a:solidFill>
              </a:rPr>
              <a:t> et l'</a:t>
            </a:r>
            <a:r>
              <a:rPr lang="fr-FR" u="sng" dirty="0">
                <a:solidFill>
                  <a:srgbClr val="008000"/>
                </a:solidFill>
                <a:hlinkClick r:id="rId17"/>
              </a:rPr>
              <a:t>orge</a:t>
            </a:r>
            <a:r>
              <a:rPr lang="fr-FR" dirty="0"/>
              <a:t>. La plante du sorgo grain ressemble au </a:t>
            </a:r>
            <a:r>
              <a:rPr lang="fr-FR" dirty="0">
                <a:hlinkClick r:id="rId14" tooltip="Maïs"/>
              </a:rPr>
              <a:t>maïs</a:t>
            </a:r>
            <a:r>
              <a:rPr lang="fr-FR" dirty="0"/>
              <a:t>. </a:t>
            </a:r>
            <a:r>
              <a:rPr lang="fr-FR" dirty="0">
                <a:solidFill>
                  <a:srgbClr val="008000"/>
                </a:solidFill>
              </a:rPr>
              <a:t>Son appareil racinaire plus profond lui permet de mieux résister à la </a:t>
            </a:r>
            <a:r>
              <a:rPr lang="fr-FR" dirty="0">
                <a:solidFill>
                  <a:srgbClr val="008000"/>
                </a:solidFill>
                <a:hlinkClick r:id="rId18" tooltip="Sécheresse"/>
              </a:rPr>
              <a:t>sécheresse</a:t>
            </a:r>
            <a:r>
              <a:rPr lang="fr-FR" dirty="0"/>
              <a:t>. </a:t>
            </a:r>
            <a:r>
              <a:rPr lang="fr-FR" dirty="0">
                <a:solidFill>
                  <a:srgbClr val="FF0000"/>
                </a:solidFill>
              </a:rPr>
              <a:t>Cette plante contient un </a:t>
            </a:r>
            <a:r>
              <a:rPr lang="fr-FR" dirty="0">
                <a:solidFill>
                  <a:srgbClr val="FF0000"/>
                </a:solidFill>
                <a:hlinkClick r:id="rId19" tooltip="Glucoside"/>
              </a:rPr>
              <a:t>glucoside</a:t>
            </a:r>
            <a:r>
              <a:rPr lang="fr-FR" dirty="0">
                <a:solidFill>
                  <a:srgbClr val="FF0000"/>
                </a:solidFill>
              </a:rPr>
              <a:t>, la </a:t>
            </a:r>
            <a:r>
              <a:rPr lang="fr-FR" dirty="0" err="1">
                <a:solidFill>
                  <a:srgbClr val="FF0000"/>
                </a:solidFill>
                <a:hlinkClick r:id="rId20" tooltip="Durrhine (page inexistante)"/>
              </a:rPr>
              <a:t>durrhine</a:t>
            </a:r>
            <a:r>
              <a:rPr lang="fr-FR" dirty="0">
                <a:solidFill>
                  <a:srgbClr val="FF0000"/>
                </a:solidFill>
              </a:rPr>
              <a:t>, qui est toxique car elle entraîne la formation d'</a:t>
            </a:r>
            <a:r>
              <a:rPr lang="fr-FR" dirty="0">
                <a:solidFill>
                  <a:srgbClr val="FF0000"/>
                </a:solidFill>
                <a:hlinkClick r:id="rId21" tooltip="Acide cyanhydrique"/>
              </a:rPr>
              <a:t>acide cyanhydrique</a:t>
            </a:r>
            <a:r>
              <a:rPr lang="fr-FR" dirty="0"/>
              <a:t>. La teneur en </a:t>
            </a:r>
            <a:r>
              <a:rPr lang="fr-FR" dirty="0" err="1"/>
              <a:t>durrhine</a:t>
            </a:r>
            <a:r>
              <a:rPr lang="fr-FR" dirty="0"/>
              <a:t> diminue au fur et à mesure de la croissance et surtout après la floraison. Il est préférable de cuire les grains à la vapeur avant de les consommer. Le semis se fait vers mai-juin : les graines de sorgho se sèment à environ 3-4 cm de profondeur en espaçant les pieds de 40 cm et les rangs de 60 cm. Les graines se récoltent à l'automne lorsqu'elles sont dures. Il faut ensuite les faire sécher et les décortiquer pour enlever le son. </a:t>
            </a:r>
            <a:r>
              <a:rPr lang="fr-FR" sz="1200" dirty="0">
                <a:solidFill>
                  <a:srgbClr val="008000"/>
                </a:solidFill>
              </a:rPr>
              <a:t>Le </a:t>
            </a:r>
            <a:r>
              <a:rPr lang="fr-FR" sz="1200" b="1" dirty="0">
                <a:solidFill>
                  <a:srgbClr val="008000"/>
                </a:solidFill>
              </a:rPr>
              <a:t>sorgo à grain</a:t>
            </a:r>
            <a:r>
              <a:rPr lang="fr-FR" sz="1200" dirty="0">
                <a:solidFill>
                  <a:srgbClr val="008000"/>
                </a:solidFill>
              </a:rPr>
              <a:t> est une </a:t>
            </a:r>
            <a:r>
              <a:rPr lang="fr-FR" sz="1200" dirty="0">
                <a:solidFill>
                  <a:srgbClr val="008000"/>
                </a:solidFill>
                <a:hlinkClick r:id="rId22" tooltip="Culture vivrière"/>
              </a:rPr>
              <a:t>culture vivrière</a:t>
            </a:r>
            <a:r>
              <a:rPr lang="fr-FR" sz="1200" dirty="0">
                <a:solidFill>
                  <a:srgbClr val="008000"/>
                </a:solidFill>
              </a:rPr>
              <a:t> dans de nombreux pays d'Afrique et d'Asie. Le sorgo peut se consommer en grain à l'instar du </a:t>
            </a:r>
            <a:r>
              <a:rPr lang="fr-FR" sz="1200" dirty="0">
                <a:solidFill>
                  <a:srgbClr val="008000"/>
                </a:solidFill>
                <a:hlinkClick r:id="rId15" tooltip="Riz"/>
              </a:rPr>
              <a:t>riz</a:t>
            </a:r>
            <a:r>
              <a:rPr lang="fr-FR" sz="1200" dirty="0">
                <a:solidFill>
                  <a:srgbClr val="008000"/>
                </a:solidFill>
              </a:rPr>
              <a:t>, ou être réduit en farine. le sorgo fourrager est utilisé en alimentation animale. Des tiges du sorgo bicolore est extraite une mélasse ou un </a:t>
            </a:r>
            <a:r>
              <a:rPr lang="fr-FR" sz="1200" dirty="0">
                <a:solidFill>
                  <a:srgbClr val="008000"/>
                </a:solidFill>
                <a:hlinkClick r:id="rId23" tooltip="Sirop"/>
              </a:rPr>
              <a:t>sirop</a:t>
            </a:r>
            <a:r>
              <a:rPr lang="fr-FR" sz="1200" dirty="0">
                <a:solidFill>
                  <a:srgbClr val="008000"/>
                </a:solidFill>
              </a:rPr>
              <a:t> sucré (</a:t>
            </a:r>
            <a:r>
              <a:rPr lang="fr-FR" sz="1200" dirty="0">
                <a:solidFill>
                  <a:srgbClr val="008000"/>
                </a:solidFill>
                <a:hlinkClick r:id="rId24" tooltip="Sirop de sorgo"/>
              </a:rPr>
              <a:t>sirop de sorgo</a:t>
            </a:r>
            <a:r>
              <a:rPr lang="fr-FR" sz="1200" dirty="0">
                <a:solidFill>
                  <a:srgbClr val="008000"/>
                </a:solidFill>
              </a:rPr>
              <a:t>). Le sorgo à sucre pourrait être une solution pour produire un agrocarburant tel que le </a:t>
            </a:r>
            <a:r>
              <a:rPr lang="fr-FR" sz="1200" dirty="0">
                <a:solidFill>
                  <a:srgbClr val="008000"/>
                </a:solidFill>
                <a:hlinkClick r:id="rId25" tooltip="Bioéthanol"/>
              </a:rPr>
              <a:t>bioéthanol</a:t>
            </a:r>
            <a:r>
              <a:rPr lang="fr-FR" sz="1200" dirty="0"/>
              <a:t>, </a:t>
            </a:r>
            <a:r>
              <a:rPr lang="fr-FR" sz="1200" dirty="0">
                <a:solidFill>
                  <a:srgbClr val="FF0000"/>
                </a:solidFill>
              </a:rPr>
              <a:t>avec le risque quasi-certain cependant de mettre en péril les cultures vivrières locales</a:t>
            </a:r>
            <a:r>
              <a:rPr lang="fr-FR" sz="1200" dirty="0"/>
              <a:t>.  </a:t>
            </a:r>
            <a:r>
              <a:rPr lang="fr-FR" sz="1200" dirty="0">
                <a:solidFill>
                  <a:srgbClr val="008000"/>
                </a:solidFill>
              </a:rPr>
              <a:t>Le sorgo fibre permet grâce à la </a:t>
            </a:r>
            <a:r>
              <a:rPr lang="fr-FR" sz="1200" dirty="0">
                <a:solidFill>
                  <a:srgbClr val="008000"/>
                </a:solidFill>
                <a:hlinkClick r:id="rId26" tooltip="Méthanisation"/>
              </a:rPr>
              <a:t>méthanisation</a:t>
            </a:r>
            <a:r>
              <a:rPr lang="fr-FR" sz="1200" dirty="0">
                <a:solidFill>
                  <a:srgbClr val="008000"/>
                </a:solidFill>
              </a:rPr>
              <a:t> de sa </a:t>
            </a:r>
            <a:r>
              <a:rPr lang="fr-FR" sz="1200" dirty="0">
                <a:solidFill>
                  <a:srgbClr val="008000"/>
                </a:solidFill>
                <a:hlinkClick r:id="rId27" tooltip="Biomasse (écologie)"/>
              </a:rPr>
              <a:t>biomasse</a:t>
            </a:r>
            <a:r>
              <a:rPr lang="fr-FR" sz="1200" dirty="0">
                <a:solidFill>
                  <a:srgbClr val="008000"/>
                </a:solidFill>
              </a:rPr>
              <a:t> la fabrication de </a:t>
            </a:r>
            <a:r>
              <a:rPr lang="fr-FR" sz="1200" dirty="0">
                <a:solidFill>
                  <a:srgbClr val="008000"/>
                </a:solidFill>
                <a:hlinkClick r:id="rId28" tooltip="Biomatériaux"/>
              </a:rPr>
              <a:t>biomatériaux</a:t>
            </a:r>
            <a:r>
              <a:rPr lang="fr-FR" sz="1200" dirty="0">
                <a:solidFill>
                  <a:srgbClr val="008000"/>
                </a:solidFill>
              </a:rPr>
              <a:t> destinés à la fabrication de films plastiques ou de balais biodégradables</a:t>
            </a:r>
            <a:r>
              <a:rPr lang="fr-FR" sz="1200" dirty="0"/>
              <a:t>.  Source : </a:t>
            </a:r>
            <a:r>
              <a:rPr lang="fr-FR" sz="1200" dirty="0">
                <a:hlinkClick r:id="rId29"/>
              </a:rPr>
              <a:t>https://fr.wikipedia.org/wiki/Sorgo_commun</a:t>
            </a:r>
            <a:r>
              <a:rPr lang="fr-FR" sz="1200" dirty="0"/>
              <a:t> </a:t>
            </a:r>
          </a:p>
        </p:txBody>
      </p:sp>
      <p:pic>
        <p:nvPicPr>
          <p:cNvPr id="5" name="Image 4" descr="Une image contenant arbre, plante&#10;&#10;Description générée avec un niveau de confiance très élevé">
            <a:extLst>
              <a:ext uri="{FF2B5EF4-FFF2-40B4-BE49-F238E27FC236}">
                <a16:creationId xmlns:a16="http://schemas.microsoft.com/office/drawing/2014/main" id="{87FBB6DB-2866-4CE3-8C99-BD1DD677D7C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56475" y="4985929"/>
            <a:ext cx="1162050" cy="1771650"/>
          </a:xfrm>
          <a:prstGeom prst="rect">
            <a:avLst/>
          </a:prstGeom>
        </p:spPr>
      </p:pic>
      <p:pic>
        <p:nvPicPr>
          <p:cNvPr id="7" name="Image 6">
            <a:extLst>
              <a:ext uri="{FF2B5EF4-FFF2-40B4-BE49-F238E27FC236}">
                <a16:creationId xmlns:a16="http://schemas.microsoft.com/office/drawing/2014/main" id="{37E582D9-232D-43C6-91EB-1E116BB8F8F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112188" y="-11323"/>
            <a:ext cx="2079812" cy="1384020"/>
          </a:xfrm>
          <a:prstGeom prst="rect">
            <a:avLst/>
          </a:prstGeom>
        </p:spPr>
      </p:pic>
      <p:pic>
        <p:nvPicPr>
          <p:cNvPr id="9" name="Image 8" descr="Une image contenant extérieur, terrain, arbre&#10;&#10;Description générée avec un niveau de confiance très élevé">
            <a:extLst>
              <a:ext uri="{FF2B5EF4-FFF2-40B4-BE49-F238E27FC236}">
                <a16:creationId xmlns:a16="http://schemas.microsoft.com/office/drawing/2014/main" id="{75AF88FD-5754-43C8-8C49-B43B8116B11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947314" y="4802552"/>
            <a:ext cx="2095500" cy="1571625"/>
          </a:xfrm>
          <a:prstGeom prst="rect">
            <a:avLst/>
          </a:prstGeom>
        </p:spPr>
      </p:pic>
      <p:pic>
        <p:nvPicPr>
          <p:cNvPr id="11" name="Image 10" descr="Une image contenant arbre, extérieur, plante, ciel&#10;&#10;Description générée avec un niveau de confiance très élevé">
            <a:extLst>
              <a:ext uri="{FF2B5EF4-FFF2-40B4-BE49-F238E27FC236}">
                <a16:creationId xmlns:a16="http://schemas.microsoft.com/office/drawing/2014/main" id="{2ABAE8D7-20E6-4CD5-BE2C-40F9B91E123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765615" y="4962675"/>
            <a:ext cx="2095500" cy="1400175"/>
          </a:xfrm>
          <a:prstGeom prst="rect">
            <a:avLst/>
          </a:prstGeom>
        </p:spPr>
      </p:pic>
      <p:pic>
        <p:nvPicPr>
          <p:cNvPr id="13" name="Image 12" descr="Une image contenant arbre, plante, extérieur, palmier&#10;&#10;Description générée avec un niveau de confiance très élevé">
            <a:extLst>
              <a:ext uri="{FF2B5EF4-FFF2-40B4-BE49-F238E27FC236}">
                <a16:creationId xmlns:a16="http://schemas.microsoft.com/office/drawing/2014/main" id="{E3BA42C8-E5B6-4E7D-9C54-1A2768329BA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778777" y="5031449"/>
            <a:ext cx="2600325" cy="1762125"/>
          </a:xfrm>
          <a:prstGeom prst="rect">
            <a:avLst/>
          </a:prstGeom>
        </p:spPr>
      </p:pic>
      <p:pic>
        <p:nvPicPr>
          <p:cNvPr id="15" name="Image 14" descr="Une image contenant plante, herbe, extérieur, ciel&#10;&#10;Description générée avec un niveau de confiance très élevé">
            <a:extLst>
              <a:ext uri="{FF2B5EF4-FFF2-40B4-BE49-F238E27FC236}">
                <a16:creationId xmlns:a16="http://schemas.microsoft.com/office/drawing/2014/main" id="{59A6C7F4-01CF-45CE-93FD-BADD5CC1714E}"/>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098443" y="4791224"/>
            <a:ext cx="2619375" cy="1743075"/>
          </a:xfrm>
          <a:prstGeom prst="rect">
            <a:avLst/>
          </a:prstGeom>
        </p:spPr>
      </p:pic>
      <p:sp>
        <p:nvSpPr>
          <p:cNvPr id="16" name="Rectangle 15">
            <a:extLst>
              <a:ext uri="{FF2B5EF4-FFF2-40B4-BE49-F238E27FC236}">
                <a16:creationId xmlns:a16="http://schemas.microsoft.com/office/drawing/2014/main" id="{926D46E6-C9A5-47E3-B806-6573A1EB85BB}"/>
              </a:ext>
            </a:extLst>
          </p:cNvPr>
          <p:cNvSpPr/>
          <p:nvPr/>
        </p:nvSpPr>
        <p:spPr>
          <a:xfrm>
            <a:off x="4547404" y="6374177"/>
            <a:ext cx="2427964" cy="461665"/>
          </a:xfrm>
          <a:prstGeom prst="rect">
            <a:avLst/>
          </a:prstGeom>
        </p:spPr>
        <p:txBody>
          <a:bodyPr wrap="square">
            <a:spAutoFit/>
          </a:bodyPr>
          <a:lstStyle/>
          <a:p>
            <a:pPr algn="ctr"/>
            <a:r>
              <a:rPr lang="fr-FR" sz="1200" dirty="0">
                <a:solidFill>
                  <a:srgbClr val="222222"/>
                </a:solidFill>
                <a:latin typeface="Arial" panose="020B0604020202020204" pitchFamily="34" charset="0"/>
              </a:rPr>
              <a:t>Sorgo dans la zone d'irrigation de la rivière </a:t>
            </a:r>
            <a:r>
              <a:rPr lang="fr-FR" sz="1200" dirty="0" err="1">
                <a:solidFill>
                  <a:srgbClr val="222222"/>
                </a:solidFill>
                <a:latin typeface="Arial" panose="020B0604020202020204" pitchFamily="34" charset="0"/>
              </a:rPr>
              <a:t>Adaja</a:t>
            </a:r>
            <a:r>
              <a:rPr lang="fr-FR" sz="1200" dirty="0">
                <a:solidFill>
                  <a:srgbClr val="222222"/>
                </a:solidFill>
                <a:latin typeface="Arial" panose="020B0604020202020204" pitchFamily="34" charset="0"/>
              </a:rPr>
              <a:t> (Ávila)</a:t>
            </a:r>
            <a:endParaRPr lang="fr-FR" sz="1200" dirty="0"/>
          </a:p>
        </p:txBody>
      </p:sp>
      <p:sp>
        <p:nvSpPr>
          <p:cNvPr id="17" name="Rectangle 16">
            <a:extLst>
              <a:ext uri="{FF2B5EF4-FFF2-40B4-BE49-F238E27FC236}">
                <a16:creationId xmlns:a16="http://schemas.microsoft.com/office/drawing/2014/main" id="{F621EB3C-B28D-4FD3-9629-8EE7CB7C865E}"/>
              </a:ext>
            </a:extLst>
          </p:cNvPr>
          <p:cNvSpPr/>
          <p:nvPr/>
        </p:nvSpPr>
        <p:spPr>
          <a:xfrm>
            <a:off x="9786174" y="6385651"/>
            <a:ext cx="2417780" cy="461665"/>
          </a:xfrm>
          <a:prstGeom prst="rect">
            <a:avLst/>
          </a:prstGeom>
        </p:spPr>
        <p:txBody>
          <a:bodyPr wrap="square">
            <a:spAutoFit/>
          </a:bodyPr>
          <a:lstStyle/>
          <a:p>
            <a:pPr algn="ctr"/>
            <a:r>
              <a:rPr lang="fr-FR" sz="1200" dirty="0">
                <a:solidFill>
                  <a:srgbClr val="222222"/>
                </a:solidFill>
                <a:latin typeface="Arial" panose="020B0604020202020204" pitchFamily="34" charset="0"/>
              </a:rPr>
              <a:t>Des graines de sorgo rouge sur des graines de sorgo blanc</a:t>
            </a:r>
            <a:endParaRPr lang="fr-FR" sz="1200" dirty="0"/>
          </a:p>
        </p:txBody>
      </p:sp>
      <p:pic>
        <p:nvPicPr>
          <p:cNvPr id="18" name="Image 17">
            <a:extLst>
              <a:ext uri="{FF2B5EF4-FFF2-40B4-BE49-F238E27FC236}">
                <a16:creationId xmlns:a16="http://schemas.microsoft.com/office/drawing/2014/main" id="{3DBF388E-B172-4D1A-A5D4-AB0D66A67204}"/>
              </a:ext>
            </a:extLst>
          </p:cNvPr>
          <p:cNvPicPr>
            <a:picLocks noChangeAspect="1"/>
          </p:cNvPicPr>
          <p:nvPr/>
        </p:nvPicPr>
        <p:blipFill>
          <a:blip r:embed="rId36"/>
          <a:stretch>
            <a:fillRect/>
          </a:stretch>
        </p:blipFill>
        <p:spPr>
          <a:xfrm>
            <a:off x="8499514" y="82249"/>
            <a:ext cx="1447800" cy="990600"/>
          </a:xfrm>
          <a:prstGeom prst="rect">
            <a:avLst/>
          </a:prstGeom>
        </p:spPr>
      </p:pic>
      <p:sp>
        <p:nvSpPr>
          <p:cNvPr id="19" name="ZoneTexte 18">
            <a:extLst>
              <a:ext uri="{FF2B5EF4-FFF2-40B4-BE49-F238E27FC236}">
                <a16:creationId xmlns:a16="http://schemas.microsoft.com/office/drawing/2014/main" id="{F50BB1D0-9BBB-4C0F-A626-E8F51AA35663}"/>
              </a:ext>
            </a:extLst>
          </p:cNvPr>
          <p:cNvSpPr txBox="1"/>
          <p:nvPr/>
        </p:nvSpPr>
        <p:spPr>
          <a:xfrm>
            <a:off x="8240358" y="1084323"/>
            <a:ext cx="1706956" cy="276999"/>
          </a:xfrm>
          <a:prstGeom prst="rect">
            <a:avLst/>
          </a:prstGeom>
          <a:noFill/>
        </p:spPr>
        <p:txBody>
          <a:bodyPr wrap="square" rtlCol="0">
            <a:spAutoFit/>
          </a:bodyPr>
          <a:lstStyle/>
          <a:p>
            <a:pPr algn="r"/>
            <a:r>
              <a:rPr lang="fr-FR" sz="1200" dirty="0"/>
              <a:t>Bière sans gluten (USA)</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1B2C08-CC59-4986-B6C2-EC3A63F1BCCC}"/>
              </a:ext>
            </a:extLst>
          </p:cNvPr>
          <p:cNvSpPr>
            <a:spLocks noGrp="1"/>
          </p:cNvSpPr>
          <p:nvPr>
            <p:ph type="sldNum" sz="quarter" idx="12"/>
          </p:nvPr>
        </p:nvSpPr>
        <p:spPr>
          <a:xfrm>
            <a:off x="141288" y="141843"/>
            <a:ext cx="423639" cy="368300"/>
          </a:xfrm>
        </p:spPr>
        <p:txBody>
          <a:bodyPr/>
          <a:lstStyle/>
          <a:p>
            <a:pPr>
              <a:defRPr/>
            </a:pPr>
            <a:fld id="{A67DBD60-E27C-414B-BDA5-8286642E2D09}" type="slidenum">
              <a:rPr lang="fr-FR"/>
              <a:pPr>
                <a:defRPr/>
              </a:pPr>
              <a:t>114</a:t>
            </a:fld>
            <a:endParaRPr lang="fr-FR" dirty="0"/>
          </a:p>
        </p:txBody>
      </p:sp>
      <p:sp>
        <p:nvSpPr>
          <p:cNvPr id="90115" name="Rectangle 5">
            <a:extLst>
              <a:ext uri="{FF2B5EF4-FFF2-40B4-BE49-F238E27FC236}">
                <a16:creationId xmlns:a16="http://schemas.microsoft.com/office/drawing/2014/main" id="{B7547E12-462E-41D5-A562-263A2D904C52}"/>
              </a:ext>
            </a:extLst>
          </p:cNvPr>
          <p:cNvSpPr>
            <a:spLocks noChangeArrowheads="1"/>
          </p:cNvSpPr>
          <p:nvPr/>
        </p:nvSpPr>
        <p:spPr bwMode="auto">
          <a:xfrm>
            <a:off x="4221331" y="78161"/>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0116" name="Rectangle 3">
            <a:extLst>
              <a:ext uri="{FF2B5EF4-FFF2-40B4-BE49-F238E27FC236}">
                <a16:creationId xmlns:a16="http://schemas.microsoft.com/office/drawing/2014/main" id="{84EE1B07-47D5-4332-8C97-FAF45827C26C}"/>
              </a:ext>
            </a:extLst>
          </p:cNvPr>
          <p:cNvSpPr>
            <a:spLocks noChangeArrowheads="1"/>
          </p:cNvSpPr>
          <p:nvPr/>
        </p:nvSpPr>
        <p:spPr bwMode="auto">
          <a:xfrm>
            <a:off x="141288" y="510143"/>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4. Plantes alimentaires de la strate herbacée</a:t>
            </a:r>
            <a:endParaRPr lang="fr-FR" altLang="fr-FR" dirty="0"/>
          </a:p>
        </p:txBody>
      </p:sp>
      <p:sp>
        <p:nvSpPr>
          <p:cNvPr id="90117" name="ZoneTexte 4">
            <a:extLst>
              <a:ext uri="{FF2B5EF4-FFF2-40B4-BE49-F238E27FC236}">
                <a16:creationId xmlns:a16="http://schemas.microsoft.com/office/drawing/2014/main" id="{AD3CA351-7AB9-46C7-9C68-A0A6B1406CE6}"/>
              </a:ext>
            </a:extLst>
          </p:cNvPr>
          <p:cNvSpPr txBox="1">
            <a:spLocks noChangeArrowheads="1"/>
          </p:cNvSpPr>
          <p:nvPr/>
        </p:nvSpPr>
        <p:spPr bwMode="auto">
          <a:xfrm>
            <a:off x="141288" y="878444"/>
            <a:ext cx="10939088" cy="36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4.2. </a:t>
            </a:r>
            <a:r>
              <a:rPr lang="fr-FR" altLang="fr-FR" i="1" dirty="0">
                <a:solidFill>
                  <a:srgbClr val="008000"/>
                </a:solidFill>
                <a:cs typeface="Arial" panose="020B0604020202020204" pitchFamily="34" charset="0"/>
              </a:rPr>
              <a:t>Eleusine </a:t>
            </a:r>
            <a:r>
              <a:rPr lang="fr-FR" altLang="fr-FR" i="1" dirty="0" err="1">
                <a:solidFill>
                  <a:srgbClr val="008000"/>
                </a:solidFill>
                <a:cs typeface="Arial" panose="020B0604020202020204" pitchFamily="34" charset="0"/>
              </a:rPr>
              <a:t>coracana</a:t>
            </a:r>
            <a:r>
              <a:rPr lang="fr-FR" altLang="fr-FR" i="1" dirty="0">
                <a:solidFill>
                  <a:srgbClr val="008000"/>
                </a:solidFill>
                <a:cs typeface="Arial" panose="020B0604020202020204" pitchFamily="34" charset="0"/>
              </a:rPr>
              <a:t> </a:t>
            </a:r>
            <a:r>
              <a:rPr lang="fr-FR" altLang="fr-FR" dirty="0">
                <a:solidFill>
                  <a:srgbClr val="008000"/>
                </a:solidFill>
                <a:cs typeface="Arial" panose="020B0604020202020204" pitchFamily="34" charset="0"/>
              </a:rPr>
              <a:t>(Éleusine,</a:t>
            </a:r>
            <a:r>
              <a:rPr lang="fr-FR" dirty="0"/>
              <a:t> </a:t>
            </a:r>
            <a:r>
              <a:rPr lang="fr-FR" dirty="0" err="1">
                <a:solidFill>
                  <a:srgbClr val="008000"/>
                </a:solidFill>
              </a:rPr>
              <a:t>coracan</a:t>
            </a:r>
            <a:r>
              <a:rPr lang="fr-FR" dirty="0">
                <a:solidFill>
                  <a:srgbClr val="008000"/>
                </a:solidFill>
              </a:rPr>
              <a:t>, mil rouge, mil africain,</a:t>
            </a:r>
            <a:r>
              <a:rPr lang="fr-FR" altLang="fr-FR" dirty="0">
                <a:solidFill>
                  <a:srgbClr val="008000"/>
                </a:solidFill>
                <a:cs typeface="Arial" panose="020B0604020202020204" pitchFamily="34" charset="0"/>
              </a:rPr>
              <a:t> ou « </a:t>
            </a:r>
            <a:r>
              <a:rPr lang="fr-FR" altLang="fr-FR" dirty="0" err="1">
                <a:solidFill>
                  <a:srgbClr val="008000"/>
                </a:solidFill>
                <a:cs typeface="Arial" panose="020B0604020202020204" pitchFamily="34" charset="0"/>
              </a:rPr>
              <a:t>ragi</a:t>
            </a:r>
            <a:r>
              <a:rPr lang="fr-FR" altLang="fr-FR" dirty="0">
                <a:solidFill>
                  <a:srgbClr val="008000"/>
                </a:solidFill>
                <a:cs typeface="Arial" panose="020B0604020202020204" pitchFamily="34" charset="0"/>
              </a:rPr>
              <a:t> » - </a:t>
            </a:r>
            <a:r>
              <a:rPr lang="fr-FR" dirty="0">
                <a:solidFill>
                  <a:srgbClr val="008000"/>
                </a:solidFill>
              </a:rPr>
              <a:t>finger millet, </a:t>
            </a:r>
            <a:r>
              <a:rPr lang="fr-FR" dirty="0" err="1">
                <a:solidFill>
                  <a:srgbClr val="008000"/>
                </a:solidFill>
              </a:rPr>
              <a:t>coracan</a:t>
            </a:r>
            <a:r>
              <a:rPr lang="fr-FR" dirty="0">
                <a:solidFill>
                  <a:srgbClr val="008000"/>
                </a:solidFill>
              </a:rPr>
              <a:t> millet</a:t>
            </a:r>
            <a:r>
              <a:rPr lang="fr-FR" altLang="fr-FR" dirty="0">
                <a:solidFill>
                  <a:srgbClr val="008000"/>
                </a:solidFill>
                <a:cs typeface="Arial" panose="020B0604020202020204" pitchFamily="34" charset="0"/>
              </a:rPr>
              <a:t>)</a:t>
            </a:r>
          </a:p>
        </p:txBody>
      </p:sp>
      <p:sp>
        <p:nvSpPr>
          <p:cNvPr id="3" name="ZoneTexte 2">
            <a:extLst>
              <a:ext uri="{FF2B5EF4-FFF2-40B4-BE49-F238E27FC236}">
                <a16:creationId xmlns:a16="http://schemas.microsoft.com/office/drawing/2014/main" id="{1DA824F9-68DA-4D92-8D02-782444346AE3}"/>
              </a:ext>
            </a:extLst>
          </p:cNvPr>
          <p:cNvSpPr txBox="1"/>
          <p:nvPr/>
        </p:nvSpPr>
        <p:spPr>
          <a:xfrm>
            <a:off x="141288" y="1246743"/>
            <a:ext cx="11756670" cy="3508653"/>
          </a:xfrm>
          <a:prstGeom prst="rect">
            <a:avLst/>
          </a:prstGeom>
          <a:noFill/>
        </p:spPr>
        <p:txBody>
          <a:bodyPr wrap="square" rtlCol="0">
            <a:spAutoFit/>
          </a:bodyPr>
          <a:lstStyle/>
          <a:p>
            <a:r>
              <a:rPr lang="fr-FR" dirty="0"/>
              <a:t>C'est une plante herbacée annuelle, originaire d'Afrique, poussant en touffes denses, aux tiges dressées, pouvant atteindre de 60 à 200 cm de haut, cultivée comme </a:t>
            </a:r>
            <a:r>
              <a:rPr lang="fr-FR" dirty="0">
                <a:hlinkClick r:id="rId2" tooltip="Céréale"/>
              </a:rPr>
              <a:t>céréale</a:t>
            </a:r>
            <a:r>
              <a:rPr lang="fr-FR" dirty="0"/>
              <a:t> secondaire pour ses </a:t>
            </a:r>
            <a:r>
              <a:rPr lang="fr-FR" dirty="0">
                <a:hlinkClick r:id="rId3" tooltip="Graine"/>
              </a:rPr>
              <a:t>graines</a:t>
            </a:r>
            <a:r>
              <a:rPr lang="fr-FR" dirty="0"/>
              <a:t> comestibles. Elle est l'objet d'une </a:t>
            </a:r>
            <a:r>
              <a:rPr lang="fr-FR" dirty="0">
                <a:hlinkClick r:id="rId4" tooltip="Culture vivrière"/>
              </a:rPr>
              <a:t>culture vivrière</a:t>
            </a:r>
            <a:r>
              <a:rPr lang="fr-FR" dirty="0"/>
              <a:t> en </a:t>
            </a:r>
            <a:r>
              <a:rPr lang="fr-FR" dirty="0">
                <a:hlinkClick r:id="rId5" tooltip="Afrique"/>
              </a:rPr>
              <a:t>Afrique</a:t>
            </a:r>
            <a:r>
              <a:rPr lang="fr-FR" dirty="0"/>
              <a:t> centrale et orientale. C'est également une </a:t>
            </a:r>
            <a:r>
              <a:rPr lang="fr-FR" dirty="0">
                <a:hlinkClick r:id="rId6" tooltip="Mauvaise herbe"/>
              </a:rPr>
              <a:t>mauvaise herbe</a:t>
            </a:r>
            <a:r>
              <a:rPr lang="fr-FR" dirty="0"/>
              <a:t> des cultures, notamment en Afrique australe et en Amérique du Nord. Les tiges sont comprimées et entourées par les </a:t>
            </a:r>
            <a:r>
              <a:rPr lang="fr-FR" u="sng" dirty="0">
                <a:hlinkClick r:id="rId7"/>
              </a:rPr>
              <a:t>gaines foliaires</a:t>
            </a:r>
            <a:r>
              <a:rPr lang="fr-FR" dirty="0"/>
              <a:t> velues. La </a:t>
            </a:r>
            <a:r>
              <a:rPr lang="fr-FR" dirty="0">
                <a:hlinkClick r:id="rId8" tooltip="Ligule (graminoïdes)"/>
              </a:rPr>
              <a:t>ligule</a:t>
            </a:r>
            <a:r>
              <a:rPr lang="fr-FR" dirty="0"/>
              <a:t> (appendice séparant la gaine du limbe de la feuille) est formée d'une frange de poils courts.  L'inflorescence est une </a:t>
            </a:r>
            <a:r>
              <a:rPr lang="fr-FR" dirty="0">
                <a:hlinkClick r:id="rId9" tooltip="Panicule"/>
              </a:rPr>
              <a:t>panicule</a:t>
            </a:r>
            <a:r>
              <a:rPr lang="fr-FR" dirty="0"/>
              <a:t> à ramification digitée constituée de 4 à 7 </a:t>
            </a:r>
            <a:r>
              <a:rPr lang="fr-FR" dirty="0">
                <a:hlinkClick r:id="rId10" tooltip="Épi (botanique)"/>
              </a:rPr>
              <a:t>épis</a:t>
            </a:r>
            <a:r>
              <a:rPr lang="fr-FR" dirty="0"/>
              <a:t> denses de 5 à 15 cm de long. Les graines ont 1,5 à 2,5 mm de long, de couleur brun foncé, libres à maturité. Elle s'adapte en montagne à des altitudes assez élevées (jusqu'à 2 000 m).  C'est une céréale alimentaire importante dans certaines régions d'Afrique. Elle se consomme sous diverses formes après avoir été réduite en farines : bouillies, galettes… Après germination, sert aussi à fabriquer une </a:t>
            </a:r>
            <a:r>
              <a:rPr lang="fr-FR" u="sng" dirty="0">
                <a:hlinkClick r:id="rId11"/>
              </a:rPr>
              <a:t>bière</a:t>
            </a:r>
            <a:r>
              <a:rPr lang="fr-FR" dirty="0"/>
              <a:t>. Il existe deux grands types d'éleusine :</a:t>
            </a:r>
          </a:p>
          <a:p>
            <a:pPr marL="285750" indent="-285750">
              <a:buFont typeface="Arial" panose="020B0604020202020204" pitchFamily="34" charset="0"/>
              <a:buChar char="•"/>
            </a:pPr>
            <a:r>
              <a:rPr lang="fr-FR" dirty="0"/>
              <a:t>le type africain des montagnes, à épis plus longs et à </a:t>
            </a:r>
            <a:r>
              <a:rPr lang="fr-FR" dirty="0">
                <a:hlinkClick r:id="rId12" tooltip="Caryopse"/>
              </a:rPr>
              <a:t>caryopses</a:t>
            </a:r>
            <a:r>
              <a:rPr lang="fr-FR" dirty="0"/>
              <a:t> enveloppés dans de grandes glumes ;</a:t>
            </a:r>
          </a:p>
          <a:p>
            <a:pPr marL="285750" indent="-285750">
              <a:buFont typeface="Arial" panose="020B0604020202020204" pitchFamily="34" charset="0"/>
              <a:buChar char="•"/>
            </a:pPr>
            <a:r>
              <a:rPr lang="fr-FR" dirty="0"/>
              <a:t>le type afro-asiatique, à épis plus courts et plus épais, et à caryopses nus à maturité (glumes courtes).</a:t>
            </a:r>
          </a:p>
          <a:p>
            <a:r>
              <a:rPr lang="fr-FR" sz="1200" dirty="0"/>
              <a:t>Alimentation animale : graines et fourrage. À la fin des années 1980, un variant </a:t>
            </a:r>
            <a:r>
              <a:rPr lang="fr-FR" sz="1200" dirty="0">
                <a:hlinkClick r:id="rId13" tooltip="Mutation (génétique)"/>
              </a:rPr>
              <a:t>mutant</a:t>
            </a:r>
            <a:r>
              <a:rPr lang="fr-FR" sz="1200" dirty="0"/>
              <a:t> de cette espèce a été testé </a:t>
            </a:r>
            <a:r>
              <a:rPr lang="fr-FR" sz="1200" dirty="0">
                <a:hlinkClick r:id="rId14" tooltip="Résistance aux herbicides"/>
              </a:rPr>
              <a:t>résistant</a:t>
            </a:r>
            <a:r>
              <a:rPr lang="fr-FR" sz="1200" dirty="0"/>
              <a:t> à plusieurs </a:t>
            </a:r>
            <a:r>
              <a:rPr lang="fr-FR" sz="1200" dirty="0">
                <a:hlinkClick r:id="rId15"/>
              </a:rPr>
              <a:t>herbicides</a:t>
            </a:r>
            <a:r>
              <a:rPr lang="fr-FR" sz="1200" dirty="0"/>
              <a:t>. Sources : a) </a:t>
            </a:r>
            <a:r>
              <a:rPr lang="fr-FR" sz="1200" dirty="0">
                <a:hlinkClick r:id="rId16"/>
              </a:rPr>
              <a:t>https://fr.wikipedia.org/wiki/%C3%89leusine</a:t>
            </a:r>
            <a:r>
              <a:rPr lang="fr-FR" sz="1200" dirty="0"/>
              <a:t>, b) </a:t>
            </a:r>
            <a:r>
              <a:rPr lang="fr-FR" sz="1200" dirty="0">
                <a:hlinkClick r:id="rId17"/>
              </a:rPr>
              <a:t>www.supagro.fr/ress-pepites/ingenierieprobleme/res/Eleusine.pdf</a:t>
            </a:r>
            <a:r>
              <a:rPr lang="fr-FR" sz="1200" dirty="0"/>
              <a:t>, c) </a:t>
            </a:r>
            <a:r>
              <a:rPr lang="fr-FR" sz="1200" dirty="0">
                <a:hlinkClick r:id="rId18"/>
              </a:rPr>
              <a:t>http://uses.plantnet-project.org/fr/Eleusine_coracana_(PROTA)</a:t>
            </a:r>
            <a:r>
              <a:rPr lang="fr-FR" sz="1200" dirty="0"/>
              <a:t> </a:t>
            </a:r>
          </a:p>
        </p:txBody>
      </p:sp>
      <p:sp>
        <p:nvSpPr>
          <p:cNvPr id="4" name="Rectangle 3">
            <a:extLst>
              <a:ext uri="{FF2B5EF4-FFF2-40B4-BE49-F238E27FC236}">
                <a16:creationId xmlns:a16="http://schemas.microsoft.com/office/drawing/2014/main" id="{CE709CF7-85B7-46D3-9880-3A9F50C770A0}"/>
              </a:ext>
            </a:extLst>
          </p:cNvPr>
          <p:cNvSpPr/>
          <p:nvPr/>
        </p:nvSpPr>
        <p:spPr>
          <a:xfrm>
            <a:off x="4548188" y="539310"/>
            <a:ext cx="3698448" cy="369332"/>
          </a:xfrm>
          <a:prstGeom prst="rect">
            <a:avLst/>
          </a:prstGeom>
        </p:spPr>
        <p:txBody>
          <a:bodyPr wrap="none">
            <a:spAutoFit/>
          </a:bodyPr>
          <a:lstStyle/>
          <a:p>
            <a:r>
              <a:rPr lang="fr-FR" dirty="0">
                <a:solidFill>
                  <a:srgbClr val="008000"/>
                </a:solidFill>
                <a:latin typeface="Arial" panose="020B0604020202020204" pitchFamily="34" charset="0"/>
              </a:rPr>
              <a:t>(</a:t>
            </a:r>
            <a:r>
              <a:rPr lang="fr-FR" u="sng" dirty="0">
                <a:solidFill>
                  <a:srgbClr val="008000"/>
                </a:solidFill>
                <a:latin typeface="Arial" panose="020B0604020202020204" pitchFamily="34" charset="0"/>
                <a:hlinkClick r:id="rId19"/>
              </a:rPr>
              <a:t>famille</a:t>
            </a:r>
            <a:r>
              <a:rPr lang="fr-FR" dirty="0">
                <a:solidFill>
                  <a:srgbClr val="008000"/>
                </a:solidFill>
                <a:latin typeface="Arial" panose="020B0604020202020204" pitchFamily="34" charset="0"/>
              </a:rPr>
              <a:t> des </a:t>
            </a:r>
            <a:r>
              <a:rPr lang="fr-FR" i="1" dirty="0" err="1">
                <a:solidFill>
                  <a:srgbClr val="008000"/>
                </a:solidFill>
                <a:latin typeface="Arial" panose="020B0604020202020204" pitchFamily="34" charset="0"/>
                <a:hlinkClick r:id="rId20" tooltip="Poaceae"/>
              </a:rPr>
              <a:t>Poaceae</a:t>
            </a:r>
            <a:r>
              <a:rPr lang="fr-FR" dirty="0">
                <a:solidFill>
                  <a:srgbClr val="008000"/>
                </a:solidFill>
                <a:latin typeface="Arial" panose="020B0604020202020204" pitchFamily="34" charset="0"/>
              </a:rPr>
              <a:t> (graminées))</a:t>
            </a:r>
            <a:endParaRPr lang="fr-FR" dirty="0">
              <a:solidFill>
                <a:srgbClr val="008000"/>
              </a:solidFill>
            </a:endParaRPr>
          </a:p>
        </p:txBody>
      </p:sp>
      <p:pic>
        <p:nvPicPr>
          <p:cNvPr id="6" name="Image 5" descr="Une image contenant extérieur, arbre, ciel, neige&#10;&#10;Description générée avec un niveau de confiance très élevé">
            <a:extLst>
              <a:ext uri="{FF2B5EF4-FFF2-40B4-BE49-F238E27FC236}">
                <a16:creationId xmlns:a16="http://schemas.microsoft.com/office/drawing/2014/main" id="{6F1C769D-22C4-464A-B540-32A2F8999D6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59566" y="5140127"/>
            <a:ext cx="2657475" cy="1724025"/>
          </a:xfrm>
          <a:prstGeom prst="rect">
            <a:avLst/>
          </a:prstGeom>
        </p:spPr>
      </p:pic>
      <p:pic>
        <p:nvPicPr>
          <p:cNvPr id="10" name="Image 9" descr="Une image contenant arbre, extérieur&#10;&#10;Description générée avec un niveau de confiance élevé">
            <a:extLst>
              <a:ext uri="{FF2B5EF4-FFF2-40B4-BE49-F238E27FC236}">
                <a16:creationId xmlns:a16="http://schemas.microsoft.com/office/drawing/2014/main" id="{A38F8501-E1FB-40E1-82A6-6665B6A57CA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28111" y="5517396"/>
            <a:ext cx="1676400" cy="1371600"/>
          </a:xfrm>
          <a:prstGeom prst="rect">
            <a:avLst/>
          </a:prstGeom>
        </p:spPr>
      </p:pic>
      <p:pic>
        <p:nvPicPr>
          <p:cNvPr id="14" name="Image 13" descr="Une image contenant extérieur, personne, roche&#10;&#10;Description générée avec un niveau de confiance élevé">
            <a:extLst>
              <a:ext uri="{FF2B5EF4-FFF2-40B4-BE49-F238E27FC236}">
                <a16:creationId xmlns:a16="http://schemas.microsoft.com/office/drawing/2014/main" id="{7BBCA674-30D1-4E98-87C4-BDC6439B1CF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198" y="5615492"/>
            <a:ext cx="2261286" cy="1266320"/>
          </a:xfrm>
          <a:prstGeom prst="rect">
            <a:avLst/>
          </a:prstGeom>
        </p:spPr>
      </p:pic>
      <p:pic>
        <p:nvPicPr>
          <p:cNvPr id="16" name="Image 15" descr="Une image contenant plante, fleur&#10;&#10;Description générée avec un niveau de confiance très élevé">
            <a:extLst>
              <a:ext uri="{FF2B5EF4-FFF2-40B4-BE49-F238E27FC236}">
                <a16:creationId xmlns:a16="http://schemas.microsoft.com/office/drawing/2014/main" id="{D59A733E-6804-46A3-BAC1-A635CBC83FA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63668" y="4755396"/>
            <a:ext cx="2133600" cy="2133600"/>
          </a:xfrm>
          <a:prstGeom prst="rect">
            <a:avLst/>
          </a:prstGeom>
        </p:spPr>
      </p:pic>
      <p:pic>
        <p:nvPicPr>
          <p:cNvPr id="18" name="Image 17" descr="Une image contenant plante, feuille, fougère&#10;&#10;Description générée avec un niveau de confiance très élevé">
            <a:extLst>
              <a:ext uri="{FF2B5EF4-FFF2-40B4-BE49-F238E27FC236}">
                <a16:creationId xmlns:a16="http://schemas.microsoft.com/office/drawing/2014/main" id="{110FD0FF-DC8C-433D-96D3-4017DB7B276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114093" y="-1"/>
            <a:ext cx="2077907" cy="1246744"/>
          </a:xfrm>
          <a:prstGeom prst="rect">
            <a:avLst/>
          </a:prstGeom>
        </p:spPr>
      </p:pic>
      <p:pic>
        <p:nvPicPr>
          <p:cNvPr id="22" name="Image 21" descr="Une image contenant arbre, plante, extérieur, herbe&#10;&#10;Description générée avec un niveau de confiance très élevé">
            <a:extLst>
              <a:ext uri="{FF2B5EF4-FFF2-40B4-BE49-F238E27FC236}">
                <a16:creationId xmlns:a16="http://schemas.microsoft.com/office/drawing/2014/main" id="{152220CD-CABE-435A-8E2D-BE791B7A70D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697268" y="4862456"/>
            <a:ext cx="1494732" cy="1995544"/>
          </a:xfrm>
          <a:prstGeom prst="rect">
            <a:avLst/>
          </a:prstGeom>
        </p:spPr>
      </p:pic>
      <p:pic>
        <p:nvPicPr>
          <p:cNvPr id="24" name="Image 23" descr="Une image contenant extérieur, plante, arbre, herbe&#10;&#10;Description générée avec un niveau de confiance très élevé">
            <a:extLst>
              <a:ext uri="{FF2B5EF4-FFF2-40B4-BE49-F238E27FC236}">
                <a16:creationId xmlns:a16="http://schemas.microsoft.com/office/drawing/2014/main" id="{108AD41B-8039-460D-ACAC-F115D840D91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658668" y="5429250"/>
            <a:ext cx="1905000" cy="1428750"/>
          </a:xfrm>
          <a:prstGeom prst="rect">
            <a:avLst/>
          </a:prstGeom>
        </p:spPr>
      </p:pic>
      <p:pic>
        <p:nvPicPr>
          <p:cNvPr id="25" name="Image 24">
            <a:extLst>
              <a:ext uri="{FF2B5EF4-FFF2-40B4-BE49-F238E27FC236}">
                <a16:creationId xmlns:a16="http://schemas.microsoft.com/office/drawing/2014/main" id="{EF4CEFB8-5DB4-4CB2-943D-FC79E6944BB4}"/>
              </a:ext>
            </a:extLst>
          </p:cNvPr>
          <p:cNvPicPr>
            <a:picLocks noChangeAspect="1"/>
          </p:cNvPicPr>
          <p:nvPr/>
        </p:nvPicPr>
        <p:blipFill>
          <a:blip r:embed="rId28"/>
          <a:stretch>
            <a:fillRect/>
          </a:stretch>
        </p:blipFill>
        <p:spPr>
          <a:xfrm>
            <a:off x="516598" y="4716264"/>
            <a:ext cx="1676400" cy="847725"/>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7713F45-5A00-4CE1-8C68-B0DF84EDC397}"/>
              </a:ext>
            </a:extLst>
          </p:cNvPr>
          <p:cNvSpPr>
            <a:spLocks noGrp="1"/>
          </p:cNvSpPr>
          <p:nvPr>
            <p:ph type="sldNum" sz="quarter" idx="12"/>
          </p:nvPr>
        </p:nvSpPr>
        <p:spPr>
          <a:xfrm>
            <a:off x="141288" y="141883"/>
            <a:ext cx="477427" cy="368300"/>
          </a:xfrm>
        </p:spPr>
        <p:txBody>
          <a:bodyPr/>
          <a:lstStyle/>
          <a:p>
            <a:pPr>
              <a:defRPr/>
            </a:pPr>
            <a:fld id="{F014AD45-03FF-4048-B4A6-7B620211CCDF}" type="slidenum">
              <a:rPr lang="fr-FR"/>
              <a:pPr>
                <a:defRPr/>
              </a:pPr>
              <a:t>115</a:t>
            </a:fld>
            <a:endParaRPr lang="fr-FR"/>
          </a:p>
        </p:txBody>
      </p:sp>
      <p:sp>
        <p:nvSpPr>
          <p:cNvPr id="91139" name="Rectangle 5">
            <a:extLst>
              <a:ext uri="{FF2B5EF4-FFF2-40B4-BE49-F238E27FC236}">
                <a16:creationId xmlns:a16="http://schemas.microsoft.com/office/drawing/2014/main" id="{F0181928-5441-4F3D-B6ED-B0B629B04A55}"/>
              </a:ext>
            </a:extLst>
          </p:cNvPr>
          <p:cNvSpPr>
            <a:spLocks noChangeArrowheads="1"/>
          </p:cNvSpPr>
          <p:nvPr/>
        </p:nvSpPr>
        <p:spPr bwMode="auto">
          <a:xfrm>
            <a:off x="4167542" y="14188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1140" name="Rectangle 3">
            <a:extLst>
              <a:ext uri="{FF2B5EF4-FFF2-40B4-BE49-F238E27FC236}">
                <a16:creationId xmlns:a16="http://schemas.microsoft.com/office/drawing/2014/main" id="{83940F97-6F10-4D59-B242-6F6D53249489}"/>
              </a:ext>
            </a:extLst>
          </p:cNvPr>
          <p:cNvSpPr>
            <a:spLocks noChangeArrowheads="1"/>
          </p:cNvSpPr>
          <p:nvPr/>
        </p:nvSpPr>
        <p:spPr bwMode="auto">
          <a:xfrm>
            <a:off x="141288" y="602754"/>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4. Plantes alimentaires de la strate herbacée</a:t>
            </a:r>
            <a:endParaRPr lang="fr-FR" altLang="fr-FR" dirty="0"/>
          </a:p>
        </p:txBody>
      </p:sp>
      <p:sp>
        <p:nvSpPr>
          <p:cNvPr id="91141" name="ZoneTexte 4">
            <a:extLst>
              <a:ext uri="{FF2B5EF4-FFF2-40B4-BE49-F238E27FC236}">
                <a16:creationId xmlns:a16="http://schemas.microsoft.com/office/drawing/2014/main" id="{BC7A6993-04BF-4E9E-9B4A-63FA24EE15CD}"/>
              </a:ext>
            </a:extLst>
          </p:cNvPr>
          <p:cNvSpPr txBox="1">
            <a:spLocks noChangeArrowheads="1"/>
          </p:cNvSpPr>
          <p:nvPr/>
        </p:nvSpPr>
        <p:spPr bwMode="auto">
          <a:xfrm>
            <a:off x="141288" y="1000356"/>
            <a:ext cx="940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4.3. </a:t>
            </a:r>
            <a:r>
              <a:rPr lang="fr-FR" altLang="fr-FR" i="1" dirty="0">
                <a:solidFill>
                  <a:srgbClr val="008000"/>
                </a:solidFill>
                <a:cs typeface="Arial" panose="020B0604020202020204" pitchFamily="34" charset="0"/>
              </a:rPr>
              <a:t>Panicum </a:t>
            </a:r>
            <a:r>
              <a:rPr lang="fr-FR" altLang="fr-FR" i="1" dirty="0" err="1">
                <a:solidFill>
                  <a:srgbClr val="008000"/>
                </a:solidFill>
                <a:cs typeface="Arial" panose="020B0604020202020204" pitchFamily="34" charset="0"/>
              </a:rPr>
              <a:t>miliaceum</a:t>
            </a:r>
            <a:r>
              <a:rPr lang="fr-FR" altLang="fr-FR" i="1" dirty="0">
                <a:solidFill>
                  <a:srgbClr val="008000"/>
                </a:solidFill>
                <a:cs typeface="Arial" panose="020B0604020202020204" pitchFamily="34" charset="0"/>
              </a:rPr>
              <a:t> </a:t>
            </a:r>
            <a:r>
              <a:rPr lang="fr-FR" altLang="fr-FR" dirty="0">
                <a:solidFill>
                  <a:srgbClr val="008000"/>
                </a:solidFill>
                <a:cs typeface="Arial" panose="020B0604020202020204" pitchFamily="34" charset="0"/>
              </a:rPr>
              <a:t>(Millet commun, </a:t>
            </a:r>
            <a:r>
              <a:rPr lang="fr-FR" dirty="0">
                <a:solidFill>
                  <a:srgbClr val="008000"/>
                </a:solidFill>
              </a:rPr>
              <a:t>vrai millet</a:t>
            </a:r>
            <a:r>
              <a:rPr lang="fr-FR" altLang="fr-FR" dirty="0">
                <a:solidFill>
                  <a:srgbClr val="008000"/>
                </a:solidFill>
                <a:cs typeface="Arial" panose="020B0604020202020204" pitchFamily="34" charset="0"/>
              </a:rPr>
              <a:t> - </a:t>
            </a:r>
            <a:r>
              <a:rPr lang="fr-FR" altLang="fr-FR" dirty="0" err="1">
                <a:solidFill>
                  <a:srgbClr val="008000"/>
                </a:solidFill>
                <a:cs typeface="Arial" panose="020B0604020202020204" pitchFamily="34" charset="0"/>
              </a:rPr>
              <a:t>Proso</a:t>
            </a:r>
            <a:r>
              <a:rPr lang="fr-FR" altLang="fr-FR" dirty="0">
                <a:solidFill>
                  <a:srgbClr val="008000"/>
                </a:solidFill>
                <a:cs typeface="Arial" panose="020B0604020202020204" pitchFamily="34" charset="0"/>
              </a:rPr>
              <a:t> millet) </a:t>
            </a:r>
            <a:r>
              <a:rPr lang="fr-FR" altLang="fr-FR" dirty="0">
                <a:solidFill>
                  <a:srgbClr val="008000"/>
                </a:solidFill>
              </a:rPr>
              <a:t>(</a:t>
            </a:r>
            <a:r>
              <a:rPr lang="fr-FR" dirty="0">
                <a:hlinkClick r:id="rId2" tooltip="Famille (biologie)"/>
              </a:rPr>
              <a:t>famille</a:t>
            </a:r>
            <a:r>
              <a:rPr lang="fr-FR" dirty="0"/>
              <a:t> </a:t>
            </a:r>
            <a:r>
              <a:rPr lang="fr-FR" dirty="0">
                <a:solidFill>
                  <a:srgbClr val="008000"/>
                </a:solidFill>
              </a:rPr>
              <a:t>des</a:t>
            </a:r>
            <a:r>
              <a:rPr lang="fr-FR" dirty="0"/>
              <a:t> </a:t>
            </a:r>
            <a:r>
              <a:rPr lang="fr-FR" i="1" u="sng" dirty="0" err="1">
                <a:hlinkClick r:id="rId3"/>
              </a:rPr>
              <a:t>Poaceae</a:t>
            </a:r>
            <a:r>
              <a:rPr lang="fr-FR" altLang="fr-FR" dirty="0">
                <a:solidFill>
                  <a:srgbClr val="008000"/>
                </a:solidFill>
              </a:rPr>
              <a:t>)</a:t>
            </a:r>
            <a:endParaRPr lang="fr-FR" altLang="fr-FR" dirty="0">
              <a:solidFill>
                <a:srgbClr val="008000"/>
              </a:solidFill>
              <a:cs typeface="Arial" panose="020B0604020202020204" pitchFamily="34" charset="0"/>
            </a:endParaRPr>
          </a:p>
        </p:txBody>
      </p:sp>
      <p:sp>
        <p:nvSpPr>
          <p:cNvPr id="3" name="Rectangle 2">
            <a:extLst>
              <a:ext uri="{FF2B5EF4-FFF2-40B4-BE49-F238E27FC236}">
                <a16:creationId xmlns:a16="http://schemas.microsoft.com/office/drawing/2014/main" id="{7BFDDAB1-B938-4AF9-B5E8-222AB79C20FB}"/>
              </a:ext>
            </a:extLst>
          </p:cNvPr>
          <p:cNvSpPr/>
          <p:nvPr/>
        </p:nvSpPr>
        <p:spPr>
          <a:xfrm>
            <a:off x="141287" y="1360538"/>
            <a:ext cx="11950307" cy="3508653"/>
          </a:xfrm>
          <a:prstGeom prst="rect">
            <a:avLst/>
          </a:prstGeom>
        </p:spPr>
        <p:txBody>
          <a:bodyPr wrap="square">
            <a:spAutoFit/>
          </a:bodyPr>
          <a:lstStyle/>
          <a:p>
            <a:r>
              <a:rPr lang="fr-FR" dirty="0">
                <a:solidFill>
                  <a:srgbClr val="222222"/>
                </a:solidFill>
                <a:latin typeface="Arial" panose="020B0604020202020204" pitchFamily="34" charset="0"/>
              </a:rPr>
              <a:t>C’est une </a:t>
            </a:r>
            <a:r>
              <a:rPr lang="fr-FR" dirty="0">
                <a:solidFill>
                  <a:srgbClr val="0B0080"/>
                </a:solidFill>
                <a:latin typeface="Arial" panose="020B0604020202020204" pitchFamily="34" charset="0"/>
                <a:hlinkClick r:id="rId4" tooltip="Plante"/>
              </a:rPr>
              <a:t>plante</a:t>
            </a:r>
            <a:r>
              <a:rPr lang="fr-FR" dirty="0">
                <a:solidFill>
                  <a:srgbClr val="222222"/>
                </a:solidFill>
                <a:latin typeface="Arial" panose="020B0604020202020204" pitchFamily="34" charset="0"/>
              </a:rPr>
              <a:t> annuelle herbacée, de 30 cm à 1 m de haut environ, mais pouvant dépasser 1,5 m, cultivée pour ses </a:t>
            </a:r>
            <a:r>
              <a:rPr lang="fr-FR" dirty="0">
                <a:solidFill>
                  <a:srgbClr val="0B0080"/>
                </a:solidFill>
                <a:latin typeface="Arial" panose="020B0604020202020204" pitchFamily="34" charset="0"/>
                <a:hlinkClick r:id="rId5" tooltip="Graine"/>
              </a:rPr>
              <a:t>graines</a:t>
            </a:r>
            <a:r>
              <a:rPr lang="fr-FR" dirty="0">
                <a:solidFill>
                  <a:srgbClr val="222222"/>
                </a:solidFill>
                <a:latin typeface="Arial" panose="020B0604020202020204" pitchFamily="34" charset="0"/>
              </a:rPr>
              <a:t>. C'est une </a:t>
            </a:r>
            <a:r>
              <a:rPr lang="fr-FR" dirty="0">
                <a:solidFill>
                  <a:srgbClr val="0B0080"/>
                </a:solidFill>
                <a:latin typeface="Arial" panose="020B0604020202020204" pitchFamily="34" charset="0"/>
                <a:hlinkClick r:id="rId6" tooltip="Céréale"/>
              </a:rPr>
              <a:t>céréale</a:t>
            </a:r>
            <a:r>
              <a:rPr lang="fr-FR" dirty="0">
                <a:solidFill>
                  <a:srgbClr val="0B0080"/>
                </a:solidFill>
                <a:latin typeface="Arial" panose="020B0604020202020204" pitchFamily="34" charset="0"/>
              </a:rPr>
              <a:t> </a:t>
            </a:r>
            <a:r>
              <a:rPr lang="fr-FR" dirty="0">
                <a:solidFill>
                  <a:srgbClr val="222222"/>
                </a:solidFill>
                <a:latin typeface="Arial" panose="020B0604020202020204" pitchFamily="34" charset="0"/>
              </a:rPr>
              <a:t>secondaire, </a:t>
            </a:r>
            <a:r>
              <a:rPr lang="fr-FR" dirty="0">
                <a:solidFill>
                  <a:srgbClr val="008000"/>
                </a:solidFill>
                <a:latin typeface="Arial" panose="020B0604020202020204" pitchFamily="34" charset="0"/>
              </a:rPr>
              <a:t>bien adaptée aux zones semi-arides, qui constitue encore une </a:t>
            </a:r>
            <a:r>
              <a:rPr lang="fr-FR" dirty="0">
                <a:solidFill>
                  <a:srgbClr val="008000"/>
                </a:solidFill>
                <a:latin typeface="Arial" panose="020B0604020202020204" pitchFamily="34" charset="0"/>
                <a:hlinkClick r:id="rId7" tooltip="Agriculture vivrière"/>
              </a:rPr>
              <a:t>culture vivrière</a:t>
            </a:r>
            <a:r>
              <a:rPr lang="fr-FR" dirty="0">
                <a:solidFill>
                  <a:srgbClr val="008000"/>
                </a:solidFill>
                <a:latin typeface="Arial" panose="020B0604020202020204" pitchFamily="34" charset="0"/>
              </a:rPr>
              <a:t> dans certaines régions d'Asie</a:t>
            </a:r>
            <a:r>
              <a:rPr lang="fr-FR" dirty="0">
                <a:solidFill>
                  <a:srgbClr val="222222"/>
                </a:solidFill>
                <a:latin typeface="Arial" panose="020B0604020202020204" pitchFamily="34" charset="0"/>
              </a:rPr>
              <a:t>. </a:t>
            </a:r>
            <a:r>
              <a:rPr lang="fr-FR" dirty="0"/>
              <a:t>Les tiges sont rudes, ligneuses et velues. C'est une plante à photosynthèse de type C4, tout comme le maïs. L'inflorescence composée est une </a:t>
            </a:r>
            <a:r>
              <a:rPr lang="fr-FR" dirty="0">
                <a:hlinkClick r:id="rId8" tooltip="Panicule"/>
              </a:rPr>
              <a:t>panicule</a:t>
            </a:r>
            <a:r>
              <a:rPr lang="fr-FR" dirty="0"/>
              <a:t> assez dense, très ramifiée, retombante à maturité. Selon la variété, la panicule peut être penchée (fermée, en balais) ou dressée (largement ouverte). La graine est ovoïde de 3 mm de long sur 2 de large. La </a:t>
            </a:r>
            <a:r>
              <a:rPr lang="fr-FR" dirty="0">
                <a:hlinkClick r:id="rId5" tooltip="Graine"/>
              </a:rPr>
              <a:t>graine</a:t>
            </a:r>
            <a:r>
              <a:rPr lang="fr-FR" dirty="0"/>
              <a:t> enveloppée est de couleur très variée, de très clair à très sombre : blanc, crème, jaune, rouge orange, brun olive, gris, noir brunâtre ; nue elle est blanc crème. </a:t>
            </a:r>
            <a:r>
              <a:rPr lang="fr-FR" sz="1200" dirty="0"/>
              <a:t>Il faut 175 graines en moyenne pour faire un gramme. </a:t>
            </a:r>
            <a:r>
              <a:rPr lang="fr-FR" sz="1200" dirty="0">
                <a:solidFill>
                  <a:srgbClr val="008000"/>
                </a:solidFill>
              </a:rPr>
              <a:t>C'est une plante qui résiste bien à la </a:t>
            </a:r>
            <a:r>
              <a:rPr lang="fr-FR" sz="1200" dirty="0">
                <a:solidFill>
                  <a:srgbClr val="008000"/>
                </a:solidFill>
                <a:hlinkClick r:id="rId9" tooltip="Sècheresse"/>
              </a:rPr>
              <a:t>sécheresse</a:t>
            </a:r>
            <a:r>
              <a:rPr lang="fr-FR" sz="1200" dirty="0">
                <a:solidFill>
                  <a:srgbClr val="008000"/>
                </a:solidFill>
              </a:rPr>
              <a:t>, et probablement celle qui a le moins d'exigence en eau de toutes les céréales : il est possible d'obtenir une récolte avec 200 mm de précipitations annuelles, dont un tiers doit survenir durant la période de croissance. </a:t>
            </a:r>
            <a:r>
              <a:rPr lang="fr-FR" sz="1200" dirty="0">
                <a:solidFill>
                  <a:srgbClr val="FF0000"/>
                </a:solidFill>
              </a:rPr>
              <a:t>Les rendements en grains sont toutefois faibles : 400 à 800 kg à l'hectare en culture sèche, 1 à 2 t/ha en culture irriguée</a:t>
            </a:r>
            <a:r>
              <a:rPr lang="fr-FR" sz="1200" dirty="0"/>
              <a:t>. Le rendement potentiel maximal en grain est de plus de 6 t/ha. </a:t>
            </a:r>
            <a:r>
              <a:rPr lang="fr-FR" sz="1200" dirty="0">
                <a:solidFill>
                  <a:srgbClr val="008000"/>
                </a:solidFill>
              </a:rPr>
              <a:t>Cette plante à système racinaire superficiel ne répond ni aux labours profonds</a:t>
            </a:r>
            <a:r>
              <a:rPr lang="fr-FR" sz="1200" dirty="0"/>
              <a:t>, ni à une irrigation poussée. </a:t>
            </a:r>
            <a:r>
              <a:rPr lang="fr-FR" sz="1200" dirty="0">
                <a:solidFill>
                  <a:srgbClr val="FF0000"/>
                </a:solidFill>
              </a:rPr>
              <a:t>Le millet est une céréale « vêtue » qui doit être décortiquée avant préparation. </a:t>
            </a:r>
            <a:r>
              <a:rPr lang="fr-FR" sz="1200" dirty="0">
                <a:solidFill>
                  <a:srgbClr val="008000"/>
                </a:solidFill>
              </a:rPr>
              <a:t>Alimentation humaine : le millet commun </a:t>
            </a:r>
            <a:r>
              <a:rPr lang="fr-FR" sz="1200" dirty="0">
                <a:solidFill>
                  <a:srgbClr val="FF0000"/>
                </a:solidFill>
              </a:rPr>
              <a:t>décortiqué</a:t>
            </a:r>
            <a:r>
              <a:rPr lang="fr-FR" sz="1200" dirty="0">
                <a:solidFill>
                  <a:srgbClr val="008000"/>
                </a:solidFill>
              </a:rPr>
              <a:t> se consomme soit sous forme de graines entières, généralement bouillies comme le riz, soit réduit en farine qui peut servir à préparer des bouillies, des galettes, ou, mélangée avec de la farine de blé, du pain. Alimentation animale : il est utilisé pour nourrir les </a:t>
            </a:r>
            <a:r>
              <a:rPr lang="fr-FR" sz="1200" dirty="0">
                <a:solidFill>
                  <a:srgbClr val="008000"/>
                </a:solidFill>
                <a:hlinkClick r:id="rId10" tooltip="Oiseau"/>
              </a:rPr>
              <a:t>oiseaux</a:t>
            </a:r>
            <a:r>
              <a:rPr lang="fr-FR" sz="1200" dirty="0">
                <a:solidFill>
                  <a:srgbClr val="008000"/>
                </a:solidFill>
              </a:rPr>
              <a:t> de volière et de </a:t>
            </a:r>
            <a:r>
              <a:rPr lang="fr-FR" sz="1200" dirty="0">
                <a:solidFill>
                  <a:srgbClr val="008000"/>
                </a:solidFill>
                <a:hlinkClick r:id="rId11" tooltip="Basse-cour d'élevage"/>
              </a:rPr>
              <a:t>basse-cour</a:t>
            </a:r>
            <a:r>
              <a:rPr lang="fr-FR" sz="1200" dirty="0">
                <a:solidFill>
                  <a:srgbClr val="008000"/>
                </a:solidFill>
              </a:rPr>
              <a:t> (mais le millet des oiseaux (</a:t>
            </a:r>
            <a:r>
              <a:rPr lang="fr-FR" sz="1200" i="1" dirty="0" err="1">
                <a:solidFill>
                  <a:srgbClr val="008000"/>
                </a:solidFill>
              </a:rPr>
              <a:t>Setaria</a:t>
            </a:r>
            <a:r>
              <a:rPr lang="fr-FR" sz="1200" i="1" dirty="0">
                <a:solidFill>
                  <a:srgbClr val="008000"/>
                </a:solidFill>
              </a:rPr>
              <a:t> </a:t>
            </a:r>
            <a:r>
              <a:rPr lang="fr-FR" sz="1200" i="1" dirty="0" err="1">
                <a:solidFill>
                  <a:srgbClr val="008000"/>
                </a:solidFill>
              </a:rPr>
              <a:t>italica</a:t>
            </a:r>
            <a:r>
              <a:rPr lang="fr-FR" sz="1200" dirty="0">
                <a:solidFill>
                  <a:srgbClr val="008000"/>
                </a:solidFill>
              </a:rPr>
              <a:t>) lui est préféré). </a:t>
            </a:r>
            <a:r>
              <a:rPr lang="fr-FR" sz="1200" dirty="0">
                <a:solidFill>
                  <a:srgbClr val="FF0000"/>
                </a:solidFill>
              </a:rPr>
              <a:t>C'est aussi une </a:t>
            </a:r>
            <a:r>
              <a:rPr lang="fr-FR" sz="1200" dirty="0">
                <a:solidFill>
                  <a:srgbClr val="FF0000"/>
                </a:solidFill>
                <a:hlinkClick r:id="rId12" tooltip="Mauvaise herbe"/>
              </a:rPr>
              <a:t>mauvaise herbe</a:t>
            </a:r>
            <a:r>
              <a:rPr lang="fr-FR" sz="1200" dirty="0">
                <a:solidFill>
                  <a:srgbClr val="FF0000"/>
                </a:solidFill>
              </a:rPr>
              <a:t>, notamment en </a:t>
            </a:r>
            <a:r>
              <a:rPr lang="fr-FR" sz="1200" dirty="0">
                <a:solidFill>
                  <a:srgbClr val="FF0000"/>
                </a:solidFill>
                <a:hlinkClick r:id="rId13" tooltip="Amérique du Nord"/>
              </a:rPr>
              <a:t>Amérique du Nord</a:t>
            </a:r>
            <a:r>
              <a:rPr lang="fr-FR" sz="1200" dirty="0">
                <a:solidFill>
                  <a:srgbClr val="FF0000"/>
                </a:solidFill>
              </a:rPr>
              <a:t> dans les cultures de </a:t>
            </a:r>
            <a:r>
              <a:rPr lang="fr-FR" sz="1200" dirty="0">
                <a:solidFill>
                  <a:srgbClr val="FF0000"/>
                </a:solidFill>
                <a:hlinkClick r:id="rId14" tooltip="Maïs"/>
              </a:rPr>
              <a:t>maïs</a:t>
            </a:r>
            <a:r>
              <a:rPr lang="fr-FR" sz="1200" dirty="0">
                <a:solidFill>
                  <a:srgbClr val="FF0000"/>
                </a:solidFill>
              </a:rPr>
              <a:t> où sont apparues des variétés résistant aux </a:t>
            </a:r>
            <a:r>
              <a:rPr lang="fr-FR" sz="1200" dirty="0">
                <a:solidFill>
                  <a:srgbClr val="FF0000"/>
                </a:solidFill>
                <a:hlinkClick r:id="rId15" tooltip="Herbicide"/>
              </a:rPr>
              <a:t>herbicides</a:t>
            </a:r>
            <a:r>
              <a:rPr lang="fr-FR" sz="1200" dirty="0">
                <a:solidFill>
                  <a:srgbClr val="FF0000"/>
                </a:solidFill>
              </a:rPr>
              <a:t>. </a:t>
            </a:r>
            <a:r>
              <a:rPr lang="fr-FR" sz="1200" dirty="0"/>
              <a:t>En </a:t>
            </a:r>
            <a:r>
              <a:rPr lang="fr-FR" sz="1200" dirty="0">
                <a:hlinkClick r:id="rId16" tooltip="Inde"/>
              </a:rPr>
              <a:t>Inde</a:t>
            </a:r>
            <a:r>
              <a:rPr lang="fr-FR" sz="1200" dirty="0"/>
              <a:t>, on cultive aux mêmes fins le </a:t>
            </a:r>
            <a:r>
              <a:rPr lang="fr-FR" sz="1200" dirty="0">
                <a:hlinkClick r:id="rId17" tooltip="Petit millet (page inexistante)"/>
              </a:rPr>
              <a:t>petit millet</a:t>
            </a:r>
            <a:r>
              <a:rPr lang="fr-FR" sz="1200" dirty="0"/>
              <a:t>, </a:t>
            </a:r>
            <a:r>
              <a:rPr lang="fr-FR" sz="1200" i="1" dirty="0">
                <a:hlinkClick r:id="rId18" tooltip="Panicum sumatrense (page inexistante)"/>
              </a:rPr>
              <a:t>Panicum </a:t>
            </a:r>
            <a:r>
              <a:rPr lang="fr-FR" sz="1200" i="1" dirty="0" err="1">
                <a:hlinkClick r:id="rId18" tooltip="Panicum sumatrense (page inexistante)"/>
              </a:rPr>
              <a:t>sumatrense</a:t>
            </a:r>
            <a:r>
              <a:rPr lang="fr-FR" sz="1200" dirty="0"/>
              <a:t> Roth, qui est une plante très semblable de plus petite taille. Source : </a:t>
            </a:r>
            <a:r>
              <a:rPr lang="fr-FR" sz="1200" dirty="0">
                <a:hlinkClick r:id="rId19"/>
              </a:rPr>
              <a:t>https://fr.wikipedia.org/wiki/Millet_commun</a:t>
            </a:r>
            <a:r>
              <a:rPr lang="fr-FR" sz="1200" dirty="0"/>
              <a:t> </a:t>
            </a:r>
          </a:p>
        </p:txBody>
      </p:sp>
      <p:pic>
        <p:nvPicPr>
          <p:cNvPr id="7" name="Image 6">
            <a:extLst>
              <a:ext uri="{FF2B5EF4-FFF2-40B4-BE49-F238E27FC236}">
                <a16:creationId xmlns:a16="http://schemas.microsoft.com/office/drawing/2014/main" id="{AA26004A-51C7-4145-B5F7-BC974088C78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86739" y="4622640"/>
            <a:ext cx="1314543" cy="2263935"/>
          </a:xfrm>
          <a:prstGeom prst="rect">
            <a:avLst/>
          </a:prstGeom>
        </p:spPr>
      </p:pic>
      <p:pic>
        <p:nvPicPr>
          <p:cNvPr id="9" name="Image 8" descr="Une image contenant plante&#10;&#10;Description générée avec un niveau de confiance très élevé">
            <a:extLst>
              <a:ext uri="{FF2B5EF4-FFF2-40B4-BE49-F238E27FC236}">
                <a16:creationId xmlns:a16="http://schemas.microsoft.com/office/drawing/2014/main" id="{01578260-3B2A-4FE4-A5DA-67ED204EAD9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33704" y="0"/>
            <a:ext cx="2067578" cy="1383398"/>
          </a:xfrm>
          <a:prstGeom prst="rect">
            <a:avLst/>
          </a:prstGeom>
        </p:spPr>
      </p:pic>
      <p:pic>
        <p:nvPicPr>
          <p:cNvPr id="11" name="Image 10">
            <a:extLst>
              <a:ext uri="{FF2B5EF4-FFF2-40B4-BE49-F238E27FC236}">
                <a16:creationId xmlns:a16="http://schemas.microsoft.com/office/drawing/2014/main" id="{F84BF408-8DB4-46FF-B722-EFFEC874330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99316" y="5014912"/>
            <a:ext cx="2495550" cy="1828800"/>
          </a:xfrm>
          <a:prstGeom prst="rect">
            <a:avLst/>
          </a:prstGeom>
        </p:spPr>
      </p:pic>
      <p:pic>
        <p:nvPicPr>
          <p:cNvPr id="15" name="Image 14" descr="Une image contenant oiseau&#10;&#10;Description générée avec un niveau de confiance élevé">
            <a:extLst>
              <a:ext uri="{FF2B5EF4-FFF2-40B4-BE49-F238E27FC236}">
                <a16:creationId xmlns:a16="http://schemas.microsoft.com/office/drawing/2014/main" id="{D49E9933-E5AE-4D3B-A8A1-771EEB3C6F0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40146" y="4986337"/>
            <a:ext cx="2466975" cy="1857375"/>
          </a:xfrm>
          <a:prstGeom prst="rect">
            <a:avLst/>
          </a:prstGeom>
        </p:spPr>
      </p:pic>
      <p:pic>
        <p:nvPicPr>
          <p:cNvPr id="17" name="Image 16" descr="Une image contenant plante&#10;&#10;Description générée avec un niveau de confiance très élevé">
            <a:extLst>
              <a:ext uri="{FF2B5EF4-FFF2-40B4-BE49-F238E27FC236}">
                <a16:creationId xmlns:a16="http://schemas.microsoft.com/office/drawing/2014/main" id="{BC7E3AA3-5CCF-4D1D-9980-143021AD3C6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0157" y="5029206"/>
            <a:ext cx="2619375" cy="1743075"/>
          </a:xfrm>
          <a:prstGeom prst="rect">
            <a:avLst/>
          </a:prstGeom>
        </p:spPr>
      </p:pic>
      <p:pic>
        <p:nvPicPr>
          <p:cNvPr id="19" name="Image 18" descr="Une image contenant plante, fleur&#10;&#10;Description générée avec un niveau de confiance élevé">
            <a:extLst>
              <a:ext uri="{FF2B5EF4-FFF2-40B4-BE49-F238E27FC236}">
                <a16:creationId xmlns:a16="http://schemas.microsoft.com/office/drawing/2014/main" id="{F91AD5BA-4B37-49B7-A79D-8EF6953BD4D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207315" y="4972057"/>
            <a:ext cx="2466975" cy="1857375"/>
          </a:xfrm>
          <a:prstGeom prst="rect">
            <a:avLst/>
          </a:prstGeom>
        </p:spPr>
      </p:pic>
      <p:pic>
        <p:nvPicPr>
          <p:cNvPr id="20" name="Image 19">
            <a:extLst>
              <a:ext uri="{FF2B5EF4-FFF2-40B4-BE49-F238E27FC236}">
                <a16:creationId xmlns:a16="http://schemas.microsoft.com/office/drawing/2014/main" id="{EA2C5700-B546-4356-BB2D-5EBC791F9C83}"/>
              </a:ext>
            </a:extLst>
          </p:cNvPr>
          <p:cNvPicPr>
            <a:picLocks noChangeAspect="1"/>
          </p:cNvPicPr>
          <p:nvPr/>
        </p:nvPicPr>
        <p:blipFill>
          <a:blip r:embed="rId26"/>
          <a:stretch>
            <a:fillRect/>
          </a:stretch>
        </p:blipFill>
        <p:spPr>
          <a:xfrm>
            <a:off x="7977542" y="103583"/>
            <a:ext cx="2057400" cy="838200"/>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9EF31C3-7C36-46E7-889A-9E513F2A396E}"/>
              </a:ext>
            </a:extLst>
          </p:cNvPr>
          <p:cNvSpPr>
            <a:spLocks noGrp="1"/>
          </p:cNvSpPr>
          <p:nvPr>
            <p:ph type="sldNum" sz="quarter" idx="12"/>
          </p:nvPr>
        </p:nvSpPr>
        <p:spPr>
          <a:xfrm>
            <a:off x="141288" y="100422"/>
            <a:ext cx="563488" cy="249238"/>
          </a:xfrm>
        </p:spPr>
        <p:txBody>
          <a:bodyPr/>
          <a:lstStyle/>
          <a:p>
            <a:pPr>
              <a:defRPr/>
            </a:pPr>
            <a:fld id="{ACBCB71A-CE90-402F-B6D1-B419887F6645}" type="slidenum">
              <a:rPr lang="fr-FR"/>
              <a:pPr>
                <a:defRPr/>
              </a:pPr>
              <a:t>116</a:t>
            </a:fld>
            <a:endParaRPr lang="fr-FR"/>
          </a:p>
        </p:txBody>
      </p:sp>
      <p:sp>
        <p:nvSpPr>
          <p:cNvPr id="92163" name="Rectangle 5">
            <a:extLst>
              <a:ext uri="{FF2B5EF4-FFF2-40B4-BE49-F238E27FC236}">
                <a16:creationId xmlns:a16="http://schemas.microsoft.com/office/drawing/2014/main" id="{860FE80A-81C6-4686-92C3-24485F0BF876}"/>
              </a:ext>
            </a:extLst>
          </p:cNvPr>
          <p:cNvSpPr>
            <a:spLocks noChangeArrowheads="1"/>
          </p:cNvSpPr>
          <p:nvPr/>
        </p:nvSpPr>
        <p:spPr bwMode="auto">
          <a:xfrm>
            <a:off x="4189058" y="825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2164" name="Rectangle 3">
            <a:extLst>
              <a:ext uri="{FF2B5EF4-FFF2-40B4-BE49-F238E27FC236}">
                <a16:creationId xmlns:a16="http://schemas.microsoft.com/office/drawing/2014/main" id="{C42FF1A6-F340-42C4-A16D-40AE06D845E3}"/>
              </a:ext>
            </a:extLst>
          </p:cNvPr>
          <p:cNvSpPr>
            <a:spLocks noChangeArrowheads="1"/>
          </p:cNvSpPr>
          <p:nvPr/>
        </p:nvSpPr>
        <p:spPr bwMode="auto">
          <a:xfrm>
            <a:off x="141288" y="489958"/>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4. Plantes alimentaires de la strate herbacée</a:t>
            </a:r>
            <a:endParaRPr lang="fr-FR" altLang="fr-FR"/>
          </a:p>
        </p:txBody>
      </p:sp>
      <p:sp>
        <p:nvSpPr>
          <p:cNvPr id="92165" name="ZoneTexte 4">
            <a:extLst>
              <a:ext uri="{FF2B5EF4-FFF2-40B4-BE49-F238E27FC236}">
                <a16:creationId xmlns:a16="http://schemas.microsoft.com/office/drawing/2014/main" id="{C517E484-799A-47FB-AE57-3FA60D9F5F0A}"/>
              </a:ext>
            </a:extLst>
          </p:cNvPr>
          <p:cNvSpPr txBox="1">
            <a:spLocks noChangeArrowheads="1"/>
          </p:cNvSpPr>
          <p:nvPr/>
        </p:nvSpPr>
        <p:spPr bwMode="auto">
          <a:xfrm>
            <a:off x="179090" y="884703"/>
            <a:ext cx="940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4.4. </a:t>
            </a:r>
            <a:r>
              <a:rPr lang="fr-FR" altLang="fr-FR" i="1" dirty="0" err="1">
                <a:solidFill>
                  <a:srgbClr val="008000"/>
                </a:solidFill>
                <a:cs typeface="Arial" panose="020B0604020202020204" pitchFamily="34" charset="0"/>
              </a:rPr>
              <a:t>Digitaria</a:t>
            </a:r>
            <a:r>
              <a:rPr lang="fr-FR" altLang="fr-FR" i="1" dirty="0">
                <a:solidFill>
                  <a:srgbClr val="008000"/>
                </a:solidFill>
                <a:cs typeface="Arial" panose="020B0604020202020204" pitchFamily="34" charset="0"/>
              </a:rPr>
              <a:t> </a:t>
            </a:r>
            <a:r>
              <a:rPr lang="fr-FR" altLang="fr-FR" i="1" dirty="0" err="1">
                <a:solidFill>
                  <a:srgbClr val="008000"/>
                </a:solidFill>
                <a:cs typeface="Arial" panose="020B0604020202020204" pitchFamily="34" charset="0"/>
              </a:rPr>
              <a:t>exilis</a:t>
            </a:r>
            <a:r>
              <a:rPr lang="fr-FR" altLang="fr-FR" dirty="0">
                <a:solidFill>
                  <a:srgbClr val="008000"/>
                </a:solidFill>
                <a:cs typeface="Arial" panose="020B0604020202020204" pitchFamily="34" charset="0"/>
              </a:rPr>
              <a:t> (Fonio blanc ou « mil africain ») </a:t>
            </a:r>
            <a:r>
              <a:rPr lang="fr-FR" altLang="fr-FR" dirty="0">
                <a:solidFill>
                  <a:srgbClr val="008000"/>
                </a:solidFill>
              </a:rPr>
              <a:t>(</a:t>
            </a:r>
            <a:r>
              <a:rPr lang="fr-FR" dirty="0">
                <a:hlinkClick r:id="rId2" tooltip="Famille (biologie)"/>
              </a:rPr>
              <a:t>famille</a:t>
            </a:r>
            <a:r>
              <a:rPr lang="fr-FR" dirty="0"/>
              <a:t> </a:t>
            </a:r>
            <a:r>
              <a:rPr lang="fr-FR" dirty="0">
                <a:solidFill>
                  <a:srgbClr val="008000"/>
                </a:solidFill>
              </a:rPr>
              <a:t>des</a:t>
            </a:r>
            <a:r>
              <a:rPr lang="fr-FR" dirty="0"/>
              <a:t> </a:t>
            </a:r>
            <a:r>
              <a:rPr lang="fr-FR" i="1" u="sng" dirty="0" err="1">
                <a:hlinkClick r:id="rId3"/>
              </a:rPr>
              <a:t>Poaceae</a:t>
            </a:r>
            <a:r>
              <a:rPr lang="fr-FR" altLang="fr-FR" dirty="0">
                <a:solidFill>
                  <a:srgbClr val="008000"/>
                </a:solidFill>
              </a:rPr>
              <a:t>)</a:t>
            </a:r>
            <a:endParaRPr lang="fr-FR" altLang="fr-FR" dirty="0">
              <a:solidFill>
                <a:srgbClr val="008000"/>
              </a:solidFill>
              <a:cs typeface="Arial" panose="020B0604020202020204" pitchFamily="34" charset="0"/>
            </a:endParaRPr>
          </a:p>
        </p:txBody>
      </p:sp>
      <p:sp>
        <p:nvSpPr>
          <p:cNvPr id="3" name="Rectangle 2">
            <a:extLst>
              <a:ext uri="{FF2B5EF4-FFF2-40B4-BE49-F238E27FC236}">
                <a16:creationId xmlns:a16="http://schemas.microsoft.com/office/drawing/2014/main" id="{2DEB6822-126B-470B-9F19-3E6DA8A81DAA}"/>
              </a:ext>
            </a:extLst>
          </p:cNvPr>
          <p:cNvSpPr/>
          <p:nvPr/>
        </p:nvSpPr>
        <p:spPr>
          <a:xfrm>
            <a:off x="141288" y="1292111"/>
            <a:ext cx="11875004" cy="3416320"/>
          </a:xfrm>
          <a:prstGeom prst="rect">
            <a:avLst/>
          </a:prstGeom>
        </p:spPr>
        <p:txBody>
          <a:bodyPr wrap="square">
            <a:spAutoFit/>
          </a:bodyPr>
          <a:lstStyle/>
          <a:p>
            <a:r>
              <a:rPr lang="fr-FR" dirty="0">
                <a:solidFill>
                  <a:srgbClr val="222222"/>
                </a:solidFill>
                <a:latin typeface="Arial" panose="020B0604020202020204" pitchFamily="34" charset="0"/>
              </a:rPr>
              <a:t>C’est une </a:t>
            </a:r>
            <a:r>
              <a:rPr lang="fr-FR" dirty="0">
                <a:solidFill>
                  <a:srgbClr val="0B0080"/>
                </a:solidFill>
                <a:latin typeface="Arial" panose="020B0604020202020204" pitchFamily="34" charset="0"/>
                <a:hlinkClick r:id="rId4" tooltip="Plante"/>
              </a:rPr>
              <a:t>plante</a:t>
            </a:r>
            <a:r>
              <a:rPr lang="fr-FR" dirty="0">
                <a:solidFill>
                  <a:srgbClr val="222222"/>
                </a:solidFill>
                <a:latin typeface="Arial" panose="020B0604020202020204" pitchFamily="34" charset="0"/>
              </a:rPr>
              <a:t> annuelle herbacée, de 80 cm de haut, cultivée pour ses </a:t>
            </a:r>
            <a:r>
              <a:rPr lang="fr-FR" dirty="0">
                <a:solidFill>
                  <a:srgbClr val="0B0080"/>
                </a:solidFill>
                <a:latin typeface="Arial" panose="020B0604020202020204" pitchFamily="34" charset="0"/>
                <a:hlinkClick r:id="rId5" tooltip="Graine"/>
              </a:rPr>
              <a:t>graines</a:t>
            </a:r>
            <a:r>
              <a:rPr lang="fr-FR" dirty="0">
                <a:solidFill>
                  <a:srgbClr val="222222"/>
                </a:solidFill>
                <a:latin typeface="Arial" panose="020B0604020202020204" pitchFamily="34" charset="0"/>
              </a:rPr>
              <a:t>. C'est une </a:t>
            </a:r>
            <a:r>
              <a:rPr lang="fr-FR" dirty="0">
                <a:solidFill>
                  <a:srgbClr val="0B0080"/>
                </a:solidFill>
                <a:latin typeface="Arial" panose="020B0604020202020204" pitchFamily="34" charset="0"/>
                <a:hlinkClick r:id="rId6" tooltip="Céréale"/>
              </a:rPr>
              <a:t>céréale</a:t>
            </a:r>
            <a:r>
              <a:rPr lang="fr-FR" dirty="0">
                <a:solidFill>
                  <a:srgbClr val="0B0080"/>
                </a:solidFill>
                <a:latin typeface="Arial" panose="020B0604020202020204" pitchFamily="34" charset="0"/>
              </a:rPr>
              <a:t> </a:t>
            </a:r>
            <a:r>
              <a:rPr lang="fr-FR" dirty="0"/>
              <a:t>« mineure », qui n'a d'importance économique que dans quelques régions d'</a:t>
            </a:r>
            <a:r>
              <a:rPr lang="fr-FR" dirty="0">
                <a:hlinkClick r:id="rId7" tooltip="Afrique occidentale"/>
              </a:rPr>
              <a:t>Afrique occidentale</a:t>
            </a:r>
            <a:r>
              <a:rPr lang="fr-FR" dirty="0"/>
              <a:t>. </a:t>
            </a:r>
            <a:r>
              <a:rPr lang="fr-FR" altLang="fr-FR" dirty="0">
                <a:solidFill>
                  <a:srgbClr val="222222"/>
                </a:solidFill>
                <a:latin typeface="+mn-lt"/>
                <a:cs typeface="Arial" panose="020B0604020202020204" pitchFamily="34" charset="0"/>
              </a:rPr>
              <a:t>Les nutritionnistes redécouvrent cet aliment car il est très digeste pour les personnes </a:t>
            </a:r>
            <a:r>
              <a:rPr lang="fr-FR" altLang="fr-FR" dirty="0">
                <a:solidFill>
                  <a:srgbClr val="0B0080"/>
                </a:solidFill>
                <a:latin typeface="+mn-lt"/>
                <a:cs typeface="Arial" panose="020B0604020202020204" pitchFamily="34" charset="0"/>
                <a:hlinkClick r:id="rId8" tooltip="Allergie alimentaire"/>
              </a:rPr>
              <a:t>allergiques</a:t>
            </a:r>
            <a:r>
              <a:rPr lang="fr-FR" altLang="fr-FR" dirty="0">
                <a:solidFill>
                  <a:srgbClr val="222222"/>
                </a:solidFill>
                <a:latin typeface="+mn-lt"/>
                <a:cs typeface="Arial" panose="020B0604020202020204" pitchFamily="34" charset="0"/>
              </a:rPr>
              <a:t>, notamment dans le cas d'intolérance au </a:t>
            </a:r>
            <a:r>
              <a:rPr lang="fr-FR" altLang="fr-FR" dirty="0">
                <a:solidFill>
                  <a:srgbClr val="0B0080"/>
                </a:solidFill>
                <a:latin typeface="+mn-lt"/>
                <a:cs typeface="Arial" panose="020B0604020202020204" pitchFamily="34" charset="0"/>
                <a:hlinkClick r:id="rId9"/>
              </a:rPr>
              <a:t>gluten</a:t>
            </a:r>
            <a:r>
              <a:rPr lang="fr-FR" dirty="0">
                <a:latin typeface="+mn-lt"/>
              </a:rPr>
              <a:t>. </a:t>
            </a:r>
            <a:r>
              <a:rPr lang="fr-FR" dirty="0"/>
              <a:t>Cette culture se contente de sols pauvres, non fumés et s'adapte aux pluviométries variables. Son inflorescence composée est formée de racèmes regroupant des épillets à deux fleurs dont une seule fertile. La graine est un caryopse qui reste entouré de ses glumes et glumelles (c'est une céréale « vêtue » comme l'orge et le riz). Sa taille est très petite, à peine 1,5 mm (il faut 2 000 graines pour faire 1 gramme). Le fonio est de couleur blanche. La graine de fonio doit être décortiquée avant consommation. des décortiqueuses électriques ont été mises au point ces dernières années. Alimentation humaine : le fonio décortiqué entre dans de nombreuses recettes africaines : couscous, bouillie, boulettes, beignets, pain, etc. Sa valeur nutritionnelle est équivalente à celle du riz. Il se cuisine exactement comme les pâtes ou le riz. Alimentation animale : on peut nourrir les animaux avec les grains mais aussi avec la paille. Paille : utilisée aussi comme matériau de construction (mélangée à de l'argile) et comme combustible pour la cuisine. </a:t>
            </a:r>
            <a:r>
              <a:rPr lang="fr-FR" sz="1200" dirty="0">
                <a:latin typeface="+mn-lt"/>
              </a:rPr>
              <a:t>Source : </a:t>
            </a:r>
            <a:r>
              <a:rPr lang="fr-FR" sz="1200" dirty="0">
                <a:latin typeface="+mn-lt"/>
                <a:hlinkClick r:id="rId10"/>
              </a:rPr>
              <a:t>https://fr.wikipedia.org/wiki/Digitaria_exilis</a:t>
            </a:r>
            <a:r>
              <a:rPr lang="fr-FR" sz="1200" dirty="0">
                <a:latin typeface="+mn-lt"/>
              </a:rPr>
              <a:t> </a:t>
            </a:r>
            <a:endParaRPr lang="fr-FR" dirty="0">
              <a:latin typeface="+mn-lt"/>
            </a:endParaRPr>
          </a:p>
        </p:txBody>
      </p:sp>
      <p:pic>
        <p:nvPicPr>
          <p:cNvPr id="7" name="Image 6" descr="Une image contenant arbre, ciel, extérieur, plante&#10;&#10;Description générée avec un niveau de confiance très élevé">
            <a:extLst>
              <a:ext uri="{FF2B5EF4-FFF2-40B4-BE49-F238E27FC236}">
                <a16:creationId xmlns:a16="http://schemas.microsoft.com/office/drawing/2014/main" id="{B5F3EB3E-63B4-4A03-8731-495BF3FC25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4583" y="5004211"/>
            <a:ext cx="2619375" cy="1743075"/>
          </a:xfrm>
          <a:prstGeom prst="rect">
            <a:avLst/>
          </a:prstGeom>
        </p:spPr>
      </p:pic>
      <p:pic>
        <p:nvPicPr>
          <p:cNvPr id="9" name="Image 8" descr="Une image contenant terrain, graine de sésame&#10;&#10;Description générée avec un niveau de confiance élevé">
            <a:extLst>
              <a:ext uri="{FF2B5EF4-FFF2-40B4-BE49-F238E27FC236}">
                <a16:creationId xmlns:a16="http://schemas.microsoft.com/office/drawing/2014/main" id="{AB1D2560-4D1A-44D4-A86F-EAF3256981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06442" y="21145"/>
            <a:ext cx="1743478" cy="1305926"/>
          </a:xfrm>
          <a:prstGeom prst="rect">
            <a:avLst/>
          </a:prstGeom>
        </p:spPr>
      </p:pic>
      <p:pic>
        <p:nvPicPr>
          <p:cNvPr id="11" name="Image 10" descr="Une image contenant plante&#10;&#10;Description générée avec un niveau de confiance très élevé">
            <a:extLst>
              <a:ext uri="{FF2B5EF4-FFF2-40B4-BE49-F238E27FC236}">
                <a16:creationId xmlns:a16="http://schemas.microsoft.com/office/drawing/2014/main" id="{0B3BB3C1-F52E-47DA-8625-01D48D9973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9992" y="4813711"/>
            <a:ext cx="2400300" cy="1905000"/>
          </a:xfrm>
          <a:prstGeom prst="rect">
            <a:avLst/>
          </a:prstGeom>
        </p:spPr>
      </p:pic>
      <p:pic>
        <p:nvPicPr>
          <p:cNvPr id="13" name="Image 12" descr="Une image contenant herbe, extérieur, plante&#10;&#10;Description générée avec un niveau de confiance très élevé">
            <a:extLst>
              <a:ext uri="{FF2B5EF4-FFF2-40B4-BE49-F238E27FC236}">
                <a16:creationId xmlns:a16="http://schemas.microsoft.com/office/drawing/2014/main" id="{FB13E581-8E44-484E-AB2F-7498C1A8E3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9650" y="5023261"/>
            <a:ext cx="2695575" cy="1695450"/>
          </a:xfrm>
          <a:prstGeom prst="rect">
            <a:avLst/>
          </a:prstGeom>
        </p:spPr>
      </p:pic>
      <p:pic>
        <p:nvPicPr>
          <p:cNvPr id="15" name="Image 14">
            <a:extLst>
              <a:ext uri="{FF2B5EF4-FFF2-40B4-BE49-F238E27FC236}">
                <a16:creationId xmlns:a16="http://schemas.microsoft.com/office/drawing/2014/main" id="{A7FFA509-41EB-43B5-AA5F-73C609DE36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06442" y="4994686"/>
            <a:ext cx="2609850" cy="17526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0AAE27-0771-4851-A5B2-26C1F983990E}"/>
              </a:ext>
            </a:extLst>
          </p:cNvPr>
          <p:cNvSpPr>
            <a:spLocks noGrp="1"/>
          </p:cNvSpPr>
          <p:nvPr>
            <p:ph type="sldNum" sz="quarter" idx="12"/>
          </p:nvPr>
        </p:nvSpPr>
        <p:spPr>
          <a:xfrm>
            <a:off x="0" y="80038"/>
            <a:ext cx="532654" cy="277019"/>
          </a:xfrm>
        </p:spPr>
        <p:txBody>
          <a:bodyPr/>
          <a:lstStyle/>
          <a:p>
            <a:pPr>
              <a:defRPr/>
            </a:pPr>
            <a:fld id="{A989418B-8724-4B5E-BECD-CD695AAA2C28}" type="slidenum">
              <a:rPr lang="fr-FR"/>
              <a:pPr>
                <a:defRPr/>
              </a:pPr>
              <a:t>117</a:t>
            </a:fld>
            <a:endParaRPr lang="fr-FR" dirty="0"/>
          </a:p>
        </p:txBody>
      </p:sp>
      <p:sp>
        <p:nvSpPr>
          <p:cNvPr id="93187" name="Rectangle 5">
            <a:extLst>
              <a:ext uri="{FF2B5EF4-FFF2-40B4-BE49-F238E27FC236}">
                <a16:creationId xmlns:a16="http://schemas.microsoft.com/office/drawing/2014/main" id="{A6236949-2CEF-4679-B589-5DD07FE807FF}"/>
              </a:ext>
            </a:extLst>
          </p:cNvPr>
          <p:cNvSpPr>
            <a:spLocks noChangeArrowheads="1"/>
          </p:cNvSpPr>
          <p:nvPr/>
        </p:nvSpPr>
        <p:spPr bwMode="auto">
          <a:xfrm>
            <a:off x="4156785" y="80038"/>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3188" name="Rectangle 3">
            <a:extLst>
              <a:ext uri="{FF2B5EF4-FFF2-40B4-BE49-F238E27FC236}">
                <a16:creationId xmlns:a16="http://schemas.microsoft.com/office/drawing/2014/main" id="{59E5ABD1-FF34-4886-A638-887C615C026D}"/>
              </a:ext>
            </a:extLst>
          </p:cNvPr>
          <p:cNvSpPr>
            <a:spLocks noChangeArrowheads="1"/>
          </p:cNvSpPr>
          <p:nvPr/>
        </p:nvSpPr>
        <p:spPr bwMode="auto">
          <a:xfrm>
            <a:off x="141288" y="477174"/>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4. Plantes alimentaires de la strate herbacée</a:t>
            </a:r>
            <a:endParaRPr lang="fr-FR" altLang="fr-FR" dirty="0"/>
          </a:p>
        </p:txBody>
      </p:sp>
      <p:sp>
        <p:nvSpPr>
          <p:cNvPr id="93189" name="ZoneTexte 4">
            <a:extLst>
              <a:ext uri="{FF2B5EF4-FFF2-40B4-BE49-F238E27FC236}">
                <a16:creationId xmlns:a16="http://schemas.microsoft.com/office/drawing/2014/main" id="{CE840EE5-A2B3-467B-BA2F-82A20139580F}"/>
              </a:ext>
            </a:extLst>
          </p:cNvPr>
          <p:cNvSpPr txBox="1">
            <a:spLocks noChangeArrowheads="1"/>
          </p:cNvSpPr>
          <p:nvPr/>
        </p:nvSpPr>
        <p:spPr bwMode="auto">
          <a:xfrm>
            <a:off x="141288" y="860955"/>
            <a:ext cx="940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4.5. </a:t>
            </a:r>
            <a:r>
              <a:rPr lang="fr-FR" altLang="fr-FR" i="1" dirty="0" err="1">
                <a:solidFill>
                  <a:srgbClr val="008000"/>
                </a:solidFill>
                <a:cs typeface="Arial" panose="020B0604020202020204" pitchFamily="34" charset="0"/>
              </a:rPr>
              <a:t>Digitaria</a:t>
            </a:r>
            <a:r>
              <a:rPr lang="fr-FR" altLang="fr-FR" i="1" dirty="0">
                <a:solidFill>
                  <a:srgbClr val="008000"/>
                </a:solidFill>
                <a:cs typeface="Arial" panose="020B0604020202020204" pitchFamily="34" charset="0"/>
              </a:rPr>
              <a:t> </a:t>
            </a:r>
            <a:r>
              <a:rPr lang="fr-FR" altLang="fr-FR" i="1" dirty="0" err="1">
                <a:solidFill>
                  <a:srgbClr val="008000"/>
                </a:solidFill>
                <a:cs typeface="Arial" panose="020B0604020202020204" pitchFamily="34" charset="0"/>
              </a:rPr>
              <a:t>iburua</a:t>
            </a:r>
            <a:r>
              <a:rPr lang="fr-FR" altLang="fr-FR" i="1" dirty="0">
                <a:solidFill>
                  <a:srgbClr val="008000"/>
                </a:solidFill>
                <a:cs typeface="Arial" panose="020B0604020202020204" pitchFamily="34" charset="0"/>
              </a:rPr>
              <a:t> </a:t>
            </a:r>
            <a:r>
              <a:rPr lang="fr-FR" altLang="fr-FR" dirty="0">
                <a:solidFill>
                  <a:srgbClr val="008000"/>
                </a:solidFill>
                <a:cs typeface="Arial" panose="020B0604020202020204" pitchFamily="34" charset="0"/>
              </a:rPr>
              <a:t>(Fonio noir ou « mil africain ») </a:t>
            </a:r>
            <a:r>
              <a:rPr lang="fr-FR" altLang="fr-FR" dirty="0">
                <a:solidFill>
                  <a:srgbClr val="008000"/>
                </a:solidFill>
              </a:rPr>
              <a:t>(</a:t>
            </a:r>
            <a:r>
              <a:rPr lang="fr-FR" dirty="0">
                <a:hlinkClick r:id="rId2" tooltip="Famille (biologie)"/>
              </a:rPr>
              <a:t>famille</a:t>
            </a:r>
            <a:r>
              <a:rPr lang="fr-FR" dirty="0"/>
              <a:t> </a:t>
            </a:r>
            <a:r>
              <a:rPr lang="fr-FR" dirty="0">
                <a:solidFill>
                  <a:srgbClr val="008000"/>
                </a:solidFill>
              </a:rPr>
              <a:t>des</a:t>
            </a:r>
            <a:r>
              <a:rPr lang="fr-FR" dirty="0"/>
              <a:t> </a:t>
            </a:r>
            <a:r>
              <a:rPr lang="fr-FR" i="1" u="sng" dirty="0" err="1">
                <a:hlinkClick r:id="rId3"/>
              </a:rPr>
              <a:t>Poaceae</a:t>
            </a:r>
            <a:r>
              <a:rPr lang="fr-FR" altLang="fr-FR" dirty="0">
                <a:solidFill>
                  <a:srgbClr val="008000"/>
                </a:solidFill>
              </a:rPr>
              <a:t>)</a:t>
            </a:r>
            <a:endParaRPr lang="fr-FR" altLang="fr-FR" dirty="0">
              <a:solidFill>
                <a:srgbClr val="008000"/>
              </a:solidFill>
              <a:cs typeface="Arial" panose="020B0604020202020204" pitchFamily="34" charset="0"/>
            </a:endParaRPr>
          </a:p>
        </p:txBody>
      </p:sp>
      <p:sp>
        <p:nvSpPr>
          <p:cNvPr id="3" name="Rectangle 2">
            <a:extLst>
              <a:ext uri="{FF2B5EF4-FFF2-40B4-BE49-F238E27FC236}">
                <a16:creationId xmlns:a16="http://schemas.microsoft.com/office/drawing/2014/main" id="{6CB6A2C6-798F-4E4D-8B21-948B68CB8FFA}"/>
              </a:ext>
            </a:extLst>
          </p:cNvPr>
          <p:cNvSpPr/>
          <p:nvPr/>
        </p:nvSpPr>
        <p:spPr>
          <a:xfrm>
            <a:off x="141288" y="1258090"/>
            <a:ext cx="11810458" cy="2400657"/>
          </a:xfrm>
          <a:prstGeom prst="rect">
            <a:avLst/>
          </a:prstGeom>
        </p:spPr>
        <p:txBody>
          <a:bodyPr wrap="square">
            <a:spAutoFit/>
          </a:bodyPr>
          <a:lstStyle/>
          <a:p>
            <a:r>
              <a:rPr lang="fr-FR" dirty="0">
                <a:solidFill>
                  <a:srgbClr val="222222"/>
                </a:solidFill>
                <a:latin typeface="Arial" panose="020B0604020202020204" pitchFamily="34" charset="0"/>
              </a:rPr>
              <a:t>C’est une </a:t>
            </a:r>
            <a:r>
              <a:rPr lang="fr-FR" dirty="0">
                <a:solidFill>
                  <a:srgbClr val="0B0080"/>
                </a:solidFill>
                <a:latin typeface="Arial" panose="020B0604020202020204" pitchFamily="34" charset="0"/>
                <a:hlinkClick r:id="rId4" tooltip="Plante"/>
              </a:rPr>
              <a:t>plante</a:t>
            </a:r>
            <a:r>
              <a:rPr lang="fr-FR" dirty="0">
                <a:solidFill>
                  <a:srgbClr val="222222"/>
                </a:solidFill>
                <a:latin typeface="Arial" panose="020B0604020202020204" pitchFamily="34" charset="0"/>
              </a:rPr>
              <a:t> annuelle herbacée, </a:t>
            </a:r>
            <a:r>
              <a:rPr lang="fr-FR" dirty="0"/>
              <a:t>érigée, en touffe lâche, atteignant 1,4 m de haut, à tiges glabres</a:t>
            </a:r>
            <a:r>
              <a:rPr lang="fr-FR" dirty="0">
                <a:solidFill>
                  <a:srgbClr val="222222"/>
                </a:solidFill>
                <a:latin typeface="Arial" panose="020B0604020202020204" pitchFamily="34" charset="0"/>
              </a:rPr>
              <a:t>, cultivée pour ses </a:t>
            </a:r>
            <a:r>
              <a:rPr lang="fr-FR" dirty="0">
                <a:solidFill>
                  <a:srgbClr val="0B0080"/>
                </a:solidFill>
                <a:latin typeface="Arial" panose="020B0604020202020204" pitchFamily="34" charset="0"/>
                <a:hlinkClick r:id="rId5" tooltip="Graine"/>
              </a:rPr>
              <a:t>graines</a:t>
            </a:r>
            <a:r>
              <a:rPr lang="fr-FR" dirty="0"/>
              <a:t>, dont les tiges (</a:t>
            </a:r>
            <a:r>
              <a:rPr lang="fr-FR" dirty="0">
                <a:hlinkClick r:id="rId6" tooltip="Chaume (graminée)"/>
              </a:rPr>
              <a:t>chaumes</a:t>
            </a:r>
            <a:r>
              <a:rPr lang="fr-FR" dirty="0"/>
              <a:t>) dressées peuvent atteindre de 45 cm à 1,4 m de haut. </a:t>
            </a:r>
            <a:r>
              <a:rPr lang="fr-FR" sz="1200" dirty="0"/>
              <a:t>Feuilles alternes, simples ; gaine glabre, lisse, striée ; ligule membraneuse, arrondie, large, de 2–3 mm de long ; limbe linéaire, effilé vers le haut, jusqu’à 30 cm × 1 cm, glabre excepté quelques longs poils près de la base. Inflorescence : panicule terminale digitée avec (2–)4–10 (–11) rameaux primaires sessiles de 12–14 cm de long, spiciformes. Graine ellipsoïde, de 1,5–2 mm × 1 </a:t>
            </a:r>
            <a:r>
              <a:rPr lang="fr-FR" sz="1200" dirty="0" err="1"/>
              <a:t>mm.</a:t>
            </a:r>
            <a:r>
              <a:rPr lang="fr-FR" sz="1200" dirty="0"/>
              <a:t> </a:t>
            </a:r>
            <a:r>
              <a:rPr lang="fr-FR" dirty="0"/>
              <a:t>Cette espèce est une </a:t>
            </a:r>
            <a:r>
              <a:rPr lang="fr-FR" dirty="0">
                <a:hlinkClick r:id="rId7" tooltip="Céréale"/>
              </a:rPr>
              <a:t>céréale</a:t>
            </a:r>
            <a:r>
              <a:rPr lang="fr-FR" dirty="0"/>
              <a:t> mineure, cultivée en Afrique de l'Ouest (Nigeria, Togo, Bénin, Ghana) pour ses </a:t>
            </a:r>
            <a:r>
              <a:rPr lang="fr-FR" dirty="0">
                <a:hlinkClick r:id="rId5" tooltip="Graine"/>
              </a:rPr>
              <a:t>graines</a:t>
            </a:r>
            <a:r>
              <a:rPr lang="fr-FR" dirty="0"/>
              <a:t>. On les consomme en bouillie ou en grains entiers comme le riz, ou sous forme de couscous. On en fait aussi une </a:t>
            </a:r>
            <a:r>
              <a:rPr lang="fr-FR" dirty="0">
                <a:hlinkClick r:id="rId8" tooltip="Bière traditionnelle"/>
              </a:rPr>
              <a:t>bière traditionnelle</a:t>
            </a:r>
            <a:r>
              <a:rPr lang="fr-FR" dirty="0"/>
              <a:t>, le </a:t>
            </a:r>
            <a:r>
              <a:rPr lang="fr-FR" i="1" dirty="0">
                <a:hlinkClick r:id="rId9" tooltip="Tchapalo"/>
              </a:rPr>
              <a:t>tchapalo</a:t>
            </a:r>
            <a:r>
              <a:rPr lang="fr-FR" dirty="0"/>
              <a:t>. </a:t>
            </a:r>
            <a:r>
              <a:rPr lang="fr-FR" sz="1200" dirty="0">
                <a:latin typeface="+mn-lt"/>
              </a:rPr>
              <a:t>Il est consommé en bouillie ou mélangé à la farine d’autres céréales. Les grains sont également consommés cuits comme du riz ou dans des ragoûts. Au Bénin et au Nigeria, on prépare du couscous de fonio noir. Au Togo, il sert à brasser une bière (“tchapalo”). </a:t>
            </a:r>
            <a:r>
              <a:rPr lang="fr-FR" sz="1200" dirty="0">
                <a:solidFill>
                  <a:srgbClr val="008000"/>
                </a:solidFill>
              </a:rPr>
              <a:t>Le fonio noir est cultivé entre 400–1300 m d’altitude dans des zones où les précipitations annuelles sont de 900–1000 </a:t>
            </a:r>
            <a:r>
              <a:rPr lang="fr-FR" sz="1200" dirty="0" err="1">
                <a:solidFill>
                  <a:srgbClr val="008000"/>
                </a:solidFill>
              </a:rPr>
              <a:t>mm.</a:t>
            </a:r>
            <a:r>
              <a:rPr lang="fr-FR" sz="1200" dirty="0">
                <a:solidFill>
                  <a:srgbClr val="008000"/>
                </a:solidFill>
              </a:rPr>
              <a:t> Il a la réputation de produire une récolte là où le fonio échoue à cause de la sécheresse. Bien qu’il soit censé bien pousser sur des sols pauvres</a:t>
            </a:r>
            <a:r>
              <a:rPr lang="fr-FR" sz="1200" dirty="0"/>
              <a:t>, il est cultivé sur des sols plus fertiles au nord du Nigeria. </a:t>
            </a:r>
            <a:r>
              <a:rPr lang="fr-FR" sz="1200" dirty="0">
                <a:solidFill>
                  <a:srgbClr val="222222"/>
                </a:solidFill>
                <a:latin typeface="+mn-lt"/>
              </a:rPr>
              <a:t>Sources : a) </a:t>
            </a:r>
            <a:r>
              <a:rPr lang="fr-FR" sz="1200" dirty="0">
                <a:solidFill>
                  <a:srgbClr val="222222"/>
                </a:solidFill>
                <a:latin typeface="+mn-lt"/>
                <a:hlinkClick r:id="rId10"/>
              </a:rPr>
              <a:t>https://fr.wikipedia.org/wiki/Fonio_noir</a:t>
            </a:r>
            <a:r>
              <a:rPr lang="fr-FR" sz="1200" dirty="0">
                <a:solidFill>
                  <a:srgbClr val="222222"/>
                </a:solidFill>
                <a:latin typeface="+mn-lt"/>
              </a:rPr>
              <a:t>, b) </a:t>
            </a:r>
            <a:r>
              <a:rPr lang="fr-FR" sz="1200" dirty="0">
                <a:solidFill>
                  <a:srgbClr val="222222"/>
                </a:solidFill>
                <a:latin typeface="+mn-lt"/>
                <a:hlinkClick r:id="rId11"/>
              </a:rPr>
              <a:t>http://uses.plantnet-project.org/fr/Digitaria_iburua_(PROTA)</a:t>
            </a:r>
            <a:r>
              <a:rPr lang="fr-FR" sz="1200" dirty="0">
                <a:solidFill>
                  <a:srgbClr val="222222"/>
                </a:solidFill>
                <a:latin typeface="+mn-lt"/>
              </a:rPr>
              <a:t> </a:t>
            </a:r>
            <a:endParaRPr lang="fr-FR" dirty="0">
              <a:latin typeface="+mn-lt"/>
            </a:endParaRPr>
          </a:p>
        </p:txBody>
      </p:sp>
      <p:pic>
        <p:nvPicPr>
          <p:cNvPr id="5" name="Image 4" descr="Une image contenant animal, invertébré&#10;&#10;Description générée avec un niveau de confiance élevé">
            <a:extLst>
              <a:ext uri="{FF2B5EF4-FFF2-40B4-BE49-F238E27FC236}">
                <a16:creationId xmlns:a16="http://schemas.microsoft.com/office/drawing/2014/main" id="{42B9C87E-7505-46A6-BED1-278447D207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10098" y="4861026"/>
            <a:ext cx="2619375" cy="1743075"/>
          </a:xfrm>
          <a:prstGeom prst="rect">
            <a:avLst/>
          </a:prstGeom>
        </p:spPr>
      </p:pic>
      <p:pic>
        <p:nvPicPr>
          <p:cNvPr id="9" name="Image 8" descr="Une image contenant gâteau, intérieur, morceau, tranche&#10;&#10;Description générée avec un niveau de confiance très élevé">
            <a:extLst>
              <a:ext uri="{FF2B5EF4-FFF2-40B4-BE49-F238E27FC236}">
                <a16:creationId xmlns:a16="http://schemas.microsoft.com/office/drawing/2014/main" id="{C63F69B4-7A9A-41D5-8936-1F1E163AE0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4071" y="4762779"/>
            <a:ext cx="2628900" cy="1743075"/>
          </a:xfrm>
          <a:prstGeom prst="rect">
            <a:avLst/>
          </a:prstGeom>
        </p:spPr>
      </p:pic>
      <p:pic>
        <p:nvPicPr>
          <p:cNvPr id="13" name="Image 12" descr="Une image contenant plante&#10;&#10;Description générée avec un niveau de confiance très élevé">
            <a:extLst>
              <a:ext uri="{FF2B5EF4-FFF2-40B4-BE49-F238E27FC236}">
                <a16:creationId xmlns:a16="http://schemas.microsoft.com/office/drawing/2014/main" id="{C27AF66F-85EE-4A6F-A771-CF73852614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60290" y="3984726"/>
            <a:ext cx="1743075" cy="2619375"/>
          </a:xfrm>
          <a:prstGeom prst="rect">
            <a:avLst/>
          </a:prstGeom>
        </p:spPr>
      </p:pic>
      <p:pic>
        <p:nvPicPr>
          <p:cNvPr id="15" name="Image 14" descr="Une image contenant plante&#10;&#10;Description générée avec un niveau de confiance élevé">
            <a:extLst>
              <a:ext uri="{FF2B5EF4-FFF2-40B4-BE49-F238E27FC236}">
                <a16:creationId xmlns:a16="http://schemas.microsoft.com/office/drawing/2014/main" id="{B66082D7-5F27-4786-9E56-9CB92AE0D7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4182" y="4165701"/>
            <a:ext cx="1876425" cy="243840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156D4C5-A22A-4E92-A9E1-16EE9CA0899E}"/>
              </a:ext>
            </a:extLst>
          </p:cNvPr>
          <p:cNvSpPr>
            <a:spLocks noGrp="1"/>
          </p:cNvSpPr>
          <p:nvPr>
            <p:ph type="sldNum" sz="quarter" idx="12"/>
          </p:nvPr>
        </p:nvSpPr>
        <p:spPr>
          <a:xfrm>
            <a:off x="247650" y="254000"/>
            <a:ext cx="842963" cy="320675"/>
          </a:xfrm>
        </p:spPr>
        <p:txBody>
          <a:bodyPr/>
          <a:lstStyle/>
          <a:p>
            <a:pPr>
              <a:defRPr/>
            </a:pPr>
            <a:fld id="{4B38652A-2E38-49BD-AB3F-BBDE2685512B}" type="slidenum">
              <a:rPr lang="fr-FR"/>
              <a:pPr>
                <a:defRPr/>
              </a:pPr>
              <a:t>118</a:t>
            </a:fld>
            <a:endParaRPr lang="fr-FR"/>
          </a:p>
        </p:txBody>
      </p:sp>
      <p:sp>
        <p:nvSpPr>
          <p:cNvPr id="94211" name="Rectangle 5">
            <a:extLst>
              <a:ext uri="{FF2B5EF4-FFF2-40B4-BE49-F238E27FC236}">
                <a16:creationId xmlns:a16="http://schemas.microsoft.com/office/drawing/2014/main" id="{4CB04F0B-FBA3-4CFB-98F5-42F4101F0974}"/>
              </a:ext>
            </a:extLst>
          </p:cNvPr>
          <p:cNvSpPr>
            <a:spLocks noChangeArrowheads="1"/>
          </p:cNvSpPr>
          <p:nvPr/>
        </p:nvSpPr>
        <p:spPr bwMode="auto">
          <a:xfrm>
            <a:off x="4178300" y="206375"/>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4212" name="Rectangle 3">
            <a:extLst>
              <a:ext uri="{FF2B5EF4-FFF2-40B4-BE49-F238E27FC236}">
                <a16:creationId xmlns:a16="http://schemas.microsoft.com/office/drawing/2014/main" id="{67C31BBF-E3CF-4571-8626-1C57F8B2DF17}"/>
              </a:ext>
            </a:extLst>
          </p:cNvPr>
          <p:cNvSpPr>
            <a:spLocks noChangeArrowheads="1"/>
          </p:cNvSpPr>
          <p:nvPr/>
        </p:nvSpPr>
        <p:spPr bwMode="auto">
          <a:xfrm>
            <a:off x="141288" y="695325"/>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4. Plantes alimentaires de la strate herbacée</a:t>
            </a:r>
            <a:endParaRPr lang="fr-FR" altLang="fr-FR"/>
          </a:p>
        </p:txBody>
      </p:sp>
      <p:sp>
        <p:nvSpPr>
          <p:cNvPr id="94213" name="ZoneTexte 4">
            <a:extLst>
              <a:ext uri="{FF2B5EF4-FFF2-40B4-BE49-F238E27FC236}">
                <a16:creationId xmlns:a16="http://schemas.microsoft.com/office/drawing/2014/main" id="{1606EDAD-AB1D-4D5C-9628-E509F0D76A41}"/>
              </a:ext>
            </a:extLst>
          </p:cNvPr>
          <p:cNvSpPr txBox="1">
            <a:spLocks noChangeArrowheads="1"/>
          </p:cNvSpPr>
          <p:nvPr/>
        </p:nvSpPr>
        <p:spPr bwMode="auto">
          <a:xfrm>
            <a:off x="247650" y="1063625"/>
            <a:ext cx="940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4.6. </a:t>
            </a:r>
            <a:r>
              <a:rPr lang="fr-FR" altLang="fr-FR" i="1" dirty="0" err="1">
                <a:solidFill>
                  <a:srgbClr val="008000"/>
                </a:solidFill>
                <a:cs typeface="Arial" panose="020B0604020202020204" pitchFamily="34" charset="0"/>
              </a:rPr>
              <a:t>Brachiaria</a:t>
            </a:r>
            <a:r>
              <a:rPr lang="fr-FR" altLang="fr-FR" i="1" dirty="0">
                <a:solidFill>
                  <a:srgbClr val="008000"/>
                </a:solidFill>
                <a:cs typeface="Arial" panose="020B0604020202020204" pitchFamily="34" charset="0"/>
              </a:rPr>
              <a:t> </a:t>
            </a:r>
            <a:r>
              <a:rPr lang="fr-FR" altLang="fr-FR" i="1" dirty="0" err="1">
                <a:solidFill>
                  <a:srgbClr val="008000"/>
                </a:solidFill>
                <a:cs typeface="Arial" panose="020B0604020202020204" pitchFamily="34" charset="0"/>
              </a:rPr>
              <a:t>deflexa</a:t>
            </a:r>
            <a:r>
              <a:rPr lang="fr-FR" altLang="fr-FR" i="1" dirty="0">
                <a:solidFill>
                  <a:srgbClr val="008000"/>
                </a:solidFill>
                <a:cs typeface="Arial" panose="020B0604020202020204" pitchFamily="34" charset="0"/>
              </a:rPr>
              <a:t> </a:t>
            </a:r>
            <a:r>
              <a:rPr lang="fr-FR" altLang="fr-FR" dirty="0">
                <a:solidFill>
                  <a:srgbClr val="008000"/>
                </a:solidFill>
                <a:cs typeface="Arial" panose="020B0604020202020204" pitchFamily="34" charset="0"/>
              </a:rPr>
              <a:t>(Fonio à grosses graines) </a:t>
            </a:r>
            <a:r>
              <a:rPr lang="fr-FR" altLang="fr-FR" dirty="0">
                <a:solidFill>
                  <a:srgbClr val="008000"/>
                </a:solidFill>
              </a:rPr>
              <a:t>(</a:t>
            </a:r>
            <a:r>
              <a:rPr lang="fr-FR" dirty="0">
                <a:hlinkClick r:id="rId2" tooltip="Famille (biologie)"/>
              </a:rPr>
              <a:t>famille</a:t>
            </a:r>
            <a:r>
              <a:rPr lang="fr-FR" dirty="0"/>
              <a:t> </a:t>
            </a:r>
            <a:r>
              <a:rPr lang="fr-FR" dirty="0">
                <a:solidFill>
                  <a:srgbClr val="008000"/>
                </a:solidFill>
              </a:rPr>
              <a:t>des</a:t>
            </a:r>
            <a:r>
              <a:rPr lang="fr-FR" dirty="0"/>
              <a:t> </a:t>
            </a:r>
            <a:r>
              <a:rPr lang="fr-FR" i="1" u="sng" dirty="0" err="1">
                <a:hlinkClick r:id="rId3"/>
              </a:rPr>
              <a:t>Poaceae</a:t>
            </a:r>
            <a:r>
              <a:rPr lang="fr-FR" altLang="fr-FR" dirty="0">
                <a:solidFill>
                  <a:srgbClr val="008000"/>
                </a:solidFill>
              </a:rPr>
              <a:t>)</a:t>
            </a:r>
            <a:endParaRPr lang="fr-FR" altLang="fr-FR" dirty="0">
              <a:solidFill>
                <a:srgbClr val="008000"/>
              </a:solidFill>
              <a:cs typeface="Arial" panose="020B0604020202020204" pitchFamily="34" charset="0"/>
            </a:endParaRPr>
          </a:p>
        </p:txBody>
      </p:sp>
      <p:sp>
        <p:nvSpPr>
          <p:cNvPr id="3" name="Rectangle 2">
            <a:extLst>
              <a:ext uri="{FF2B5EF4-FFF2-40B4-BE49-F238E27FC236}">
                <a16:creationId xmlns:a16="http://schemas.microsoft.com/office/drawing/2014/main" id="{5CC0505E-0AAB-4966-91AF-C41BD2534EBF}"/>
              </a:ext>
            </a:extLst>
          </p:cNvPr>
          <p:cNvSpPr/>
          <p:nvPr/>
        </p:nvSpPr>
        <p:spPr>
          <a:xfrm>
            <a:off x="247650" y="1552575"/>
            <a:ext cx="11714854" cy="1477328"/>
          </a:xfrm>
          <a:prstGeom prst="rect">
            <a:avLst/>
          </a:prstGeom>
        </p:spPr>
        <p:txBody>
          <a:bodyPr wrap="square">
            <a:spAutoFit/>
          </a:bodyPr>
          <a:lstStyle/>
          <a:p>
            <a:r>
              <a:rPr lang="fr-FR" dirty="0">
                <a:solidFill>
                  <a:srgbClr val="222222"/>
                </a:solidFill>
                <a:latin typeface="Arial" panose="020B0604020202020204" pitchFamily="34" charset="0"/>
              </a:rPr>
              <a:t>C’est une </a:t>
            </a:r>
            <a:r>
              <a:rPr lang="fr-FR" dirty="0">
                <a:solidFill>
                  <a:srgbClr val="0B0080"/>
                </a:solidFill>
                <a:latin typeface="Arial" panose="020B0604020202020204" pitchFamily="34" charset="0"/>
                <a:hlinkClick r:id="rId4" tooltip="Plante"/>
              </a:rPr>
              <a:t>plante</a:t>
            </a:r>
            <a:r>
              <a:rPr lang="fr-FR" dirty="0">
                <a:solidFill>
                  <a:srgbClr val="222222"/>
                </a:solidFill>
                <a:latin typeface="Arial" panose="020B0604020202020204" pitchFamily="34" charset="0"/>
              </a:rPr>
              <a:t> herbacée annuelle, </a:t>
            </a:r>
            <a:r>
              <a:rPr lang="fr-FR" dirty="0"/>
              <a:t>cespiteuse, aux tiges (</a:t>
            </a:r>
            <a:r>
              <a:rPr lang="fr-FR" dirty="0">
                <a:hlinkClick r:id="rId5" tooltip="Chaume (graminée)"/>
              </a:rPr>
              <a:t>chaumes</a:t>
            </a:r>
            <a:r>
              <a:rPr lang="fr-FR" dirty="0"/>
              <a:t>) dressées de 15 à 70 cm de long</a:t>
            </a:r>
            <a:r>
              <a:rPr lang="fr-FR" dirty="0">
                <a:solidFill>
                  <a:srgbClr val="222222"/>
                </a:solidFill>
                <a:latin typeface="Arial" panose="020B0604020202020204" pitchFamily="34" charset="0"/>
              </a:rPr>
              <a:t>, cultivée pour ses </a:t>
            </a:r>
            <a:r>
              <a:rPr lang="fr-FR" dirty="0">
                <a:solidFill>
                  <a:srgbClr val="0B0080"/>
                </a:solidFill>
                <a:latin typeface="Arial" panose="020B0604020202020204" pitchFamily="34" charset="0"/>
                <a:hlinkClick r:id="rId6" tooltip="Graine"/>
              </a:rPr>
              <a:t>graines</a:t>
            </a:r>
            <a:r>
              <a:rPr lang="fr-FR" dirty="0">
                <a:solidFill>
                  <a:srgbClr val="0B0080"/>
                </a:solidFill>
                <a:latin typeface="Arial" panose="020B0604020202020204" pitchFamily="34" charset="0"/>
              </a:rPr>
              <a:t>, </a:t>
            </a:r>
            <a:r>
              <a:rPr lang="fr-FR" dirty="0"/>
              <a:t>originaire des régions tropicales de l'Ancien Monde</a:t>
            </a:r>
            <a:r>
              <a:rPr lang="fr-FR" dirty="0">
                <a:solidFill>
                  <a:srgbClr val="222222"/>
                </a:solidFill>
                <a:latin typeface="Arial" panose="020B0604020202020204" pitchFamily="34" charset="0"/>
              </a:rPr>
              <a:t>. </a:t>
            </a:r>
            <a:r>
              <a:rPr lang="fr-FR" dirty="0"/>
              <a:t> Cette espèce fait partie du groupe des </a:t>
            </a:r>
            <a:r>
              <a:rPr lang="fr-FR" i="1" dirty="0" err="1">
                <a:hlinkClick r:id="rId7" tooltip="Kreb"/>
              </a:rPr>
              <a:t>krebs</a:t>
            </a:r>
            <a:r>
              <a:rPr lang="fr-FR" dirty="0"/>
              <a:t>, graminées sauvages faisant l'objet de cueillette à des </a:t>
            </a:r>
            <a:r>
              <a:rPr lang="fr-FR" b="1" dirty="0">
                <a:solidFill>
                  <a:srgbClr val="008000"/>
                </a:solidFill>
              </a:rPr>
              <a:t>fins alimentaires dans la région </a:t>
            </a:r>
            <a:r>
              <a:rPr lang="fr-FR" b="1" dirty="0">
                <a:solidFill>
                  <a:srgbClr val="008000"/>
                </a:solidFill>
                <a:hlinkClick r:id="rId8" tooltip="Sahel"/>
              </a:rPr>
              <a:t>sahélienne</a:t>
            </a:r>
            <a:r>
              <a:rPr lang="fr-FR" dirty="0"/>
              <a:t>, cependant une variété domestiquée est cultivée dans le </a:t>
            </a:r>
            <a:r>
              <a:rPr lang="fr-FR" dirty="0">
                <a:hlinkClick r:id="rId9" tooltip="Fouta-Djalon"/>
              </a:rPr>
              <a:t>Fouta-Djalon</a:t>
            </a:r>
            <a:r>
              <a:rPr lang="fr-FR" baseline="30000" dirty="0">
                <a:hlinkClick r:id="rId10"/>
              </a:rPr>
              <a:t>2</a:t>
            </a:r>
            <a:r>
              <a:rPr lang="fr-FR" dirty="0"/>
              <a:t>. C'est aussi une mauvaise herbe (</a:t>
            </a:r>
            <a:r>
              <a:rPr lang="fr-FR" dirty="0">
                <a:hlinkClick r:id="rId11" tooltip="Adventice"/>
              </a:rPr>
              <a:t>adventice</a:t>
            </a:r>
            <a:r>
              <a:rPr lang="fr-FR" dirty="0"/>
              <a:t>) dont la présence dans les cultures est parfois </a:t>
            </a:r>
            <a:r>
              <a:rPr lang="fr-FR" dirty="0">
                <a:solidFill>
                  <a:srgbClr val="008000"/>
                </a:solidFill>
              </a:rPr>
              <a:t>tolérée, voire encouragée</a:t>
            </a:r>
            <a:r>
              <a:rPr lang="fr-FR" dirty="0"/>
              <a:t>.</a:t>
            </a:r>
            <a:r>
              <a:rPr lang="fr-FR" sz="1200" dirty="0"/>
              <a:t> Source : </a:t>
            </a:r>
            <a:r>
              <a:rPr lang="fr-FR" sz="1200" dirty="0">
                <a:hlinkClick r:id="rId12"/>
              </a:rPr>
              <a:t>https://fr.wikipedia.org/wiki/Brachiaria_deflexa</a:t>
            </a:r>
            <a:r>
              <a:rPr lang="fr-FR" sz="1200" dirty="0"/>
              <a:t> </a:t>
            </a:r>
            <a:endParaRPr lang="fr-FR" dirty="0"/>
          </a:p>
        </p:txBody>
      </p:sp>
      <p:pic>
        <p:nvPicPr>
          <p:cNvPr id="5" name="Image 4" descr="Une image contenant plante&#10;&#10;Description générée avec un niveau de confiance élevé">
            <a:extLst>
              <a:ext uri="{FF2B5EF4-FFF2-40B4-BE49-F238E27FC236}">
                <a16:creationId xmlns:a16="http://schemas.microsoft.com/office/drawing/2014/main" id="{31769B4A-C2E1-4A24-B4A6-FCDD33005E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11463" y="3029903"/>
            <a:ext cx="2628900" cy="1743075"/>
          </a:xfrm>
          <a:prstGeom prst="rect">
            <a:avLst/>
          </a:prstGeom>
        </p:spPr>
      </p:pic>
      <p:pic>
        <p:nvPicPr>
          <p:cNvPr id="7" name="Image 6" descr="Une image contenant mur&#10;&#10;Description générée avec un niveau de confiance élevé">
            <a:extLst>
              <a:ext uri="{FF2B5EF4-FFF2-40B4-BE49-F238E27FC236}">
                <a16:creationId xmlns:a16="http://schemas.microsoft.com/office/drawing/2014/main" id="{71FB49C6-2D60-44CE-AFDB-1A9D847CD2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14654" y="4290564"/>
            <a:ext cx="1847850" cy="2466975"/>
          </a:xfrm>
          <a:prstGeom prst="rect">
            <a:avLst/>
          </a:prstGeom>
        </p:spPr>
      </p:pic>
      <p:pic>
        <p:nvPicPr>
          <p:cNvPr id="9" name="Image 8" descr="Une image contenant herbe, extérieur, champ, debout&#10;&#10;Description générée avec un niveau de confiance très élevé">
            <a:extLst>
              <a:ext uri="{FF2B5EF4-FFF2-40B4-BE49-F238E27FC236}">
                <a16:creationId xmlns:a16="http://schemas.microsoft.com/office/drawing/2014/main" id="{867558AF-53F4-407A-AEF5-52A7244BA6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46696" y="4831024"/>
            <a:ext cx="2619375" cy="1743075"/>
          </a:xfrm>
          <a:prstGeom prst="rect">
            <a:avLst/>
          </a:prstGeom>
        </p:spPr>
      </p:pic>
      <p:pic>
        <p:nvPicPr>
          <p:cNvPr id="11" name="Image 10" descr="Une image contenant herbe, extérieur, plante, arbre&#10;&#10;Description générée avec un niveau de confiance très élevé">
            <a:extLst>
              <a:ext uri="{FF2B5EF4-FFF2-40B4-BE49-F238E27FC236}">
                <a16:creationId xmlns:a16="http://schemas.microsoft.com/office/drawing/2014/main" id="{C0D98259-E04F-4C28-80F9-D5FED07844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1613" y="4614414"/>
            <a:ext cx="2143125" cy="2143125"/>
          </a:xfrm>
          <a:prstGeom prst="rect">
            <a:avLst/>
          </a:prstGeom>
        </p:spPr>
      </p:pic>
      <p:pic>
        <p:nvPicPr>
          <p:cNvPr id="13" name="Image 12" descr="Une image contenant herbe, extérieur, arbre, debout&#10;&#10;Description générée avec un niveau de confiance très élevé">
            <a:extLst>
              <a:ext uri="{FF2B5EF4-FFF2-40B4-BE49-F238E27FC236}">
                <a16:creationId xmlns:a16="http://schemas.microsoft.com/office/drawing/2014/main" id="{5325D7C2-FDDC-478E-9ABB-7F1844DF52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69521" y="4831024"/>
            <a:ext cx="2543175" cy="1800225"/>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28F1F4B4-893F-4522-A267-2EC31077F9C2}"/>
              </a:ext>
            </a:extLst>
          </p:cNvPr>
          <p:cNvSpPr txBox="1">
            <a:spLocks/>
          </p:cNvSpPr>
          <p:nvPr/>
        </p:nvSpPr>
        <p:spPr>
          <a:xfrm>
            <a:off x="2237815" y="114022"/>
            <a:ext cx="842963" cy="32067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42460960-F970-4178-9769-E51A0636B8BB}" type="slidenum">
              <a:rPr lang="fr-FR" smtClean="0"/>
              <a:pPr>
                <a:defRPr/>
              </a:pPr>
              <a:t>119</a:t>
            </a:fld>
            <a:endParaRPr lang="fr-FR"/>
          </a:p>
        </p:txBody>
      </p:sp>
      <p:sp>
        <p:nvSpPr>
          <p:cNvPr id="4" name="Rectangle 5">
            <a:extLst>
              <a:ext uri="{FF2B5EF4-FFF2-40B4-BE49-F238E27FC236}">
                <a16:creationId xmlns:a16="http://schemas.microsoft.com/office/drawing/2014/main" id="{8B5322A9-DD0A-4494-955C-48001161C352}"/>
              </a:ext>
            </a:extLst>
          </p:cNvPr>
          <p:cNvSpPr>
            <a:spLocks noChangeArrowheads="1"/>
          </p:cNvSpPr>
          <p:nvPr/>
        </p:nvSpPr>
        <p:spPr bwMode="auto">
          <a:xfrm>
            <a:off x="4178300" y="206375"/>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 name="Rectangle 3">
            <a:extLst>
              <a:ext uri="{FF2B5EF4-FFF2-40B4-BE49-F238E27FC236}">
                <a16:creationId xmlns:a16="http://schemas.microsoft.com/office/drawing/2014/main" id="{EC3C9269-45A2-4FDC-A938-03F8254E946C}"/>
              </a:ext>
            </a:extLst>
          </p:cNvPr>
          <p:cNvSpPr>
            <a:spLocks noChangeArrowheads="1"/>
          </p:cNvSpPr>
          <p:nvPr/>
        </p:nvSpPr>
        <p:spPr bwMode="auto">
          <a:xfrm>
            <a:off x="129090" y="566810"/>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4. Plantes alimentaires de la strate herbacée</a:t>
            </a:r>
            <a:endParaRPr lang="fr-FR" altLang="fr-FR"/>
          </a:p>
        </p:txBody>
      </p:sp>
      <p:sp>
        <p:nvSpPr>
          <p:cNvPr id="6" name="Rectangle 5">
            <a:extLst>
              <a:ext uri="{FF2B5EF4-FFF2-40B4-BE49-F238E27FC236}">
                <a16:creationId xmlns:a16="http://schemas.microsoft.com/office/drawing/2014/main" id="{ED4603F4-207F-4E13-A46A-0A608035ADAF}"/>
              </a:ext>
            </a:extLst>
          </p:cNvPr>
          <p:cNvSpPr/>
          <p:nvPr/>
        </p:nvSpPr>
        <p:spPr>
          <a:xfrm>
            <a:off x="9341749" y="3446493"/>
            <a:ext cx="2616422" cy="276999"/>
          </a:xfrm>
          <a:prstGeom prst="rect">
            <a:avLst/>
          </a:prstGeom>
        </p:spPr>
        <p:txBody>
          <a:bodyPr wrap="none">
            <a:spAutoFit/>
          </a:bodyPr>
          <a:lstStyle/>
          <a:p>
            <a:pPr algn="ctr"/>
            <a:r>
              <a:rPr lang="fr-FR" sz="12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Amarante, Côte Est (© Benjamin Lisan)</a:t>
            </a:r>
            <a:endParaRPr lang="fr-FR" sz="1200" dirty="0">
              <a:solidFill>
                <a:srgbClr val="008000"/>
              </a:solidFill>
            </a:endParaRPr>
          </a:p>
        </p:txBody>
      </p:sp>
      <p:sp>
        <p:nvSpPr>
          <p:cNvPr id="7" name="ZoneTexte 13">
            <a:extLst>
              <a:ext uri="{FF2B5EF4-FFF2-40B4-BE49-F238E27FC236}">
                <a16:creationId xmlns:a16="http://schemas.microsoft.com/office/drawing/2014/main" id="{F47E5B2F-4E29-4CF8-B506-CA2FEF2B0AC9}"/>
              </a:ext>
            </a:extLst>
          </p:cNvPr>
          <p:cNvSpPr txBox="1">
            <a:spLocks noChangeArrowheads="1"/>
          </p:cNvSpPr>
          <p:nvPr/>
        </p:nvSpPr>
        <p:spPr bwMode="auto">
          <a:xfrm>
            <a:off x="5860227" y="5657850"/>
            <a:ext cx="61497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008000"/>
                </a:solidFill>
              </a:rPr>
              <a:t>↗  Il faudrait diversifier ou changer les techniques culturales, les sources alimentaires et de revenus pour les paysans malgaches, voire tester des plantes alimentaires d’avenir, en tenant compte qu’elles ne constitueront pas une menace pour la flore indigène (pas de risques invasif). Exemple : ici, amarante rouge et or ↑. Source : IMAP, </a:t>
            </a:r>
            <a:r>
              <a:rPr lang="fr-FR" altLang="fr-FR" sz="1200" dirty="0">
                <a:solidFill>
                  <a:srgbClr val="008000"/>
                </a:solidFill>
                <a:hlinkClick r:id="rId2"/>
              </a:rPr>
              <a:t>http://www.comuntierra.org/site/blog_post.php?idPost=144&amp;id_idioma=2</a:t>
            </a:r>
            <a:r>
              <a:rPr lang="fr-FR" altLang="fr-FR" sz="1200" dirty="0">
                <a:solidFill>
                  <a:srgbClr val="008000"/>
                </a:solidFill>
              </a:rPr>
              <a:t> </a:t>
            </a:r>
          </a:p>
        </p:txBody>
      </p:sp>
      <p:pic>
        <p:nvPicPr>
          <p:cNvPr id="8" name="Image 1023">
            <a:extLst>
              <a:ext uri="{FF2B5EF4-FFF2-40B4-BE49-F238E27FC236}">
                <a16:creationId xmlns:a16="http://schemas.microsoft.com/office/drawing/2014/main" id="{DFAB2BF9-FCD0-4480-9715-ED050840C6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3596" y="3692525"/>
            <a:ext cx="26193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DACE8F02-737D-490B-A31D-34992782A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2" y="3584992"/>
            <a:ext cx="3214702" cy="2804065"/>
          </a:xfrm>
          <a:prstGeom prst="rect">
            <a:avLst/>
          </a:prstGeom>
        </p:spPr>
      </p:pic>
      <p:sp>
        <p:nvSpPr>
          <p:cNvPr id="10" name="ZoneTexte 9">
            <a:extLst>
              <a:ext uri="{FF2B5EF4-FFF2-40B4-BE49-F238E27FC236}">
                <a16:creationId xmlns:a16="http://schemas.microsoft.com/office/drawing/2014/main" id="{BC45A448-6F2F-4CF4-9679-AB1E939942D7}"/>
              </a:ext>
            </a:extLst>
          </p:cNvPr>
          <p:cNvSpPr txBox="1"/>
          <p:nvPr/>
        </p:nvSpPr>
        <p:spPr>
          <a:xfrm>
            <a:off x="129090" y="1477853"/>
            <a:ext cx="9144506" cy="1477328"/>
          </a:xfrm>
          <a:prstGeom prst="rect">
            <a:avLst/>
          </a:prstGeom>
          <a:noFill/>
        </p:spPr>
        <p:txBody>
          <a:bodyPr wrap="square" rtlCol="0">
            <a:spAutoFit/>
          </a:bodyPr>
          <a:lstStyle/>
          <a:p>
            <a:pPr algn="just"/>
            <a:r>
              <a:rPr lang="fr-FR" dirty="0">
                <a:solidFill>
                  <a:srgbClr val="008000"/>
                </a:solidFill>
              </a:rPr>
              <a:t>(genre </a:t>
            </a:r>
            <a:r>
              <a:rPr lang="fr-FR" i="1" dirty="0" err="1">
                <a:solidFill>
                  <a:srgbClr val="008000"/>
                </a:solidFill>
              </a:rPr>
              <a:t>Amaranthus</a:t>
            </a:r>
            <a:r>
              <a:rPr lang="fr-FR" dirty="0">
                <a:solidFill>
                  <a:srgbClr val="008000"/>
                </a:solidFill>
              </a:rPr>
              <a:t>) Annuelles au port vertical VOC de 1 m de haut, parmi lesquelles la variété à graines, consommée comme une céréale (</a:t>
            </a:r>
            <a:r>
              <a:rPr lang="fr-FR" i="1" dirty="0" err="1">
                <a:solidFill>
                  <a:srgbClr val="008000"/>
                </a:solidFill>
              </a:rPr>
              <a:t>Amaranthus</a:t>
            </a:r>
            <a:r>
              <a:rPr lang="fr-FR" i="1" dirty="0">
                <a:solidFill>
                  <a:srgbClr val="008000"/>
                </a:solidFill>
              </a:rPr>
              <a:t> </a:t>
            </a:r>
            <a:r>
              <a:rPr lang="fr-FR" i="1" dirty="0" err="1">
                <a:solidFill>
                  <a:srgbClr val="008000"/>
                </a:solidFill>
              </a:rPr>
              <a:t>hypochondriacus</a:t>
            </a:r>
            <a:r>
              <a:rPr lang="fr-FR" dirty="0">
                <a:solidFill>
                  <a:srgbClr val="008000"/>
                </a:solidFill>
              </a:rPr>
              <a:t>) et l'amarante «tête d'éléphant» (</a:t>
            </a:r>
            <a:r>
              <a:rPr lang="fr-FR" i="1" dirty="0">
                <a:solidFill>
                  <a:srgbClr val="008000"/>
                </a:solidFill>
              </a:rPr>
              <a:t>A. </a:t>
            </a:r>
            <a:r>
              <a:rPr lang="fr-FR" i="1" dirty="0" err="1">
                <a:solidFill>
                  <a:srgbClr val="008000"/>
                </a:solidFill>
              </a:rPr>
              <a:t>gangeticus</a:t>
            </a:r>
            <a:r>
              <a:rPr lang="fr-FR" dirty="0">
                <a:solidFill>
                  <a:srgbClr val="008000"/>
                </a:solidFill>
              </a:rPr>
              <a:t>) sont les plus précieuses. Elles poussent en plein soleil ou à l'ombre partielle ; l'amarante à graines à besoin d'une saison de 90 jours pour monter en graines. </a:t>
            </a:r>
            <a:r>
              <a:rPr lang="fr-FR" b="1" dirty="0">
                <a:solidFill>
                  <a:srgbClr val="008000"/>
                </a:solidFill>
              </a:rPr>
              <a:t>Des régions tempérées aux tropiques sèches d'altitude</a:t>
            </a:r>
            <a:r>
              <a:rPr lang="fr-FR" dirty="0">
                <a:solidFill>
                  <a:srgbClr val="008000"/>
                </a:solidFill>
              </a:rPr>
              <a:t>.</a:t>
            </a:r>
          </a:p>
        </p:txBody>
      </p:sp>
      <p:sp>
        <p:nvSpPr>
          <p:cNvPr id="11" name="ZoneTexte 10">
            <a:extLst>
              <a:ext uri="{FF2B5EF4-FFF2-40B4-BE49-F238E27FC236}">
                <a16:creationId xmlns:a16="http://schemas.microsoft.com/office/drawing/2014/main" id="{F68F80AB-59CE-45FB-8040-F600121B1345}"/>
              </a:ext>
            </a:extLst>
          </p:cNvPr>
          <p:cNvSpPr txBox="1"/>
          <p:nvPr/>
        </p:nvSpPr>
        <p:spPr>
          <a:xfrm>
            <a:off x="2635875" y="6389057"/>
            <a:ext cx="2065468" cy="279698"/>
          </a:xfrm>
          <a:prstGeom prst="rect">
            <a:avLst/>
          </a:prstGeom>
          <a:noFill/>
        </p:spPr>
        <p:txBody>
          <a:bodyPr wrap="square" rtlCol="0">
            <a:spAutoFit/>
          </a:bodyPr>
          <a:lstStyle/>
          <a:p>
            <a:pPr algn="ctr"/>
            <a:r>
              <a:rPr lang="fr-FR" sz="1200" i="1" dirty="0" err="1">
                <a:solidFill>
                  <a:srgbClr val="008000"/>
                </a:solidFill>
              </a:rPr>
              <a:t>Amaranthus</a:t>
            </a:r>
            <a:r>
              <a:rPr lang="fr-FR" sz="1200" i="1" dirty="0">
                <a:solidFill>
                  <a:srgbClr val="008000"/>
                </a:solidFill>
              </a:rPr>
              <a:t> </a:t>
            </a:r>
            <a:r>
              <a:rPr lang="fr-FR" sz="1200" i="1" dirty="0" err="1">
                <a:solidFill>
                  <a:srgbClr val="008000"/>
                </a:solidFill>
              </a:rPr>
              <a:t>hypochondriacus</a:t>
            </a:r>
            <a:endParaRPr lang="fr-FR" sz="1200" i="1" dirty="0">
              <a:solidFill>
                <a:srgbClr val="008000"/>
              </a:solidFill>
            </a:endParaRPr>
          </a:p>
        </p:txBody>
      </p:sp>
      <p:pic>
        <p:nvPicPr>
          <p:cNvPr id="12" name="Image 11">
            <a:extLst>
              <a:ext uri="{FF2B5EF4-FFF2-40B4-BE49-F238E27FC236}">
                <a16:creationId xmlns:a16="http://schemas.microsoft.com/office/drawing/2014/main" id="{47A5A78A-4028-45CF-84C3-759D92F07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588" y="3497924"/>
            <a:ext cx="1888518" cy="2832777"/>
          </a:xfrm>
          <a:prstGeom prst="rect">
            <a:avLst/>
          </a:prstGeom>
        </p:spPr>
      </p:pic>
      <p:sp>
        <p:nvSpPr>
          <p:cNvPr id="15" name="ZoneTexte 14">
            <a:extLst>
              <a:ext uri="{FF2B5EF4-FFF2-40B4-BE49-F238E27FC236}">
                <a16:creationId xmlns:a16="http://schemas.microsoft.com/office/drawing/2014/main" id="{F7C921A9-59E0-4A04-942A-82585CAD6493}"/>
              </a:ext>
            </a:extLst>
          </p:cNvPr>
          <p:cNvSpPr txBox="1"/>
          <p:nvPr/>
        </p:nvSpPr>
        <p:spPr>
          <a:xfrm>
            <a:off x="131965" y="891145"/>
            <a:ext cx="8808049" cy="369332"/>
          </a:xfrm>
          <a:prstGeom prst="rect">
            <a:avLst/>
          </a:prstGeom>
          <a:noFill/>
        </p:spPr>
        <p:txBody>
          <a:bodyPr wrap="square" rtlCol="0">
            <a:spAutoFit/>
          </a:bodyPr>
          <a:lstStyle/>
          <a:p>
            <a:r>
              <a:rPr lang="fr-FR" b="1" dirty="0">
                <a:solidFill>
                  <a:srgbClr val="008000"/>
                </a:solidFill>
              </a:rPr>
              <a:t>4.7. Amarante - </a:t>
            </a:r>
            <a:r>
              <a:rPr lang="fr-FR" b="1" dirty="0" err="1">
                <a:solidFill>
                  <a:srgbClr val="008000"/>
                </a:solidFill>
              </a:rPr>
              <a:t>amaranthe</a:t>
            </a:r>
            <a:r>
              <a:rPr lang="fr-FR" dirty="0">
                <a:solidFill>
                  <a:srgbClr val="008000"/>
                </a:solidFill>
              </a:rPr>
              <a:t> (</a:t>
            </a:r>
            <a:r>
              <a:rPr lang="fr-FR" i="1" dirty="0" err="1">
                <a:solidFill>
                  <a:srgbClr val="008000"/>
                </a:solidFill>
              </a:rPr>
              <a:t>Amaranthus</a:t>
            </a:r>
            <a:r>
              <a:rPr lang="fr-FR" i="1" dirty="0">
                <a:solidFill>
                  <a:srgbClr val="008000"/>
                </a:solidFill>
              </a:rPr>
              <a:t> </a:t>
            </a:r>
            <a:r>
              <a:rPr lang="fr-FR" i="1" dirty="0" err="1">
                <a:solidFill>
                  <a:srgbClr val="008000"/>
                </a:solidFill>
              </a:rPr>
              <a:t>spp</a:t>
            </a:r>
            <a:r>
              <a:rPr lang="fr-FR" dirty="0">
                <a:solidFill>
                  <a:srgbClr val="008000"/>
                </a:solidFill>
              </a:rPr>
              <a:t>.) (famille des </a:t>
            </a:r>
            <a:r>
              <a:rPr lang="fr-FR" i="1" u="sng" dirty="0" err="1">
                <a:hlinkClick r:id="rId6"/>
              </a:rPr>
              <a:t>Chenopodiaceae</a:t>
            </a:r>
            <a:r>
              <a:rPr lang="fr-FR" dirty="0">
                <a:solidFill>
                  <a:srgbClr val="008000"/>
                </a:solidFill>
              </a:rPr>
              <a:t>)</a:t>
            </a:r>
          </a:p>
        </p:txBody>
      </p:sp>
      <p:pic>
        <p:nvPicPr>
          <p:cNvPr id="16" name="Image 61">
            <a:extLst>
              <a:ext uri="{FF2B5EF4-FFF2-40B4-BE49-F238E27FC236}">
                <a16:creationId xmlns:a16="http://schemas.microsoft.com/office/drawing/2014/main" id="{809B88E2-8A61-4322-81CA-136ADB6BA4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6946" y="133855"/>
            <a:ext cx="24860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7BB5272F-6F7B-4FF8-B698-B463B5E294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5615" y="131486"/>
            <a:ext cx="533400" cy="342900"/>
          </a:xfrm>
          <a:prstGeom prst="rect">
            <a:avLst/>
          </a:prstGeom>
        </p:spPr>
      </p:pic>
    </p:spTree>
    <p:extLst>
      <p:ext uri="{BB962C8B-B14F-4D97-AF65-F5344CB8AC3E}">
        <p14:creationId xmlns:p14="http://schemas.microsoft.com/office/powerpoint/2010/main" val="2287145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1">
            <a:extLst>
              <a:ext uri="{FF2B5EF4-FFF2-40B4-BE49-F238E27FC236}">
                <a16:creationId xmlns:a16="http://schemas.microsoft.com/office/drawing/2014/main" id="{5736D088-B219-4959-925E-C376E8035F82}"/>
              </a:ext>
            </a:extLst>
          </p:cNvPr>
          <p:cNvSpPr txBox="1">
            <a:spLocks/>
          </p:cNvSpPr>
          <p:nvPr/>
        </p:nvSpPr>
        <p:spPr bwMode="auto">
          <a:xfrm>
            <a:off x="10585450" y="158750"/>
            <a:ext cx="12842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3E5BBF1-1F41-4059-A9BB-7311F54363BD}" type="slidenum">
              <a:rPr lang="fr-FR" altLang="fr-FR" sz="1200">
                <a:solidFill>
                  <a:srgbClr val="898989"/>
                </a:solidFill>
              </a:rPr>
              <a:pPr algn="r" eaLnBrk="1" hangingPunct="1">
                <a:lnSpc>
                  <a:spcPct val="100000"/>
                </a:lnSpc>
                <a:spcBef>
                  <a:spcPct val="0"/>
                </a:spcBef>
                <a:buFontTx/>
                <a:buNone/>
              </a:pPr>
              <a:t>12</a:t>
            </a:fld>
            <a:endParaRPr lang="fr-FR" altLang="fr-FR" sz="1200">
              <a:solidFill>
                <a:srgbClr val="898989"/>
              </a:solidFill>
            </a:endParaRPr>
          </a:p>
        </p:txBody>
      </p:sp>
      <p:sp>
        <p:nvSpPr>
          <p:cNvPr id="14339" name="Rectangle 5">
            <a:extLst>
              <a:ext uri="{FF2B5EF4-FFF2-40B4-BE49-F238E27FC236}">
                <a16:creationId xmlns:a16="http://schemas.microsoft.com/office/drawing/2014/main" id="{9E87CD73-D1DD-4066-99E2-B57645990E8D}"/>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4340" name="ZoneTexte 5">
            <a:extLst>
              <a:ext uri="{FF2B5EF4-FFF2-40B4-BE49-F238E27FC236}">
                <a16:creationId xmlns:a16="http://schemas.microsoft.com/office/drawing/2014/main" id="{1243E4A6-6637-4213-B9E7-0722A3A9C19E}"/>
              </a:ext>
            </a:extLst>
          </p:cNvPr>
          <p:cNvSpPr txBox="1">
            <a:spLocks noChangeArrowheads="1"/>
          </p:cNvSpPr>
          <p:nvPr/>
        </p:nvSpPr>
        <p:spPr bwMode="auto">
          <a:xfrm>
            <a:off x="215900" y="668338"/>
            <a:ext cx="789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2. Avantages des systèmes agroforestiers</a:t>
            </a:r>
          </a:p>
        </p:txBody>
      </p:sp>
      <p:sp>
        <p:nvSpPr>
          <p:cNvPr id="14341" name="ZoneTexte 6">
            <a:extLst>
              <a:ext uri="{FF2B5EF4-FFF2-40B4-BE49-F238E27FC236}">
                <a16:creationId xmlns:a16="http://schemas.microsoft.com/office/drawing/2014/main" id="{50D04D99-C397-48B2-B6D7-518164DC4CF7}"/>
              </a:ext>
            </a:extLst>
          </p:cNvPr>
          <p:cNvSpPr txBox="1">
            <a:spLocks noChangeArrowheads="1"/>
          </p:cNvSpPr>
          <p:nvPr/>
        </p:nvSpPr>
        <p:spPr bwMode="auto">
          <a:xfrm>
            <a:off x="301625" y="1227138"/>
            <a:ext cx="117681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Font typeface="Arial" panose="020B0604020202020204" pitchFamily="34" charset="0"/>
              <a:buChar char="•"/>
            </a:pPr>
            <a:r>
              <a:rPr lang="fr-FR" altLang="fr-FR">
                <a:solidFill>
                  <a:srgbClr val="008000"/>
                </a:solidFill>
              </a:rPr>
              <a:t>Dans les systèmes agroforestiers, il y a souvent des relations mutuelles entre plantes, ce qui peut expliquer leur plus grande résilience (résistances à divers aléas). </a:t>
            </a:r>
          </a:p>
          <a:p>
            <a:pPr algn="just" eaLnBrk="1" hangingPunct="1">
              <a:buFont typeface="Arial" panose="020B0604020202020204" pitchFamily="34" charset="0"/>
              <a:buChar char="•"/>
            </a:pPr>
            <a:r>
              <a:rPr lang="fr-FR" altLang="fr-FR">
                <a:solidFill>
                  <a:srgbClr val="008000"/>
                </a:solidFill>
              </a:rPr>
              <a:t>La plasticité des espèces [par leur plasticité racinaire etc.] explique une partie des résultats de productivité très élevés des systèmes hétérogènes (Christian Dupraz, INRA).</a:t>
            </a:r>
          </a:p>
          <a:p>
            <a:pPr algn="just" eaLnBrk="1" hangingPunct="1">
              <a:buFont typeface="Arial" panose="020B0604020202020204" pitchFamily="34" charset="0"/>
              <a:buChar char="•"/>
            </a:pPr>
            <a:r>
              <a:rPr lang="fr-FR" altLang="fr-FR">
                <a:solidFill>
                  <a:srgbClr val="008000"/>
                </a:solidFill>
              </a:rPr>
              <a:t>On a constaté que si les lignes d’arbres des systèmes agroforestiers sont plantés nord-sud, le rendement productif global augmente (probablement à cause d’une diminution de la compétition pour la lumière (?)) (Christian Dupraz, INRA).</a:t>
            </a:r>
          </a:p>
          <a:p>
            <a:pPr algn="just" eaLnBrk="1" hangingPunct="1">
              <a:buFont typeface="Arial" panose="020B0604020202020204" pitchFamily="34" charset="0"/>
              <a:buChar char="•"/>
            </a:pPr>
            <a:r>
              <a:rPr lang="fr-FR" altLang="fr-FR">
                <a:solidFill>
                  <a:srgbClr val="008000"/>
                </a:solidFill>
              </a:rPr>
              <a:t>Les arbres aux systèmes racinaires profonds résistent mieux aux sècheresses estivales.</a:t>
            </a:r>
          </a:p>
          <a:p>
            <a:pPr algn="just" eaLnBrk="1" hangingPunct="1">
              <a:buFont typeface="Arial" panose="020B0604020202020204" pitchFamily="34" charset="0"/>
              <a:buChar char="•"/>
            </a:pPr>
            <a:r>
              <a:rPr lang="fr-FR" altLang="fr-FR">
                <a:solidFill>
                  <a:srgbClr val="008000"/>
                </a:solidFill>
              </a:rPr>
              <a:t>Le stress hydrique et en azote est moins grand en </a:t>
            </a:r>
            <a:r>
              <a:rPr lang="fr-FR" altLang="fr-FR" i="1">
                <a:solidFill>
                  <a:srgbClr val="008000"/>
                </a:solidFill>
              </a:rPr>
              <a:t>culture intercalaire</a:t>
            </a:r>
            <a:r>
              <a:rPr lang="fr-FR" altLang="fr-FR">
                <a:solidFill>
                  <a:srgbClr val="008000"/>
                </a:solidFill>
              </a:rPr>
              <a:t>.</a:t>
            </a:r>
          </a:p>
          <a:p>
            <a:pPr algn="just" eaLnBrk="1" hangingPunct="1">
              <a:buFont typeface="Arial" panose="020B0604020202020204" pitchFamily="34" charset="0"/>
              <a:buChar char="•"/>
            </a:pPr>
            <a:r>
              <a:rPr lang="fr-FR" altLang="fr-FR" i="1">
                <a:solidFill>
                  <a:srgbClr val="008000"/>
                </a:solidFill>
              </a:rPr>
              <a:t>Quand les arbres sont gros, ils sont un filet de sécurité contre la </a:t>
            </a:r>
            <a:r>
              <a:rPr lang="fr-FR" altLang="fr-FR" i="1">
                <a:solidFill>
                  <a:srgbClr val="FF0000"/>
                </a:solidFill>
              </a:rPr>
              <a:t>perte d’azote </a:t>
            </a:r>
            <a:r>
              <a:rPr lang="fr-FR" altLang="fr-FR">
                <a:solidFill>
                  <a:srgbClr val="008000"/>
                </a:solidFill>
              </a:rPr>
              <a:t>[lixiviation de l’azote], dans les parcelles agricoles.</a:t>
            </a:r>
          </a:p>
        </p:txBody>
      </p:sp>
      <p:pic>
        <p:nvPicPr>
          <p:cNvPr id="14342" name="Image 7">
            <a:extLst>
              <a:ext uri="{FF2B5EF4-FFF2-40B4-BE49-F238E27FC236}">
                <a16:creationId xmlns:a16="http://schemas.microsoft.com/office/drawing/2014/main" id="{5C61B128-6AB3-470A-AE2B-037F9A244D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0138" y="3854450"/>
            <a:ext cx="6959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ZoneTexte 8">
            <a:extLst>
              <a:ext uri="{FF2B5EF4-FFF2-40B4-BE49-F238E27FC236}">
                <a16:creationId xmlns:a16="http://schemas.microsoft.com/office/drawing/2014/main" id="{8B4B571A-EBC9-4600-8BCF-311B79D3CACD}"/>
              </a:ext>
            </a:extLst>
          </p:cNvPr>
          <p:cNvSpPr txBox="1">
            <a:spLocks noChangeArrowheads="1"/>
          </p:cNvSpPr>
          <p:nvPr/>
        </p:nvSpPr>
        <p:spPr bwMode="auto">
          <a:xfrm>
            <a:off x="4957763" y="5892800"/>
            <a:ext cx="3432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 A gauche, système racinaire, dans un système agroforestier (à 10 ans).</a:t>
            </a:r>
          </a:p>
        </p:txBody>
      </p:sp>
      <p:sp>
        <p:nvSpPr>
          <p:cNvPr id="14344" name="ZoneTexte 9">
            <a:extLst>
              <a:ext uri="{FF2B5EF4-FFF2-40B4-BE49-F238E27FC236}">
                <a16:creationId xmlns:a16="http://schemas.microsoft.com/office/drawing/2014/main" id="{14F81609-CF11-4E5C-BF1B-9D9D22FAAE0A}"/>
              </a:ext>
            </a:extLst>
          </p:cNvPr>
          <p:cNvSpPr txBox="1">
            <a:spLocks noChangeArrowheads="1"/>
          </p:cNvSpPr>
          <p:nvPr/>
        </p:nvSpPr>
        <p:spPr bwMode="auto">
          <a:xfrm>
            <a:off x="8462963" y="5892800"/>
            <a:ext cx="3432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a:solidFill>
                  <a:srgbClr val="008000"/>
                </a:solidFill>
              </a:rPr>
              <a:t>↑ A droite, système racinaire, dans un système forestier (à 10 ans).</a:t>
            </a:r>
          </a:p>
        </p:txBody>
      </p:sp>
      <p:sp>
        <p:nvSpPr>
          <p:cNvPr id="14345" name="ZoneTexte 10">
            <a:extLst>
              <a:ext uri="{FF2B5EF4-FFF2-40B4-BE49-F238E27FC236}">
                <a16:creationId xmlns:a16="http://schemas.microsoft.com/office/drawing/2014/main" id="{36C1F40E-74DB-4D99-9532-DE076E40B99A}"/>
              </a:ext>
            </a:extLst>
          </p:cNvPr>
          <p:cNvSpPr txBox="1">
            <a:spLocks noChangeArrowheads="1"/>
          </p:cNvSpPr>
          <p:nvPr/>
        </p:nvSpPr>
        <p:spPr bwMode="auto">
          <a:xfrm>
            <a:off x="215900" y="4227513"/>
            <a:ext cx="3432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 « L’opportunisme racinaire » serait à l’origine de l’augmentation de 100% du carbone (bois) dans le sol et de 23% dans la couronne » (C. Dupraz, INRA).</a:t>
            </a:r>
          </a:p>
        </p:txBody>
      </p:sp>
      <p:sp>
        <p:nvSpPr>
          <p:cNvPr id="14346" name="ZoneTexte 11">
            <a:extLst>
              <a:ext uri="{FF2B5EF4-FFF2-40B4-BE49-F238E27FC236}">
                <a16:creationId xmlns:a16="http://schemas.microsoft.com/office/drawing/2014/main" id="{F41F1E21-6488-4160-853B-99D4BF364EA4}"/>
              </a:ext>
            </a:extLst>
          </p:cNvPr>
          <p:cNvSpPr txBox="1">
            <a:spLocks noChangeArrowheads="1"/>
          </p:cNvSpPr>
          <p:nvPr/>
        </p:nvSpPr>
        <p:spPr bwMode="auto">
          <a:xfrm>
            <a:off x="2000250" y="6343650"/>
            <a:ext cx="10069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De l’opportunisme des systèmes racinaires : à quelle échelle de temps faut-il raisonner pour comprendre les stratégies d’enracinement des arbres ?, </a:t>
            </a:r>
            <a:r>
              <a:rPr lang="fr-FR" altLang="fr-FR" sz="1200">
                <a:solidFill>
                  <a:srgbClr val="008000"/>
                </a:solidFill>
              </a:rPr>
              <a:t>Christian Dupraz, Grégoire Talbot, Lydie Dufour, Rachmat Mulia, Source image : </a:t>
            </a:r>
            <a:r>
              <a:rPr lang="fr-FR" altLang="fr-FR" sz="1200">
                <a:solidFill>
                  <a:srgbClr val="008000"/>
                </a:solidFill>
                <a:hlinkClick r:id="rId3"/>
              </a:rPr>
              <a:t>http://www.groupedetudedelarbre.org/userfiles/Montpellier-2008_CDupraz.pdf</a:t>
            </a:r>
            <a:r>
              <a:rPr lang="fr-FR" altLang="fr-FR" sz="1200">
                <a:solidFill>
                  <a:srgbClr val="008000"/>
                </a:solidFill>
              </a:rPr>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7456F449-2CA3-4A6A-930B-09C99E18ED9F}"/>
              </a:ext>
            </a:extLst>
          </p:cNvPr>
          <p:cNvSpPr>
            <a:spLocks noGrp="1"/>
          </p:cNvSpPr>
          <p:nvPr>
            <p:ph type="sldNum" sz="quarter" idx="12"/>
          </p:nvPr>
        </p:nvSpPr>
        <p:spPr>
          <a:xfrm>
            <a:off x="10699750" y="173038"/>
            <a:ext cx="1284288" cy="374650"/>
          </a:xfrm>
        </p:spPr>
        <p:txBody>
          <a:bodyPr/>
          <a:lstStyle/>
          <a:p>
            <a:pPr>
              <a:defRPr/>
            </a:pPr>
            <a:fld id="{14B898D2-595B-47C8-A770-81E7F226AA12}" type="slidenum">
              <a:rPr lang="fr-FR"/>
              <a:pPr>
                <a:defRPr/>
              </a:pPr>
              <a:t>120</a:t>
            </a:fld>
            <a:endParaRPr lang="fr-FR" dirty="0"/>
          </a:p>
        </p:txBody>
      </p:sp>
      <p:sp>
        <p:nvSpPr>
          <p:cNvPr id="4" name="Rectangle 5">
            <a:extLst>
              <a:ext uri="{FF2B5EF4-FFF2-40B4-BE49-F238E27FC236}">
                <a16:creationId xmlns:a16="http://schemas.microsoft.com/office/drawing/2014/main" id="{E4186380-DF22-4CA5-896A-7D806EFAFC35}"/>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 name="ZoneTexte 4">
            <a:extLst>
              <a:ext uri="{FF2B5EF4-FFF2-40B4-BE49-F238E27FC236}">
                <a16:creationId xmlns:a16="http://schemas.microsoft.com/office/drawing/2014/main" id="{93A89CB2-0615-4FFE-BAEA-041A4192D6D6}"/>
              </a:ext>
            </a:extLst>
          </p:cNvPr>
          <p:cNvSpPr txBox="1">
            <a:spLocks noChangeArrowheads="1"/>
          </p:cNvSpPr>
          <p:nvPr/>
        </p:nvSpPr>
        <p:spPr bwMode="auto">
          <a:xfrm>
            <a:off x="204788" y="1116806"/>
            <a:ext cx="117792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u="sng" dirty="0">
                <a:solidFill>
                  <a:srgbClr val="008000"/>
                </a:solidFill>
              </a:rPr>
              <a:t>Usages</a:t>
            </a:r>
            <a:r>
              <a:rPr lang="fr-FR" altLang="fr-FR" dirty="0">
                <a:solidFill>
                  <a:srgbClr val="008000"/>
                </a:solidFill>
              </a:rPr>
              <a:t> : L'amarante à graines est une </a:t>
            </a:r>
            <a:r>
              <a:rPr lang="fr-FR" altLang="fr-FR" b="1" dirty="0">
                <a:solidFill>
                  <a:srgbClr val="008000"/>
                </a:solidFill>
              </a:rPr>
              <a:t>culture riche en protéines </a:t>
            </a:r>
            <a:r>
              <a:rPr lang="fr-FR" altLang="fr-FR" dirty="0">
                <a:solidFill>
                  <a:srgbClr val="008000"/>
                </a:solidFill>
              </a:rPr>
              <a:t>(18%) ; les graines sont mangées soufflées ou moulues en farine. Les feuilles consommées crues ou cuites. </a:t>
            </a:r>
            <a:r>
              <a:rPr lang="fr-FR" altLang="fr-FR" b="1" dirty="0">
                <a:solidFill>
                  <a:srgbClr val="008000"/>
                </a:solidFill>
              </a:rPr>
              <a:t>L'amarante à tête d'éléphant pousse toute l'année sous les climats chauds</a:t>
            </a:r>
            <a:r>
              <a:rPr lang="fr-FR" altLang="fr-FR" dirty="0">
                <a:solidFill>
                  <a:srgbClr val="008000"/>
                </a:solidFill>
              </a:rPr>
              <a:t>; les feuilles </a:t>
            </a:r>
            <a:r>
              <a:rPr lang="fr-FR" altLang="fr-FR" b="1" dirty="0">
                <a:solidFill>
                  <a:srgbClr val="008000"/>
                </a:solidFill>
              </a:rPr>
              <a:t>savoureuses</a:t>
            </a:r>
            <a:r>
              <a:rPr lang="fr-FR" altLang="fr-FR" dirty="0">
                <a:solidFill>
                  <a:srgbClr val="008000"/>
                </a:solidFill>
              </a:rPr>
              <a:t> sont rouge vif et vertes. Plante riche en minéraux et vitamines. Fourrage pour les poules (graines); feuilles pour les troupeaux; ensilage possible. Culture couvrante.</a:t>
            </a:r>
          </a:p>
        </p:txBody>
      </p:sp>
      <p:sp>
        <p:nvSpPr>
          <p:cNvPr id="7" name="Rectangle 8">
            <a:extLst>
              <a:ext uri="{FF2B5EF4-FFF2-40B4-BE49-F238E27FC236}">
                <a16:creationId xmlns:a16="http://schemas.microsoft.com/office/drawing/2014/main" id="{51AF5EAC-AE73-47A7-A30B-EF1ECE5246C5}"/>
              </a:ext>
            </a:extLst>
          </p:cNvPr>
          <p:cNvSpPr>
            <a:spLocks noChangeArrowheads="1"/>
          </p:cNvSpPr>
          <p:nvPr/>
        </p:nvSpPr>
        <p:spPr bwMode="auto">
          <a:xfrm>
            <a:off x="61913" y="6315075"/>
            <a:ext cx="475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Amaranthus hypochondriacus</a:t>
            </a:r>
            <a:endParaRPr lang="fr-FR" altLang="fr-FR" sz="1200">
              <a:solidFill>
                <a:srgbClr val="008000"/>
              </a:solidFill>
            </a:endParaRPr>
          </a:p>
          <a:p>
            <a:pPr algn="ctr" eaLnBrk="1" hangingPunct="1"/>
            <a:r>
              <a:rPr lang="fr-FR" altLang="fr-FR" sz="1200" b="1">
                <a:solidFill>
                  <a:srgbClr val="008000"/>
                </a:solidFill>
              </a:rPr>
              <a:t>Des régions tempérées aux tropiques sèches d'altitude</a:t>
            </a:r>
            <a:endParaRPr lang="fr-FR" altLang="fr-FR" sz="1200"/>
          </a:p>
        </p:txBody>
      </p:sp>
      <p:sp>
        <p:nvSpPr>
          <p:cNvPr id="8" name="Rectangle 9">
            <a:extLst>
              <a:ext uri="{FF2B5EF4-FFF2-40B4-BE49-F238E27FC236}">
                <a16:creationId xmlns:a16="http://schemas.microsoft.com/office/drawing/2014/main" id="{2B7EDC1C-F2CC-48B2-AEC8-25A1998B02FE}"/>
              </a:ext>
            </a:extLst>
          </p:cNvPr>
          <p:cNvSpPr>
            <a:spLocks noChangeArrowheads="1"/>
          </p:cNvSpPr>
          <p:nvPr/>
        </p:nvSpPr>
        <p:spPr bwMode="auto">
          <a:xfrm>
            <a:off x="6323013" y="6315075"/>
            <a:ext cx="5072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Amarante «tête d'éléphant» </a:t>
            </a:r>
            <a:r>
              <a:rPr lang="fr-FR" altLang="fr-FR" sz="1200" i="1">
                <a:solidFill>
                  <a:srgbClr val="008000"/>
                </a:solidFill>
              </a:rPr>
              <a:t>Amaranthus gangeticus </a:t>
            </a:r>
            <a:r>
              <a:rPr lang="fr-FR" altLang="fr-FR" sz="1200">
                <a:solidFill>
                  <a:srgbClr val="008000"/>
                </a:solidFill>
              </a:rPr>
              <a:t>(ou </a:t>
            </a:r>
            <a:r>
              <a:rPr lang="fr-FR" altLang="fr-FR" sz="1200" i="1">
                <a:solidFill>
                  <a:srgbClr val="008000"/>
                </a:solidFill>
              </a:rPr>
              <a:t>A.</a:t>
            </a:r>
            <a:r>
              <a:rPr lang="fr-FR" altLang="fr-FR" sz="1200">
                <a:solidFill>
                  <a:srgbClr val="008000"/>
                </a:solidFill>
              </a:rPr>
              <a:t> </a:t>
            </a:r>
            <a:r>
              <a:rPr lang="fr-FR" altLang="fr-FR" sz="1200" i="1">
                <a:solidFill>
                  <a:srgbClr val="008000"/>
                </a:solidFill>
              </a:rPr>
              <a:t>tricolore</a:t>
            </a:r>
            <a:r>
              <a:rPr lang="fr-FR" altLang="fr-FR" sz="1200">
                <a:solidFill>
                  <a:srgbClr val="008000"/>
                </a:solidFill>
              </a:rPr>
              <a:t>)</a:t>
            </a:r>
          </a:p>
          <a:p>
            <a:pPr algn="ctr" eaLnBrk="1" hangingPunct="1"/>
            <a:r>
              <a:rPr lang="fr-FR" altLang="fr-FR" sz="1200" b="1">
                <a:solidFill>
                  <a:srgbClr val="008000"/>
                </a:solidFill>
              </a:rPr>
              <a:t>Climats chauds</a:t>
            </a:r>
            <a:endParaRPr lang="fr-FR" altLang="fr-FR" sz="1200"/>
          </a:p>
        </p:txBody>
      </p:sp>
      <p:pic>
        <p:nvPicPr>
          <p:cNvPr id="9" name="Image 10">
            <a:extLst>
              <a:ext uri="{FF2B5EF4-FFF2-40B4-BE49-F238E27FC236}">
                <a16:creationId xmlns:a16="http://schemas.microsoft.com/office/drawing/2014/main" id="{39A9FAD7-01D6-4340-8558-F8B4352693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4376738"/>
            <a:ext cx="187007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1">
            <a:extLst>
              <a:ext uri="{FF2B5EF4-FFF2-40B4-BE49-F238E27FC236}">
                <a16:creationId xmlns:a16="http://schemas.microsoft.com/office/drawing/2014/main" id="{E5508E5F-9CD5-4E93-8C01-428FA0F23E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4787900"/>
            <a:ext cx="26209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2">
            <a:extLst>
              <a:ext uri="{FF2B5EF4-FFF2-40B4-BE49-F238E27FC236}">
                <a16:creationId xmlns:a16="http://schemas.microsoft.com/office/drawing/2014/main" id="{2B25A7F4-3D68-4772-9A60-9408CE6EF8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4625975"/>
            <a:ext cx="2255838"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3">
            <a:extLst>
              <a:ext uri="{FF2B5EF4-FFF2-40B4-BE49-F238E27FC236}">
                <a16:creationId xmlns:a16="http://schemas.microsoft.com/office/drawing/2014/main" id="{AF782CB1-A227-4DC6-844A-9E3076AD1C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8213" y="4787900"/>
            <a:ext cx="2906712"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4">
            <a:extLst>
              <a:ext uri="{FF2B5EF4-FFF2-40B4-BE49-F238E27FC236}">
                <a16:creationId xmlns:a16="http://schemas.microsoft.com/office/drawing/2014/main" id="{C49CB737-EA7F-498F-91C7-E1506F33E3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66363" y="3695700"/>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ED9A2AA0-4764-4E9C-87DA-F9B82F484074}"/>
              </a:ext>
            </a:extLst>
          </p:cNvPr>
          <p:cNvSpPr txBox="1"/>
          <p:nvPr/>
        </p:nvSpPr>
        <p:spPr>
          <a:xfrm>
            <a:off x="209250" y="687149"/>
            <a:ext cx="10591428" cy="369332"/>
          </a:xfrm>
          <a:prstGeom prst="rect">
            <a:avLst/>
          </a:prstGeom>
          <a:noFill/>
        </p:spPr>
        <p:txBody>
          <a:bodyPr wrap="square" rtlCol="0">
            <a:spAutoFit/>
          </a:bodyPr>
          <a:lstStyle/>
          <a:p>
            <a:r>
              <a:rPr lang="fr-FR" b="1" dirty="0">
                <a:solidFill>
                  <a:srgbClr val="008000"/>
                </a:solidFill>
              </a:rPr>
              <a:t>4.7. Amarante - </a:t>
            </a:r>
            <a:r>
              <a:rPr lang="fr-FR" b="1" dirty="0" err="1">
                <a:solidFill>
                  <a:srgbClr val="008000"/>
                </a:solidFill>
              </a:rPr>
              <a:t>amaranthe</a:t>
            </a:r>
            <a:r>
              <a:rPr lang="fr-FR" dirty="0">
                <a:solidFill>
                  <a:srgbClr val="008000"/>
                </a:solidFill>
              </a:rPr>
              <a:t> (</a:t>
            </a:r>
            <a:r>
              <a:rPr lang="fr-FR" i="1" dirty="0" err="1">
                <a:solidFill>
                  <a:srgbClr val="008000"/>
                </a:solidFill>
              </a:rPr>
              <a:t>Amaranthus</a:t>
            </a:r>
            <a:r>
              <a:rPr lang="fr-FR" i="1" dirty="0">
                <a:solidFill>
                  <a:srgbClr val="008000"/>
                </a:solidFill>
              </a:rPr>
              <a:t> </a:t>
            </a:r>
            <a:r>
              <a:rPr lang="fr-FR" i="1" dirty="0" err="1">
                <a:solidFill>
                  <a:srgbClr val="008000"/>
                </a:solidFill>
              </a:rPr>
              <a:t>spp</a:t>
            </a:r>
            <a:r>
              <a:rPr lang="fr-FR" dirty="0">
                <a:solidFill>
                  <a:srgbClr val="008000"/>
                </a:solidFill>
              </a:rPr>
              <a:t>.) (famille des </a:t>
            </a:r>
            <a:r>
              <a:rPr lang="fr-FR" i="1" u="sng" dirty="0" err="1">
                <a:hlinkClick r:id="rId7"/>
              </a:rPr>
              <a:t>Chenopodiaceae</a:t>
            </a:r>
            <a:r>
              <a:rPr lang="fr-FR" dirty="0">
                <a:solidFill>
                  <a:srgbClr val="008000"/>
                </a:solidFill>
              </a:rPr>
              <a:t> ou </a:t>
            </a:r>
            <a:r>
              <a:rPr lang="fr-FR" altLang="fr-FR" i="1" dirty="0" err="1">
                <a:hlinkClick r:id="rId8" tooltip="Amaranthaceae"/>
              </a:rPr>
              <a:t>Amaranthaceae</a:t>
            </a:r>
            <a:r>
              <a:rPr lang="fr-FR" altLang="fr-FR" dirty="0">
                <a:solidFill>
                  <a:srgbClr val="008000"/>
                </a:solidFill>
              </a:rPr>
              <a:t>)</a:t>
            </a:r>
          </a:p>
        </p:txBody>
      </p:sp>
    </p:spTree>
    <p:extLst>
      <p:ext uri="{BB962C8B-B14F-4D97-AF65-F5344CB8AC3E}">
        <p14:creationId xmlns:p14="http://schemas.microsoft.com/office/powerpoint/2010/main" val="8934635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0BDBBAA-517A-46E1-A0BA-A274E6E1C42D}"/>
              </a:ext>
            </a:extLst>
          </p:cNvPr>
          <p:cNvSpPr>
            <a:spLocks noGrp="1"/>
          </p:cNvSpPr>
          <p:nvPr>
            <p:ph type="sldNum" sz="quarter" idx="12"/>
          </p:nvPr>
        </p:nvSpPr>
        <p:spPr>
          <a:xfrm>
            <a:off x="247650" y="254000"/>
            <a:ext cx="842963" cy="320675"/>
          </a:xfrm>
        </p:spPr>
        <p:txBody>
          <a:bodyPr/>
          <a:lstStyle/>
          <a:p>
            <a:pPr>
              <a:defRPr/>
            </a:pPr>
            <a:fld id="{42460960-F970-4178-9769-E51A0636B8BB}" type="slidenum">
              <a:rPr lang="fr-FR"/>
              <a:pPr>
                <a:defRPr/>
              </a:pPr>
              <a:t>121</a:t>
            </a:fld>
            <a:endParaRPr lang="fr-FR"/>
          </a:p>
        </p:txBody>
      </p:sp>
      <p:sp>
        <p:nvSpPr>
          <p:cNvPr id="95235" name="Rectangle 5">
            <a:extLst>
              <a:ext uri="{FF2B5EF4-FFF2-40B4-BE49-F238E27FC236}">
                <a16:creationId xmlns:a16="http://schemas.microsoft.com/office/drawing/2014/main" id="{1D4DEC28-8ED2-4B90-B62E-88F354B8A8DC}"/>
              </a:ext>
            </a:extLst>
          </p:cNvPr>
          <p:cNvSpPr>
            <a:spLocks noChangeArrowheads="1"/>
          </p:cNvSpPr>
          <p:nvPr/>
        </p:nvSpPr>
        <p:spPr bwMode="auto">
          <a:xfrm>
            <a:off x="4178300" y="206375"/>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5236" name="Rectangle 3">
            <a:extLst>
              <a:ext uri="{FF2B5EF4-FFF2-40B4-BE49-F238E27FC236}">
                <a16:creationId xmlns:a16="http://schemas.microsoft.com/office/drawing/2014/main" id="{58EB6AC0-DB1E-4010-8519-C2CC14C61B36}"/>
              </a:ext>
            </a:extLst>
          </p:cNvPr>
          <p:cNvSpPr>
            <a:spLocks noChangeArrowheads="1"/>
          </p:cNvSpPr>
          <p:nvPr/>
        </p:nvSpPr>
        <p:spPr bwMode="auto">
          <a:xfrm>
            <a:off x="141288" y="695325"/>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4. Plantes alimentaires de la strate herbacée</a:t>
            </a:r>
            <a:endParaRPr lang="fr-FR" altLang="fr-FR"/>
          </a:p>
        </p:txBody>
      </p:sp>
      <p:sp>
        <p:nvSpPr>
          <p:cNvPr id="95237" name="ZoneTexte 4">
            <a:extLst>
              <a:ext uri="{FF2B5EF4-FFF2-40B4-BE49-F238E27FC236}">
                <a16:creationId xmlns:a16="http://schemas.microsoft.com/office/drawing/2014/main" id="{E0990CA4-57DF-4ED0-B99A-12988C23B289}"/>
              </a:ext>
            </a:extLst>
          </p:cNvPr>
          <p:cNvSpPr txBox="1">
            <a:spLocks noChangeArrowheads="1"/>
          </p:cNvSpPr>
          <p:nvPr/>
        </p:nvSpPr>
        <p:spPr bwMode="auto">
          <a:xfrm>
            <a:off x="247650" y="1063624"/>
            <a:ext cx="11779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4.7b. </a:t>
            </a:r>
            <a:r>
              <a:rPr lang="fr-FR" altLang="fr-FR" i="1" dirty="0" err="1">
                <a:solidFill>
                  <a:srgbClr val="008000"/>
                </a:solidFill>
                <a:cs typeface="Arial" panose="020B0604020202020204" pitchFamily="34" charset="0"/>
              </a:rPr>
              <a:t>Amaranthus</a:t>
            </a:r>
            <a:r>
              <a:rPr lang="fr-FR" altLang="fr-FR" i="1" dirty="0">
                <a:solidFill>
                  <a:srgbClr val="008000"/>
                </a:solidFill>
                <a:cs typeface="Arial" panose="020B0604020202020204" pitchFamily="34" charset="0"/>
              </a:rPr>
              <a:t> </a:t>
            </a:r>
            <a:r>
              <a:rPr lang="fr-FR" altLang="fr-FR" i="1" dirty="0" err="1">
                <a:solidFill>
                  <a:srgbClr val="008000"/>
                </a:solidFill>
                <a:cs typeface="Arial" panose="020B0604020202020204" pitchFamily="34" charset="0"/>
              </a:rPr>
              <a:t>hypochondriacus</a:t>
            </a:r>
            <a:r>
              <a:rPr lang="fr-FR" altLang="fr-FR" i="1" dirty="0">
                <a:solidFill>
                  <a:srgbClr val="008000"/>
                </a:solidFill>
                <a:cs typeface="Arial" panose="020B0604020202020204" pitchFamily="34" charset="0"/>
              </a:rPr>
              <a:t> </a:t>
            </a:r>
            <a:r>
              <a:rPr lang="fr-FR" altLang="fr-FR" dirty="0">
                <a:solidFill>
                  <a:srgbClr val="008000"/>
                </a:solidFill>
                <a:cs typeface="Arial" panose="020B0604020202020204" pitchFamily="34" charset="0"/>
              </a:rPr>
              <a:t>(</a:t>
            </a:r>
            <a:r>
              <a:rPr lang="fr-FR" altLang="fr-FR" dirty="0">
                <a:solidFill>
                  <a:srgbClr val="008000"/>
                </a:solidFill>
              </a:rPr>
              <a:t>amarante paniculée, </a:t>
            </a:r>
            <a:r>
              <a:rPr lang="pt-BR" altLang="fr-FR" dirty="0">
                <a:solidFill>
                  <a:srgbClr val="008000"/>
                </a:solidFill>
              </a:rPr>
              <a:t>a</a:t>
            </a:r>
            <a:r>
              <a:rPr lang="pt-BR" dirty="0">
                <a:solidFill>
                  <a:srgbClr val="008000"/>
                </a:solidFill>
              </a:rPr>
              <a:t>marante hypocondriaque ou amarante élégante</a:t>
            </a:r>
            <a:r>
              <a:rPr lang="fr-FR" altLang="fr-FR" dirty="0">
                <a:solidFill>
                  <a:srgbClr val="008000"/>
                </a:solidFill>
                <a:cs typeface="Arial" panose="020B0604020202020204" pitchFamily="34" charset="0"/>
              </a:rPr>
              <a:t>)</a:t>
            </a:r>
          </a:p>
        </p:txBody>
      </p:sp>
      <p:sp>
        <p:nvSpPr>
          <p:cNvPr id="4" name="Rectangle 3">
            <a:extLst>
              <a:ext uri="{FF2B5EF4-FFF2-40B4-BE49-F238E27FC236}">
                <a16:creationId xmlns:a16="http://schemas.microsoft.com/office/drawing/2014/main" id="{59B741B5-1519-40FD-B643-6206B6338354}"/>
              </a:ext>
            </a:extLst>
          </p:cNvPr>
          <p:cNvSpPr/>
          <p:nvPr/>
        </p:nvSpPr>
        <p:spPr>
          <a:xfrm>
            <a:off x="4425756" y="679613"/>
            <a:ext cx="4782015" cy="369332"/>
          </a:xfrm>
          <a:prstGeom prst="rect">
            <a:avLst/>
          </a:prstGeom>
        </p:spPr>
        <p:txBody>
          <a:bodyPr wrap="none">
            <a:spAutoFit/>
          </a:bodyPr>
          <a:lstStyle/>
          <a:p>
            <a:pPr eaLnBrk="1" hangingPunct="1"/>
            <a:r>
              <a:rPr lang="fr-FR" dirty="0">
                <a:solidFill>
                  <a:srgbClr val="008000"/>
                </a:solidFill>
              </a:rPr>
              <a:t>(famille des </a:t>
            </a:r>
            <a:r>
              <a:rPr lang="fr-FR" i="1" u="sng" dirty="0" err="1">
                <a:hlinkClick r:id="rId2"/>
              </a:rPr>
              <a:t>Chenopodiaceae</a:t>
            </a:r>
            <a:r>
              <a:rPr lang="fr-FR" i="1" dirty="0">
                <a:solidFill>
                  <a:srgbClr val="008000"/>
                </a:solidFill>
              </a:rPr>
              <a:t> ou</a:t>
            </a:r>
            <a:r>
              <a:rPr lang="fr-FR" dirty="0">
                <a:solidFill>
                  <a:srgbClr val="008000"/>
                </a:solidFill>
              </a:rPr>
              <a:t> </a:t>
            </a:r>
            <a:r>
              <a:rPr lang="fr-FR" i="1" dirty="0" err="1">
                <a:hlinkClick r:id="rId3" tooltip="Amaranthaceae"/>
              </a:rPr>
              <a:t>Amaranthaceae</a:t>
            </a:r>
            <a:r>
              <a:rPr lang="fr-FR" dirty="0">
                <a:solidFill>
                  <a:srgbClr val="008000"/>
                </a:solidFill>
              </a:rPr>
              <a:t>)</a:t>
            </a:r>
            <a:endParaRPr lang="fr-FR" altLang="fr-FR" dirty="0">
              <a:solidFill>
                <a:srgbClr val="008000"/>
              </a:solidFill>
              <a:cs typeface="Arial" panose="020B0604020202020204" pitchFamily="34" charset="0"/>
            </a:endParaRPr>
          </a:p>
        </p:txBody>
      </p:sp>
      <p:sp>
        <p:nvSpPr>
          <p:cNvPr id="5" name="ZoneTexte 4">
            <a:extLst>
              <a:ext uri="{FF2B5EF4-FFF2-40B4-BE49-F238E27FC236}">
                <a16:creationId xmlns:a16="http://schemas.microsoft.com/office/drawing/2014/main" id="{B7E2E3FA-10E3-46BB-BF00-7D939D3D633E}"/>
              </a:ext>
            </a:extLst>
          </p:cNvPr>
          <p:cNvSpPr txBox="1"/>
          <p:nvPr/>
        </p:nvSpPr>
        <p:spPr>
          <a:xfrm>
            <a:off x="141288" y="1432956"/>
            <a:ext cx="11778185" cy="2585323"/>
          </a:xfrm>
          <a:prstGeom prst="rect">
            <a:avLst/>
          </a:prstGeom>
          <a:noFill/>
        </p:spPr>
        <p:txBody>
          <a:bodyPr wrap="square" rtlCol="0">
            <a:spAutoFit/>
          </a:bodyPr>
          <a:lstStyle/>
          <a:p>
            <a:r>
              <a:rPr lang="fr-FR" dirty="0"/>
              <a:t>C’est une </a:t>
            </a:r>
            <a:r>
              <a:rPr lang="fr-FR" u="sng" dirty="0">
                <a:hlinkClick r:id="rId4"/>
              </a:rPr>
              <a:t>plante herbacée</a:t>
            </a:r>
            <a:r>
              <a:rPr lang="fr-FR" dirty="0"/>
              <a:t>, atteignant souvent 2 m de haut, originaire d'</a:t>
            </a:r>
            <a:r>
              <a:rPr lang="fr-FR" dirty="0">
                <a:hlinkClick r:id="rId5" tooltip="Amérique du Nord"/>
              </a:rPr>
              <a:t>Amérique du Nord</a:t>
            </a:r>
            <a:r>
              <a:rPr lang="fr-FR" dirty="0"/>
              <a:t>. </a:t>
            </a:r>
            <a:r>
              <a:rPr lang="fr-FR" dirty="0">
                <a:solidFill>
                  <a:srgbClr val="008000"/>
                </a:solidFill>
              </a:rPr>
              <a:t>Elle est cultivée dans les pays chauds comme plante alimentaire pour ses </a:t>
            </a:r>
            <a:r>
              <a:rPr lang="fr-FR" dirty="0">
                <a:solidFill>
                  <a:srgbClr val="008000"/>
                </a:solidFill>
                <a:hlinkClick r:id="rId6" tooltip="Graine"/>
              </a:rPr>
              <a:t>graines</a:t>
            </a:r>
            <a:r>
              <a:rPr lang="fr-FR" dirty="0">
                <a:solidFill>
                  <a:srgbClr val="008000"/>
                </a:solidFill>
              </a:rPr>
              <a:t>, consommées </a:t>
            </a:r>
            <a:r>
              <a:rPr lang="fr-FR" dirty="0"/>
              <a:t>comme des céréales, et pour ses </a:t>
            </a:r>
            <a:r>
              <a:rPr lang="fr-FR" dirty="0">
                <a:hlinkClick r:id="rId7" tooltip="Feuille"/>
              </a:rPr>
              <a:t>feuilles</a:t>
            </a:r>
            <a:r>
              <a:rPr lang="fr-FR" dirty="0"/>
              <a:t>. </a:t>
            </a:r>
            <a:r>
              <a:rPr lang="fr-FR" dirty="0">
                <a:solidFill>
                  <a:srgbClr val="008000"/>
                </a:solidFill>
                <a:cs typeface="Arial" panose="020B0604020202020204" pitchFamily="34" charset="0"/>
              </a:rPr>
              <a:t>F</a:t>
            </a:r>
            <a:r>
              <a:rPr lang="fr-FR" altLang="fr-FR" dirty="0">
                <a:solidFill>
                  <a:srgbClr val="008000"/>
                </a:solidFill>
                <a:cs typeface="Arial" panose="020B0604020202020204" pitchFamily="34" charset="0"/>
              </a:rPr>
              <a:t>leurs et graines comestibles.</a:t>
            </a:r>
            <a:r>
              <a:rPr lang="fr-FR" dirty="0"/>
              <a:t> C'est également une </a:t>
            </a:r>
            <a:r>
              <a:rPr lang="fr-FR" dirty="0">
                <a:hlinkClick r:id="rId8" tooltip="Plante ornementale"/>
              </a:rPr>
              <a:t>plante ornementale</a:t>
            </a:r>
            <a:r>
              <a:rPr lang="fr-FR" dirty="0"/>
              <a:t>. </a:t>
            </a:r>
            <a:r>
              <a:rPr lang="fr-FR" sz="1200" dirty="0">
                <a:solidFill>
                  <a:srgbClr val="008000"/>
                </a:solidFill>
              </a:rPr>
              <a:t>Les feuilles d’</a:t>
            </a:r>
            <a:r>
              <a:rPr lang="fr-FR" sz="1200" i="1" dirty="0" err="1">
                <a:solidFill>
                  <a:srgbClr val="008000"/>
                </a:solidFill>
              </a:rPr>
              <a:t>Amaranthus</a:t>
            </a:r>
            <a:r>
              <a:rPr lang="fr-FR" sz="1200" i="1" dirty="0">
                <a:solidFill>
                  <a:srgbClr val="008000"/>
                </a:solidFill>
              </a:rPr>
              <a:t> </a:t>
            </a:r>
            <a:r>
              <a:rPr lang="fr-FR" sz="1200" i="1" dirty="0" err="1">
                <a:solidFill>
                  <a:srgbClr val="008000"/>
                </a:solidFill>
              </a:rPr>
              <a:t>hypochondriacus</a:t>
            </a:r>
            <a:r>
              <a:rPr lang="fr-FR" sz="1200" dirty="0">
                <a:solidFill>
                  <a:srgbClr val="008000"/>
                </a:solidFill>
              </a:rPr>
              <a:t> sont parfois utilisées comme herbe potagère et les graines sont utilisées comme des céréales. Son utilisation comme céréale est très importante en Amérique du Sud et en Amérique centrale ainsi qu’en Asie. Les graines sont utilisées comme celles du maïs : éclatées, grillées ou moulues. Au Mexique, les produits sont connus comme “</a:t>
            </a:r>
            <a:r>
              <a:rPr lang="fr-FR" sz="1200" dirty="0" err="1">
                <a:solidFill>
                  <a:srgbClr val="008000"/>
                </a:solidFill>
              </a:rPr>
              <a:t>zoale</a:t>
            </a:r>
            <a:r>
              <a:rPr lang="fr-FR" sz="1200" dirty="0">
                <a:solidFill>
                  <a:srgbClr val="008000"/>
                </a:solidFill>
              </a:rPr>
              <a:t>” pour la pâte et comme “</a:t>
            </a:r>
            <a:r>
              <a:rPr lang="fr-FR" sz="1200" dirty="0" err="1">
                <a:solidFill>
                  <a:srgbClr val="008000"/>
                </a:solidFill>
              </a:rPr>
              <a:t>alegría</a:t>
            </a:r>
            <a:r>
              <a:rPr lang="fr-FR" sz="1200" dirty="0">
                <a:solidFill>
                  <a:srgbClr val="008000"/>
                </a:solidFill>
              </a:rPr>
              <a:t>” pour le gâteau et la confiserie. Dans l’Himalaya, le pain préparé à partir des graines est très apprécié et la vogue d’</a:t>
            </a:r>
            <a:r>
              <a:rPr lang="fr-FR" sz="1200" i="1" dirty="0" err="1">
                <a:solidFill>
                  <a:srgbClr val="008000"/>
                </a:solidFill>
              </a:rPr>
              <a:t>Amaranthus</a:t>
            </a:r>
            <a:r>
              <a:rPr lang="fr-FR" sz="1200" i="1" dirty="0">
                <a:solidFill>
                  <a:srgbClr val="008000"/>
                </a:solidFill>
              </a:rPr>
              <a:t> </a:t>
            </a:r>
            <a:r>
              <a:rPr lang="fr-FR" sz="1200" i="1" dirty="0" err="1">
                <a:solidFill>
                  <a:srgbClr val="008000"/>
                </a:solidFill>
              </a:rPr>
              <a:t>hypochondriacus</a:t>
            </a:r>
            <a:r>
              <a:rPr lang="fr-FR" sz="1200" dirty="0">
                <a:solidFill>
                  <a:srgbClr val="008000"/>
                </a:solidFill>
              </a:rPr>
              <a:t> comme céréale augmente en Inde. En Afrique, elle fait l’objet d’expérimentations comme légume-feuilles. </a:t>
            </a:r>
            <a:r>
              <a:rPr lang="fr-FR" sz="1200" dirty="0"/>
              <a:t>Elle</a:t>
            </a:r>
            <a:r>
              <a:rPr lang="fr-FR" sz="1200" dirty="0">
                <a:solidFill>
                  <a:srgbClr val="008000"/>
                </a:solidFill>
              </a:rPr>
              <a:t> </a:t>
            </a:r>
            <a:r>
              <a:rPr lang="fr-FR" sz="1200" dirty="0"/>
              <a:t>pousse bien à des températures diurnes au-dessus de 25°C et des températures nocturnes ne descendant pas au -dessous de 15°C, mais il est cultivé comme céréale jusqu’à 2000 m d’altitude dans l’Himalaya. Il n’aime pas l’ombre sauf en cas de sécheresse. L’amarante est une plante de jours courts quantitative, ce qui représente un avantage dans les régions subtropicales, où la passage au stade reproductif est retardé pendant l’été. Les amarantes affectionnent les sols fertiles, bien drainés, à structure meuble. Elles sont fortes consommatrices d’éléments minéraux. </a:t>
            </a:r>
            <a:r>
              <a:rPr lang="fr-FR" sz="1200" dirty="0">
                <a:solidFill>
                  <a:srgbClr val="008000"/>
                </a:solidFill>
              </a:rPr>
              <a:t>Bien qu’</a:t>
            </a:r>
            <a:r>
              <a:rPr lang="fr-FR" sz="1200" i="1" dirty="0" err="1">
                <a:solidFill>
                  <a:srgbClr val="008000"/>
                </a:solidFill>
              </a:rPr>
              <a:t>Amaranthus</a:t>
            </a:r>
            <a:r>
              <a:rPr lang="fr-FR" sz="1200" i="1" dirty="0">
                <a:solidFill>
                  <a:srgbClr val="008000"/>
                </a:solidFill>
              </a:rPr>
              <a:t> </a:t>
            </a:r>
            <a:r>
              <a:rPr lang="fr-FR" sz="1200" i="1" dirty="0" err="1">
                <a:solidFill>
                  <a:srgbClr val="008000"/>
                </a:solidFill>
              </a:rPr>
              <a:t>hypochondriacus</a:t>
            </a:r>
            <a:r>
              <a:rPr lang="fr-FR" sz="1200" dirty="0">
                <a:solidFill>
                  <a:srgbClr val="008000"/>
                </a:solidFill>
              </a:rPr>
              <a:t> tolère relativement bien des conditions édaphiques et climatiques difficiles</a:t>
            </a:r>
            <a:r>
              <a:rPr lang="fr-FR" sz="1200" dirty="0"/>
              <a:t>, les plantes échappées poussant comme des adventices ont tendance à disparaître car elles ne peuvent concurrencer les vraies adventices que sont </a:t>
            </a:r>
            <a:r>
              <a:rPr lang="fr-FR" sz="1200" i="1" dirty="0" err="1"/>
              <a:t>Amaranthus</a:t>
            </a:r>
            <a:r>
              <a:rPr lang="fr-FR" sz="1200" i="1" dirty="0"/>
              <a:t> </a:t>
            </a:r>
            <a:r>
              <a:rPr lang="fr-FR" sz="1200" i="1" dirty="0" err="1"/>
              <a:t>spinosus</a:t>
            </a:r>
            <a:r>
              <a:rPr lang="fr-FR" sz="1200" dirty="0"/>
              <a:t> L. ou </a:t>
            </a:r>
            <a:r>
              <a:rPr lang="fr-FR" sz="1200" i="1" dirty="0" err="1"/>
              <a:t>Amaranthus</a:t>
            </a:r>
            <a:r>
              <a:rPr lang="fr-FR" sz="1200" i="1" dirty="0"/>
              <a:t> </a:t>
            </a:r>
            <a:r>
              <a:rPr lang="fr-FR" sz="1200" i="1" dirty="0" err="1"/>
              <a:t>hybridus</a:t>
            </a:r>
            <a:r>
              <a:rPr lang="fr-FR" sz="1200" dirty="0"/>
              <a:t> L. Sources : a) </a:t>
            </a:r>
            <a:r>
              <a:rPr lang="fr-FR" sz="1200" dirty="0">
                <a:hlinkClick r:id="rId9"/>
              </a:rPr>
              <a:t>https://fr.wikipedia.org/wiki/Amaranthus_hypochondriacus</a:t>
            </a:r>
            <a:r>
              <a:rPr lang="fr-FR" sz="1200" dirty="0"/>
              <a:t>, b) </a:t>
            </a:r>
            <a:r>
              <a:rPr lang="fr-FR" sz="1200" dirty="0">
                <a:hlinkClick r:id="rId10"/>
              </a:rPr>
              <a:t>https://www.prota4u.org/database/protav8.asp?fr=1&amp;g=pe&amp;p=Amaranthus+hypochondriacus+L</a:t>
            </a:r>
            <a:r>
              <a:rPr lang="fr-FR" sz="1200" dirty="0"/>
              <a:t>., c) </a:t>
            </a:r>
          </a:p>
        </p:txBody>
      </p:sp>
      <p:pic>
        <p:nvPicPr>
          <p:cNvPr id="7" name="Image 6" descr="Une image contenant plante, fleur&#10;&#10;Description générée avec un niveau de confiance très élevé">
            <a:extLst>
              <a:ext uri="{FF2B5EF4-FFF2-40B4-BE49-F238E27FC236}">
                <a16:creationId xmlns:a16="http://schemas.microsoft.com/office/drawing/2014/main" id="{572F7C3A-AF93-48D8-97A8-B3AA04FDC6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081" y="4227754"/>
            <a:ext cx="1800225" cy="2533650"/>
          </a:xfrm>
          <a:prstGeom prst="rect">
            <a:avLst/>
          </a:prstGeom>
        </p:spPr>
      </p:pic>
      <p:pic>
        <p:nvPicPr>
          <p:cNvPr id="9" name="Image 8" descr="Une image contenant plante&#10;&#10;Description générée avec un niveau de confiance élevé">
            <a:extLst>
              <a:ext uri="{FF2B5EF4-FFF2-40B4-BE49-F238E27FC236}">
                <a16:creationId xmlns:a16="http://schemas.microsoft.com/office/drawing/2014/main" id="{617DC148-3E5A-4C52-8FA5-5192964790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4103" y="4303953"/>
            <a:ext cx="1847850" cy="2466975"/>
          </a:xfrm>
          <a:prstGeom prst="rect">
            <a:avLst/>
          </a:prstGeom>
        </p:spPr>
      </p:pic>
      <p:pic>
        <p:nvPicPr>
          <p:cNvPr id="11" name="Image 10" descr="Une image contenant plante, vert, légume, extérieur&#10;&#10;Description générée avec un niveau de confiance très élevé">
            <a:extLst>
              <a:ext uri="{FF2B5EF4-FFF2-40B4-BE49-F238E27FC236}">
                <a16:creationId xmlns:a16="http://schemas.microsoft.com/office/drawing/2014/main" id="{15A529AF-86B1-4B40-B76E-6F9F64ABA5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2335" y="4720438"/>
            <a:ext cx="2324100" cy="1971675"/>
          </a:xfrm>
          <a:prstGeom prst="rect">
            <a:avLst/>
          </a:prstGeom>
        </p:spPr>
      </p:pic>
      <p:pic>
        <p:nvPicPr>
          <p:cNvPr id="13" name="Image 12" descr="Une image contenant herbe, extérieur, arbre, plante&#10;&#10;Description générée avec un niveau de confiance très élevé">
            <a:extLst>
              <a:ext uri="{FF2B5EF4-FFF2-40B4-BE49-F238E27FC236}">
                <a16:creationId xmlns:a16="http://schemas.microsoft.com/office/drawing/2014/main" id="{194FF95A-2E6B-4A0F-A9CA-621A70FEF0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76398" y="4227754"/>
            <a:ext cx="1743075" cy="2619375"/>
          </a:xfrm>
          <a:prstGeom prst="rect">
            <a:avLst/>
          </a:prstGeom>
        </p:spPr>
      </p:pic>
      <p:pic>
        <p:nvPicPr>
          <p:cNvPr id="15" name="Image 14" descr="Une image contenant plante&#10;&#10;Description générée avec un niveau de confiance élevé">
            <a:extLst>
              <a:ext uri="{FF2B5EF4-FFF2-40B4-BE49-F238E27FC236}">
                <a16:creationId xmlns:a16="http://schemas.microsoft.com/office/drawing/2014/main" id="{6173AD2B-92D9-43CF-B629-CB8CC13AAE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7650" y="4548988"/>
            <a:ext cx="2143125" cy="2143125"/>
          </a:xfrm>
          <a:prstGeom prst="rect">
            <a:avLst/>
          </a:prstGeom>
        </p:spPr>
      </p:pic>
      <p:pic>
        <p:nvPicPr>
          <p:cNvPr id="19" name="Image 18">
            <a:extLst>
              <a:ext uri="{FF2B5EF4-FFF2-40B4-BE49-F238E27FC236}">
                <a16:creationId xmlns:a16="http://schemas.microsoft.com/office/drawing/2014/main" id="{57A5AD31-4A99-498B-9CED-57806A4041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5615" y="131486"/>
            <a:ext cx="533400" cy="34290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DE7017-AD48-424E-A688-8EA4D1FE782F}"/>
              </a:ext>
            </a:extLst>
          </p:cNvPr>
          <p:cNvSpPr>
            <a:spLocks noGrp="1"/>
          </p:cNvSpPr>
          <p:nvPr>
            <p:ph type="sldNum" sz="quarter" idx="12"/>
          </p:nvPr>
        </p:nvSpPr>
        <p:spPr>
          <a:xfrm>
            <a:off x="247650" y="155574"/>
            <a:ext cx="606519" cy="247651"/>
          </a:xfrm>
        </p:spPr>
        <p:txBody>
          <a:bodyPr/>
          <a:lstStyle/>
          <a:p>
            <a:pPr>
              <a:defRPr/>
            </a:pPr>
            <a:fld id="{001EA57C-135C-45E4-B481-424EFDAEDC67}" type="slidenum">
              <a:rPr lang="fr-FR"/>
              <a:pPr>
                <a:defRPr/>
              </a:pPr>
              <a:t>122</a:t>
            </a:fld>
            <a:endParaRPr lang="fr-FR"/>
          </a:p>
        </p:txBody>
      </p:sp>
      <p:sp>
        <p:nvSpPr>
          <p:cNvPr id="96259" name="Rectangle 5">
            <a:extLst>
              <a:ext uri="{FF2B5EF4-FFF2-40B4-BE49-F238E27FC236}">
                <a16:creationId xmlns:a16="http://schemas.microsoft.com/office/drawing/2014/main" id="{ADC55C8A-F50E-420E-B916-A3A2C5FBF2D6}"/>
              </a:ext>
            </a:extLst>
          </p:cNvPr>
          <p:cNvSpPr>
            <a:spLocks noChangeArrowheads="1"/>
          </p:cNvSpPr>
          <p:nvPr/>
        </p:nvSpPr>
        <p:spPr bwMode="auto">
          <a:xfrm>
            <a:off x="4178300" y="206375"/>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6260" name="Rectangle 3">
            <a:extLst>
              <a:ext uri="{FF2B5EF4-FFF2-40B4-BE49-F238E27FC236}">
                <a16:creationId xmlns:a16="http://schemas.microsoft.com/office/drawing/2014/main" id="{371830F2-74C6-455F-AB58-D14242A39CB6}"/>
              </a:ext>
            </a:extLst>
          </p:cNvPr>
          <p:cNvSpPr>
            <a:spLocks noChangeArrowheads="1"/>
          </p:cNvSpPr>
          <p:nvPr/>
        </p:nvSpPr>
        <p:spPr bwMode="auto">
          <a:xfrm>
            <a:off x="141288" y="695325"/>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4. Plantes alimentaires de la strate herbacée</a:t>
            </a:r>
            <a:endParaRPr lang="fr-FR" altLang="fr-FR"/>
          </a:p>
        </p:txBody>
      </p:sp>
      <p:sp>
        <p:nvSpPr>
          <p:cNvPr id="96261" name="ZoneTexte 4">
            <a:extLst>
              <a:ext uri="{FF2B5EF4-FFF2-40B4-BE49-F238E27FC236}">
                <a16:creationId xmlns:a16="http://schemas.microsoft.com/office/drawing/2014/main" id="{B47FE37B-B0A1-4B2A-84E5-845787F5E1A9}"/>
              </a:ext>
            </a:extLst>
          </p:cNvPr>
          <p:cNvSpPr txBox="1">
            <a:spLocks noChangeArrowheads="1"/>
          </p:cNvSpPr>
          <p:nvPr/>
        </p:nvSpPr>
        <p:spPr bwMode="auto">
          <a:xfrm>
            <a:off x="247650" y="1063625"/>
            <a:ext cx="11618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4.8. </a:t>
            </a:r>
            <a:r>
              <a:rPr lang="fr-FR" altLang="fr-FR" i="1" dirty="0" err="1">
                <a:solidFill>
                  <a:srgbClr val="008000"/>
                </a:solidFill>
                <a:cs typeface="Arial" panose="020B0604020202020204" pitchFamily="34" charset="0"/>
              </a:rPr>
              <a:t>Amaranthus</a:t>
            </a:r>
            <a:r>
              <a:rPr lang="fr-FR" altLang="fr-FR" i="1" dirty="0">
                <a:solidFill>
                  <a:srgbClr val="008000"/>
                </a:solidFill>
                <a:cs typeface="Arial" panose="020B0604020202020204" pitchFamily="34" charset="0"/>
              </a:rPr>
              <a:t> </a:t>
            </a:r>
            <a:r>
              <a:rPr lang="fr-FR" altLang="fr-FR" i="1" dirty="0" err="1">
                <a:solidFill>
                  <a:srgbClr val="008000"/>
                </a:solidFill>
                <a:cs typeface="Arial" panose="020B0604020202020204" pitchFamily="34" charset="0"/>
              </a:rPr>
              <a:t>gangeticus</a:t>
            </a:r>
            <a:r>
              <a:rPr lang="fr-FR" altLang="fr-FR" i="1" dirty="0">
                <a:solidFill>
                  <a:srgbClr val="008000"/>
                </a:solidFill>
                <a:cs typeface="Arial" panose="020B0604020202020204" pitchFamily="34" charset="0"/>
              </a:rPr>
              <a:t> </a:t>
            </a:r>
            <a:r>
              <a:rPr lang="fr-FR" altLang="fr-FR" dirty="0">
                <a:solidFill>
                  <a:srgbClr val="008000"/>
                </a:solidFill>
                <a:cs typeface="Arial" panose="020B0604020202020204" pitchFamily="34" charset="0"/>
              </a:rPr>
              <a:t>(Amarante «tête d'éléphant» ou </a:t>
            </a:r>
            <a:r>
              <a:rPr lang="fr-FR" altLang="fr-FR" dirty="0">
                <a:solidFill>
                  <a:srgbClr val="008000"/>
                </a:solidFill>
              </a:rPr>
              <a:t>brède de Malabar ou </a:t>
            </a:r>
            <a:r>
              <a:rPr lang="fr-FR" altLang="fr-FR" dirty="0">
                <a:solidFill>
                  <a:srgbClr val="008000"/>
                </a:solidFill>
                <a:cs typeface="Arial" panose="020B0604020202020204" pitchFamily="34" charset="0"/>
              </a:rPr>
              <a:t>Amarante tricolore - </a:t>
            </a:r>
            <a:r>
              <a:rPr lang="fr-FR" dirty="0" err="1">
                <a:solidFill>
                  <a:srgbClr val="008000"/>
                </a:solidFill>
              </a:rPr>
              <a:t>Joseph's</a:t>
            </a:r>
            <a:r>
              <a:rPr lang="fr-FR" dirty="0">
                <a:solidFill>
                  <a:srgbClr val="008000"/>
                </a:solidFill>
              </a:rPr>
              <a:t> </a:t>
            </a:r>
            <a:r>
              <a:rPr lang="fr-FR" dirty="0" err="1">
                <a:solidFill>
                  <a:srgbClr val="008000"/>
                </a:solidFill>
              </a:rPr>
              <a:t>coat</a:t>
            </a:r>
            <a:r>
              <a:rPr lang="fr-FR" altLang="fr-FR" dirty="0">
                <a:solidFill>
                  <a:srgbClr val="008000"/>
                </a:solidFill>
                <a:cs typeface="Arial" panose="020B0604020202020204" pitchFamily="34" charset="0"/>
              </a:rPr>
              <a:t>)</a:t>
            </a:r>
          </a:p>
        </p:txBody>
      </p:sp>
      <p:sp>
        <p:nvSpPr>
          <p:cNvPr id="3" name="Rectangle 2">
            <a:extLst>
              <a:ext uri="{FF2B5EF4-FFF2-40B4-BE49-F238E27FC236}">
                <a16:creationId xmlns:a16="http://schemas.microsoft.com/office/drawing/2014/main" id="{F9E09F47-8BD4-4AFE-A788-FEE8EB6C0CC5}"/>
              </a:ext>
            </a:extLst>
          </p:cNvPr>
          <p:cNvSpPr/>
          <p:nvPr/>
        </p:nvSpPr>
        <p:spPr>
          <a:xfrm>
            <a:off x="4548188" y="694293"/>
            <a:ext cx="2942280" cy="369332"/>
          </a:xfrm>
          <a:prstGeom prst="rect">
            <a:avLst/>
          </a:prstGeom>
        </p:spPr>
        <p:txBody>
          <a:bodyPr wrap="none">
            <a:spAutoFit/>
          </a:bodyPr>
          <a:lstStyle/>
          <a:p>
            <a:r>
              <a:rPr lang="fr-FR" dirty="0">
                <a:solidFill>
                  <a:srgbClr val="008000"/>
                </a:solidFill>
              </a:rPr>
              <a:t>(famille des </a:t>
            </a:r>
            <a:r>
              <a:rPr lang="fr-FR" i="1" u="sng" dirty="0" err="1">
                <a:hlinkClick r:id="rId2"/>
              </a:rPr>
              <a:t>Chenopodiaceae</a:t>
            </a:r>
            <a:r>
              <a:rPr lang="fr-FR" dirty="0">
                <a:solidFill>
                  <a:srgbClr val="008000"/>
                </a:solidFill>
              </a:rPr>
              <a:t>)</a:t>
            </a:r>
            <a:endParaRPr lang="fr-FR" dirty="0"/>
          </a:p>
        </p:txBody>
      </p:sp>
      <p:sp>
        <p:nvSpPr>
          <p:cNvPr id="4" name="Rectangle 3">
            <a:extLst>
              <a:ext uri="{FF2B5EF4-FFF2-40B4-BE49-F238E27FC236}">
                <a16:creationId xmlns:a16="http://schemas.microsoft.com/office/drawing/2014/main" id="{9D80C66B-A689-4B1D-A6EF-3B579C5B711A}"/>
              </a:ext>
            </a:extLst>
          </p:cNvPr>
          <p:cNvSpPr/>
          <p:nvPr/>
        </p:nvSpPr>
        <p:spPr>
          <a:xfrm>
            <a:off x="141288" y="1431926"/>
            <a:ext cx="11918034" cy="2862322"/>
          </a:xfrm>
          <a:prstGeom prst="rect">
            <a:avLst/>
          </a:prstGeom>
        </p:spPr>
        <p:txBody>
          <a:bodyPr wrap="square">
            <a:spAutoFit/>
          </a:bodyPr>
          <a:lstStyle/>
          <a:p>
            <a:r>
              <a:rPr lang="fr-FR" dirty="0"/>
              <a:t>C’est une </a:t>
            </a:r>
            <a:r>
              <a:rPr lang="fr-FR" u="sng" dirty="0">
                <a:hlinkClick r:id="rId3"/>
              </a:rPr>
              <a:t>plante herbacée</a:t>
            </a:r>
            <a:r>
              <a:rPr lang="fr-FR" dirty="0"/>
              <a:t>, d'1,2 </a:t>
            </a:r>
            <a:r>
              <a:rPr lang="fr-FR" dirty="0">
                <a:hlinkClick r:id="rId4" tooltip="Mètre"/>
              </a:rPr>
              <a:t>mètre</a:t>
            </a:r>
            <a:r>
              <a:rPr lang="fr-FR" dirty="0"/>
              <a:t> de haut, originaire d'</a:t>
            </a:r>
            <a:r>
              <a:rPr lang="fr-FR" dirty="0">
                <a:hlinkClick r:id="rId5" tooltip="Amérique du Nord"/>
              </a:rPr>
              <a:t>Amérique du Nord</a:t>
            </a:r>
            <a:r>
              <a:rPr lang="fr-FR" dirty="0"/>
              <a:t>, cultivée comme plante ornementale, car elle présente des feuilles avec trois couleurs vives : vert, rouge et jaune, originaire d'</a:t>
            </a:r>
            <a:r>
              <a:rPr lang="fr-FR" u="sng" dirty="0">
                <a:hlinkClick r:id="rId6"/>
              </a:rPr>
              <a:t>Amérique du Sud</a:t>
            </a:r>
            <a:r>
              <a:rPr lang="fr-FR" dirty="0"/>
              <a:t> mais se retrouvant dans de nombreuses régions du monde car </a:t>
            </a:r>
            <a:r>
              <a:rPr lang="fr-FR" dirty="0">
                <a:solidFill>
                  <a:srgbClr val="008000"/>
                </a:solidFill>
              </a:rPr>
              <a:t>son processus de </a:t>
            </a:r>
            <a:r>
              <a:rPr lang="fr-FR" dirty="0">
                <a:solidFill>
                  <a:srgbClr val="008000"/>
                </a:solidFill>
                <a:hlinkClick r:id="rId7" tooltip="Photosynthèse"/>
              </a:rPr>
              <a:t>photosynthèse</a:t>
            </a:r>
            <a:r>
              <a:rPr lang="fr-FR" dirty="0">
                <a:solidFill>
                  <a:srgbClr val="008000"/>
                </a:solidFill>
              </a:rPr>
              <a:t> est particulièrement efficace. Les feuilles et les tiges peuvent être consommées en salade. Elles sont consommées cuites en Afrique et bouillies en Chine et au Japon. Elle est consommée en Inde en été, car c'est </a:t>
            </a:r>
            <a:r>
              <a:rPr lang="fr-FR" b="1" dirty="0">
                <a:solidFill>
                  <a:srgbClr val="008000"/>
                </a:solidFill>
              </a:rPr>
              <a:t>une des rares espèces à résister à la chaleur intense </a:t>
            </a:r>
            <a:r>
              <a:rPr lang="fr-FR" dirty="0">
                <a:solidFill>
                  <a:srgbClr val="008000"/>
                </a:solidFill>
              </a:rPr>
              <a:t>de cette période. Ainsi que pour ses apports en minéraux. </a:t>
            </a:r>
            <a:r>
              <a:rPr lang="fr-FR" dirty="0"/>
              <a:t>Un emplacement ensoleillé est nécessaire pour que la plante présente des couleurs vives, mais elle supporte aussi un emplacement semi-ombragé. </a:t>
            </a:r>
            <a:r>
              <a:rPr lang="fr-FR" dirty="0">
                <a:solidFill>
                  <a:srgbClr val="008000"/>
                </a:solidFill>
              </a:rPr>
              <a:t>Elle apprécie la chaleur et supporte la sécheresse</a:t>
            </a:r>
            <a:r>
              <a:rPr lang="fr-FR" dirty="0"/>
              <a:t>. Un excès d'engrais fait disparaitre les couleurs vives. Un tuteurage est nécessaire vu la hauteur de la plante. </a:t>
            </a:r>
            <a:r>
              <a:rPr lang="fr-FR" dirty="0">
                <a:solidFill>
                  <a:srgbClr val="008000"/>
                </a:solidFill>
              </a:rPr>
              <a:t>La multiplication par graine est facile</a:t>
            </a:r>
            <a:r>
              <a:rPr lang="fr-FR" dirty="0"/>
              <a:t>, </a:t>
            </a:r>
            <a:r>
              <a:rPr lang="fr-FR" dirty="0">
                <a:solidFill>
                  <a:srgbClr val="FF0000"/>
                </a:solidFill>
              </a:rPr>
              <a:t>la plante pouvant d'ailleurs devenir invasive</a:t>
            </a:r>
            <a:r>
              <a:rPr lang="fr-FR" dirty="0"/>
              <a:t>. Ce sont bien les feuilles qui donnent ces couleurs et non pas des fleurs.</a:t>
            </a:r>
          </a:p>
          <a:p>
            <a:r>
              <a:rPr lang="fr-FR" sz="1200" dirty="0"/>
              <a:t>Sources : a) </a:t>
            </a:r>
            <a:r>
              <a:rPr lang="fr-FR" sz="1200" dirty="0">
                <a:hlinkClick r:id="rId8"/>
              </a:rPr>
              <a:t>https://fr.wikipedia.org/wiki/Amaranthus_tricolor</a:t>
            </a:r>
            <a:r>
              <a:rPr lang="fr-FR" sz="1200" dirty="0"/>
              <a:t>, b) </a:t>
            </a:r>
            <a:r>
              <a:rPr lang="fr-FR" sz="1200" dirty="0">
                <a:hlinkClick r:id="rId9"/>
              </a:rPr>
              <a:t>https://en.wikipedia.org/wiki/Amaranthus_tricolor</a:t>
            </a:r>
            <a:r>
              <a:rPr lang="fr-FR" sz="1200" dirty="0"/>
              <a:t>, c) </a:t>
            </a:r>
            <a:r>
              <a:rPr lang="fr-FR" sz="1200" dirty="0">
                <a:hlinkClick r:id="rId10"/>
              </a:rPr>
              <a:t>http://nature.jardin.free.fr/1104/amaranthus_tricolor.html</a:t>
            </a:r>
            <a:r>
              <a:rPr lang="fr-FR" sz="1200" dirty="0"/>
              <a:t> </a:t>
            </a:r>
          </a:p>
        </p:txBody>
      </p:sp>
      <p:pic>
        <p:nvPicPr>
          <p:cNvPr id="8" name="Image 7">
            <a:extLst>
              <a:ext uri="{FF2B5EF4-FFF2-40B4-BE49-F238E27FC236}">
                <a16:creationId xmlns:a16="http://schemas.microsoft.com/office/drawing/2014/main" id="{982D66A3-9507-4478-AB2B-F947916AD3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3041" y="155574"/>
            <a:ext cx="533400" cy="342900"/>
          </a:xfrm>
          <a:prstGeom prst="rect">
            <a:avLst/>
          </a:prstGeom>
        </p:spPr>
      </p:pic>
      <p:pic>
        <p:nvPicPr>
          <p:cNvPr id="6" name="Image 5" descr="Une image contenant herbe, extérieur, plante, arbre&#10;&#10;Description générée avec un niveau de confiance très élevé">
            <a:extLst>
              <a:ext uri="{FF2B5EF4-FFF2-40B4-BE49-F238E27FC236}">
                <a16:creationId xmlns:a16="http://schemas.microsoft.com/office/drawing/2014/main" id="{71932F84-BBDD-4DF2-9933-D68D429E05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8026" y="4905303"/>
            <a:ext cx="1323975" cy="1771650"/>
          </a:xfrm>
          <a:prstGeom prst="rect">
            <a:avLst/>
          </a:prstGeom>
        </p:spPr>
      </p:pic>
      <p:pic>
        <p:nvPicPr>
          <p:cNvPr id="9" name="Image 8" descr="Une image contenant arbre, extérieur, plante, herbe&#10;&#10;Description générée avec un niveau de confiance très élevé">
            <a:extLst>
              <a:ext uri="{FF2B5EF4-FFF2-40B4-BE49-F238E27FC236}">
                <a16:creationId xmlns:a16="http://schemas.microsoft.com/office/drawing/2014/main" id="{0748D71E-FEC2-40A7-BDA5-74B4E49F59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7509" y="4533828"/>
            <a:ext cx="2143125" cy="2143125"/>
          </a:xfrm>
          <a:prstGeom prst="rect">
            <a:avLst/>
          </a:prstGeom>
        </p:spPr>
      </p:pic>
      <p:pic>
        <p:nvPicPr>
          <p:cNvPr id="11" name="Image 10" descr="Une image contenant herbe&#10;&#10;Description générée avec un niveau de confiance très élevé">
            <a:extLst>
              <a:ext uri="{FF2B5EF4-FFF2-40B4-BE49-F238E27FC236}">
                <a16:creationId xmlns:a16="http://schemas.microsoft.com/office/drawing/2014/main" id="{CD29731E-1616-43F5-AB2E-F4320F0976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47" y="4168518"/>
            <a:ext cx="1733550" cy="2628900"/>
          </a:xfrm>
          <a:prstGeom prst="rect">
            <a:avLst/>
          </a:prstGeom>
        </p:spPr>
      </p:pic>
      <p:pic>
        <p:nvPicPr>
          <p:cNvPr id="13" name="Image 12" descr="Une image contenant fleur, plante, arbre, chou&#10;&#10;Description générée avec un niveau de confiance très élevé">
            <a:extLst>
              <a:ext uri="{FF2B5EF4-FFF2-40B4-BE49-F238E27FC236}">
                <a16:creationId xmlns:a16="http://schemas.microsoft.com/office/drawing/2014/main" id="{5710A4EF-3D08-4120-AD6D-79F19D600C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89393" y="4533828"/>
            <a:ext cx="2143125" cy="2133600"/>
          </a:xfrm>
          <a:prstGeom prst="rect">
            <a:avLst/>
          </a:prstGeom>
        </p:spPr>
      </p:pic>
      <p:pic>
        <p:nvPicPr>
          <p:cNvPr id="15" name="Image 14" descr="Une image contenant fleur, table, arbre&#10;&#10;Description générée avec un niveau de confiance très élevé">
            <a:extLst>
              <a:ext uri="{FF2B5EF4-FFF2-40B4-BE49-F238E27FC236}">
                <a16:creationId xmlns:a16="http://schemas.microsoft.com/office/drawing/2014/main" id="{CE4D708A-194E-496D-B9AD-5CC226EE4DB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45371" y="-4595"/>
            <a:ext cx="2105339" cy="1107001"/>
          </a:xfrm>
          <a:prstGeom prst="rect">
            <a:avLst/>
          </a:prstGeom>
        </p:spPr>
      </p:pic>
      <p:pic>
        <p:nvPicPr>
          <p:cNvPr id="17" name="Image 16" descr="Une image contenant extérieur, arbre, terrain, plante&#10;&#10;Description générée avec un niveau de confiance très élevé">
            <a:extLst>
              <a:ext uri="{FF2B5EF4-FFF2-40B4-BE49-F238E27FC236}">
                <a16:creationId xmlns:a16="http://schemas.microsoft.com/office/drawing/2014/main" id="{BCC1FAB5-32A0-4B65-BF07-D44D5535C7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02861" y="4205287"/>
            <a:ext cx="1847850" cy="2466975"/>
          </a:xfrm>
          <a:prstGeom prst="rect">
            <a:avLst/>
          </a:prstGeom>
        </p:spPr>
      </p:pic>
      <p:pic>
        <p:nvPicPr>
          <p:cNvPr id="19" name="Image 18" descr="Une image contenant plante, arbre, extérieur, herbe&#10;&#10;Description générée avec un niveau de confiance très élevé">
            <a:extLst>
              <a:ext uri="{FF2B5EF4-FFF2-40B4-BE49-F238E27FC236}">
                <a16:creationId xmlns:a16="http://schemas.microsoft.com/office/drawing/2014/main" id="{00FFB131-1823-474E-824F-073632FE79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43260" y="4819578"/>
            <a:ext cx="2466975" cy="184785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FB7D3C5-15CD-4154-AA14-0967202CB232}"/>
              </a:ext>
            </a:extLst>
          </p:cNvPr>
          <p:cNvSpPr>
            <a:spLocks noGrp="1"/>
          </p:cNvSpPr>
          <p:nvPr>
            <p:ph type="sldNum" sz="quarter" idx="12"/>
          </p:nvPr>
        </p:nvSpPr>
        <p:spPr>
          <a:xfrm>
            <a:off x="152400" y="87313"/>
            <a:ext cx="466725" cy="368300"/>
          </a:xfrm>
        </p:spPr>
        <p:txBody>
          <a:bodyPr/>
          <a:lstStyle/>
          <a:p>
            <a:pPr>
              <a:defRPr/>
            </a:pPr>
            <a:fld id="{7259D8FF-DFB6-4FCD-B994-C2C72D90C861}" type="slidenum">
              <a:rPr lang="fr-FR"/>
              <a:pPr>
                <a:defRPr/>
              </a:pPr>
              <a:t>123</a:t>
            </a:fld>
            <a:endParaRPr lang="fr-FR"/>
          </a:p>
        </p:txBody>
      </p:sp>
      <p:sp>
        <p:nvSpPr>
          <p:cNvPr id="97283" name="Rectangle 5">
            <a:extLst>
              <a:ext uri="{FF2B5EF4-FFF2-40B4-BE49-F238E27FC236}">
                <a16:creationId xmlns:a16="http://schemas.microsoft.com/office/drawing/2014/main" id="{53EBAD5F-1630-4C5D-8842-5F1365E28DAB}"/>
              </a:ext>
            </a:extLst>
          </p:cNvPr>
          <p:cNvSpPr>
            <a:spLocks noChangeArrowheads="1"/>
          </p:cNvSpPr>
          <p:nvPr/>
        </p:nvSpPr>
        <p:spPr bwMode="auto">
          <a:xfrm>
            <a:off x="4178300" y="206375"/>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7284" name="Rectangle 3">
            <a:extLst>
              <a:ext uri="{FF2B5EF4-FFF2-40B4-BE49-F238E27FC236}">
                <a16:creationId xmlns:a16="http://schemas.microsoft.com/office/drawing/2014/main" id="{7E3DD164-9AD5-474A-8D7D-7422E152F6ED}"/>
              </a:ext>
            </a:extLst>
          </p:cNvPr>
          <p:cNvSpPr>
            <a:spLocks noChangeArrowheads="1"/>
          </p:cNvSpPr>
          <p:nvPr/>
        </p:nvSpPr>
        <p:spPr bwMode="auto">
          <a:xfrm>
            <a:off x="152400" y="574675"/>
            <a:ext cx="4406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4. Plantes alimentaires de la strate herbacée</a:t>
            </a:r>
            <a:endParaRPr lang="fr-FR" altLang="fr-FR"/>
          </a:p>
        </p:txBody>
      </p:sp>
      <p:sp>
        <p:nvSpPr>
          <p:cNvPr id="97285" name="ZoneTexte 4">
            <a:extLst>
              <a:ext uri="{FF2B5EF4-FFF2-40B4-BE49-F238E27FC236}">
                <a16:creationId xmlns:a16="http://schemas.microsoft.com/office/drawing/2014/main" id="{E8534137-E3A8-4A1F-AC93-1B07BA68102D}"/>
              </a:ext>
            </a:extLst>
          </p:cNvPr>
          <p:cNvSpPr txBox="1">
            <a:spLocks noChangeArrowheads="1"/>
          </p:cNvSpPr>
          <p:nvPr/>
        </p:nvSpPr>
        <p:spPr bwMode="auto">
          <a:xfrm>
            <a:off x="247649" y="879475"/>
            <a:ext cx="80787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4.9. </a:t>
            </a:r>
            <a:r>
              <a:rPr lang="fr-FR" altLang="fr-FR" b="1" dirty="0">
                <a:solidFill>
                  <a:srgbClr val="008000"/>
                </a:solidFill>
              </a:rPr>
              <a:t>M</a:t>
            </a:r>
            <a:r>
              <a:rPr lang="en-US" altLang="fr-FR" b="1" dirty="0" err="1">
                <a:solidFill>
                  <a:srgbClr val="008000"/>
                </a:solidFill>
              </a:rPr>
              <a:t>elon</a:t>
            </a:r>
            <a:r>
              <a:rPr lang="en-US" altLang="fr-FR" b="1" dirty="0">
                <a:solidFill>
                  <a:srgbClr val="008000"/>
                </a:solidFill>
              </a:rPr>
              <a:t> </a:t>
            </a:r>
            <a:r>
              <a:rPr lang="en-US" altLang="fr-FR" b="1" dirty="0" err="1">
                <a:solidFill>
                  <a:srgbClr val="008000"/>
                </a:solidFill>
              </a:rPr>
              <a:t>nara</a:t>
            </a:r>
            <a:r>
              <a:rPr lang="en-US" altLang="fr-FR" b="1" dirty="0">
                <a:solidFill>
                  <a:srgbClr val="008000"/>
                </a:solidFill>
              </a:rPr>
              <a:t> </a:t>
            </a:r>
            <a:r>
              <a:rPr lang="en-US" altLang="fr-FR" dirty="0">
                <a:solidFill>
                  <a:srgbClr val="008000"/>
                </a:solidFill>
              </a:rPr>
              <a:t>(</a:t>
            </a:r>
            <a:r>
              <a:rPr lang="en-US" altLang="fr-FR" i="1" dirty="0" err="1">
                <a:solidFill>
                  <a:srgbClr val="008000"/>
                </a:solidFill>
              </a:rPr>
              <a:t>Acanthosicyos</a:t>
            </a:r>
            <a:r>
              <a:rPr lang="en-US" altLang="fr-FR" i="1" dirty="0">
                <a:solidFill>
                  <a:srgbClr val="008000"/>
                </a:solidFill>
              </a:rPr>
              <a:t> </a:t>
            </a:r>
            <a:r>
              <a:rPr lang="en-US" altLang="fr-FR" i="1" dirty="0" err="1">
                <a:solidFill>
                  <a:srgbClr val="008000"/>
                </a:solidFill>
              </a:rPr>
              <a:t>horridus</a:t>
            </a:r>
            <a:r>
              <a:rPr lang="fr-FR" altLang="fr-FR" dirty="0">
                <a:solidFill>
                  <a:srgbClr val="008000"/>
                </a:solidFill>
                <a:cs typeface="Arial" panose="020B0604020202020204" pitchFamily="34" charset="0"/>
              </a:rPr>
              <a:t>) (famille des </a:t>
            </a:r>
            <a:r>
              <a:rPr lang="fr-FR" altLang="fr-FR" i="1" dirty="0" err="1">
                <a:solidFill>
                  <a:srgbClr val="008000"/>
                </a:solidFill>
                <a:cs typeface="Arial" panose="020B0604020202020204" pitchFamily="34" charset="0"/>
              </a:rPr>
              <a:t>Cucurbitaceae</a:t>
            </a:r>
            <a:r>
              <a:rPr lang="fr-FR" altLang="fr-FR" dirty="0">
                <a:solidFill>
                  <a:srgbClr val="008000"/>
                </a:solidFill>
                <a:cs typeface="Arial" panose="020B0604020202020204" pitchFamily="34" charset="0"/>
              </a:rPr>
              <a:t>)</a:t>
            </a:r>
            <a:endParaRPr lang="fr-FR" altLang="fr-FR" i="1" dirty="0">
              <a:solidFill>
                <a:srgbClr val="008000"/>
              </a:solidFill>
              <a:cs typeface="Arial" panose="020B0604020202020204" pitchFamily="34" charset="0"/>
            </a:endParaRPr>
          </a:p>
        </p:txBody>
      </p:sp>
      <p:sp>
        <p:nvSpPr>
          <p:cNvPr id="97286" name="ZoneTexte 5">
            <a:extLst>
              <a:ext uri="{FF2B5EF4-FFF2-40B4-BE49-F238E27FC236}">
                <a16:creationId xmlns:a16="http://schemas.microsoft.com/office/drawing/2014/main" id="{7A55DD21-9C6E-4BBC-8721-BC2B0F0F9E66}"/>
              </a:ext>
            </a:extLst>
          </p:cNvPr>
          <p:cNvSpPr txBox="1">
            <a:spLocks noChangeArrowheads="1"/>
          </p:cNvSpPr>
          <p:nvPr/>
        </p:nvSpPr>
        <p:spPr bwMode="auto">
          <a:xfrm>
            <a:off x="152400" y="1249363"/>
            <a:ext cx="119507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400" dirty="0">
                <a:solidFill>
                  <a:srgbClr val="008000"/>
                </a:solidFill>
              </a:rPr>
              <a:t>Le </a:t>
            </a:r>
            <a:r>
              <a:rPr lang="fr-FR" altLang="fr-FR" sz="1400" i="1" dirty="0">
                <a:solidFill>
                  <a:srgbClr val="008000"/>
                </a:solidFill>
              </a:rPr>
              <a:t>melon </a:t>
            </a:r>
            <a:r>
              <a:rPr lang="fr-FR" altLang="fr-FR" sz="1400" i="1" dirty="0" err="1">
                <a:solidFill>
                  <a:srgbClr val="008000"/>
                </a:solidFill>
              </a:rPr>
              <a:t>nara</a:t>
            </a:r>
            <a:r>
              <a:rPr lang="fr-FR" altLang="fr-FR" sz="1400" i="1" dirty="0">
                <a:solidFill>
                  <a:srgbClr val="008000"/>
                </a:solidFill>
              </a:rPr>
              <a:t> </a:t>
            </a:r>
            <a:r>
              <a:rPr lang="fr-FR" altLang="fr-FR" sz="1400" dirty="0">
                <a:solidFill>
                  <a:srgbClr val="008000"/>
                </a:solidFill>
              </a:rPr>
              <a:t>pousse dans la région côtière du désert du Namib en Namibie, aussi loin au nord que dans le </a:t>
            </a:r>
            <a:r>
              <a:rPr lang="fr-FR" altLang="fr-FR" sz="1400" dirty="0" err="1">
                <a:solidFill>
                  <a:srgbClr val="008000"/>
                </a:solidFill>
              </a:rPr>
              <a:t>Mossamedes</a:t>
            </a:r>
            <a:r>
              <a:rPr lang="fr-FR" altLang="fr-FR" sz="1400" dirty="0">
                <a:solidFill>
                  <a:srgbClr val="008000"/>
                </a:solidFill>
              </a:rPr>
              <a:t>  au sud de Angola et au sud jusqu'à Port </a:t>
            </a:r>
            <a:r>
              <a:rPr lang="fr-FR" altLang="fr-FR" sz="1400" dirty="0" err="1">
                <a:solidFill>
                  <a:srgbClr val="008000"/>
                </a:solidFill>
              </a:rPr>
              <a:t>Nolloth</a:t>
            </a:r>
            <a:r>
              <a:rPr lang="fr-FR" altLang="fr-FR" sz="1400" dirty="0">
                <a:solidFill>
                  <a:srgbClr val="008000"/>
                </a:solidFill>
              </a:rPr>
              <a:t> dans la province du </a:t>
            </a:r>
            <a:r>
              <a:rPr lang="fr-FR" altLang="fr-FR" sz="1400" dirty="0" err="1">
                <a:solidFill>
                  <a:srgbClr val="008000"/>
                </a:solidFill>
              </a:rPr>
              <a:t>Northern</a:t>
            </a:r>
            <a:r>
              <a:rPr lang="fr-FR" altLang="fr-FR" sz="1400" dirty="0">
                <a:solidFill>
                  <a:srgbClr val="008000"/>
                </a:solidFill>
              </a:rPr>
              <a:t> Cape en Afrique du Sud. Il pousse où l'eau souterraine est disponible, colonisant dunes de sables mouvantes.  Au </a:t>
            </a:r>
            <a:r>
              <a:rPr lang="fr-FR" altLang="fr-FR" sz="1400" dirty="0" err="1">
                <a:solidFill>
                  <a:srgbClr val="008000"/>
                </a:solidFill>
              </a:rPr>
              <a:t>Sandfontein</a:t>
            </a:r>
            <a:r>
              <a:rPr lang="fr-FR" altLang="fr-FR" sz="1400" dirty="0">
                <a:solidFill>
                  <a:srgbClr val="008000"/>
                </a:solidFill>
              </a:rPr>
              <a:t>, à l’est de </a:t>
            </a:r>
            <a:r>
              <a:rPr lang="fr-FR" altLang="fr-FR" sz="1400" dirty="0" err="1">
                <a:solidFill>
                  <a:srgbClr val="008000"/>
                </a:solidFill>
              </a:rPr>
              <a:t>Walvis</a:t>
            </a:r>
            <a:r>
              <a:rPr lang="fr-FR" altLang="fr-FR" sz="1400" dirty="0">
                <a:solidFill>
                  <a:srgbClr val="008000"/>
                </a:solidFill>
              </a:rPr>
              <a:t> Bay, l’avancée des dunes ont forcé la rivière </a:t>
            </a:r>
            <a:r>
              <a:rPr lang="fr-FR" altLang="fr-FR" sz="1400" dirty="0" err="1">
                <a:solidFill>
                  <a:srgbClr val="008000"/>
                </a:solidFill>
              </a:rPr>
              <a:t>Kuisib</a:t>
            </a:r>
            <a:r>
              <a:rPr lang="fr-FR" altLang="fr-FR" sz="1400" dirty="0">
                <a:solidFill>
                  <a:srgbClr val="008000"/>
                </a:solidFill>
              </a:rPr>
              <a:t> se cacher sous le sol. Cela crée des conditions idéales pour les </a:t>
            </a:r>
            <a:r>
              <a:rPr lang="fr-FR" altLang="fr-FR" sz="1400" dirty="0" err="1">
                <a:solidFill>
                  <a:srgbClr val="008000"/>
                </a:solidFill>
              </a:rPr>
              <a:t>Naras</a:t>
            </a:r>
            <a:r>
              <a:rPr lang="fr-FR" altLang="fr-FR" sz="1400" dirty="0">
                <a:solidFill>
                  <a:srgbClr val="008000"/>
                </a:solidFill>
              </a:rPr>
              <a:t> de croître. Arbuste vivace à feuilles 0.5-1.0m haut, densément emmêlés et la diffusion de jusqu'à 1500m </a:t>
            </a:r>
            <a:r>
              <a:rPr lang="fr-FR" altLang="fr-FR" sz="1400" baseline="30000" dirty="0">
                <a:solidFill>
                  <a:srgbClr val="008000"/>
                </a:solidFill>
              </a:rPr>
              <a:t>2</a:t>
            </a:r>
            <a:r>
              <a:rPr lang="fr-FR" altLang="fr-FR" sz="1400" dirty="0">
                <a:solidFill>
                  <a:srgbClr val="008000"/>
                </a:solidFill>
              </a:rPr>
              <a:t> dans la zone. L'arbuste est lourdement armés avec de longues droites, pointu, à épines en paire 2-3cm croissante sur rainurée longitudinalement tiges jusqu'à 1m de long. Les stomates se produisent dans les rainures de la tige. Épines, tiges et fleurs sont tous photosynthétique et vert. Les fleurs sont de 3 cm de diamètre et sont solitaires. Les fleurs mâles sont produites toute l'année, sur les plantes séparées pour les femmes qui produisent des fleurs former Août à Avril. Les fleurs femelles ont un ovaire verruqueuse inférieure qui se développe en un melon, vert au premier abord et jaune-orangé à maturité, 15cm de diamètre et couvert de petites protubérances épineuses. De nombreux (environ 250) de </a:t>
            </a:r>
            <a:r>
              <a:rPr lang="fr-FR" altLang="fr-FR" sz="1400" b="1" dirty="0">
                <a:solidFill>
                  <a:srgbClr val="008000"/>
                </a:solidFill>
              </a:rPr>
              <a:t>délicieuses graines de couleur crème sont noyées dans une pulpe riche en protéines jaune-orange</a:t>
            </a:r>
            <a:r>
              <a:rPr lang="fr-FR" altLang="fr-FR" sz="1400" dirty="0">
                <a:solidFill>
                  <a:srgbClr val="008000"/>
                </a:solidFill>
              </a:rPr>
              <a:t>. La racine pivotante ligneuse épaisseur peut atteindre 40m. </a:t>
            </a:r>
            <a:r>
              <a:rPr lang="fr-FR" altLang="fr-FR" sz="1400" dirty="0">
                <a:solidFill>
                  <a:srgbClr val="FF0000"/>
                </a:solidFill>
              </a:rPr>
              <a:t>Les fruits frais contient de la </a:t>
            </a:r>
            <a:r>
              <a:rPr lang="fr-FR" altLang="fr-FR" sz="1400" dirty="0" err="1">
                <a:solidFill>
                  <a:srgbClr val="FF0000"/>
                </a:solidFill>
              </a:rPr>
              <a:t>cucurbitacine</a:t>
            </a:r>
            <a:r>
              <a:rPr lang="fr-FR" altLang="fr-FR" sz="1400" dirty="0">
                <a:solidFill>
                  <a:srgbClr val="FF0000"/>
                </a:solidFill>
              </a:rPr>
              <a:t> qui brûlent la bouche</a:t>
            </a:r>
            <a:r>
              <a:rPr lang="fr-FR" altLang="fr-FR" sz="1400" dirty="0">
                <a:solidFill>
                  <a:srgbClr val="008000"/>
                </a:solidFill>
              </a:rPr>
              <a:t>. </a:t>
            </a:r>
            <a:r>
              <a:rPr lang="fr-FR" altLang="fr-FR" sz="1400" b="1" dirty="0">
                <a:solidFill>
                  <a:srgbClr val="008000"/>
                </a:solidFill>
              </a:rPr>
              <a:t>Les noix du fruit sont l'aliment de base des populations autochtones de Namibie</a:t>
            </a:r>
            <a:r>
              <a:rPr lang="fr-FR" altLang="fr-FR" sz="1400" dirty="0">
                <a:solidFill>
                  <a:srgbClr val="008000"/>
                </a:solidFill>
              </a:rPr>
              <a:t>, Et plus particulièrement les personnes </a:t>
            </a:r>
            <a:r>
              <a:rPr lang="fr-FR" altLang="fr-FR" sz="1400" dirty="0" err="1">
                <a:solidFill>
                  <a:srgbClr val="008000"/>
                </a:solidFill>
              </a:rPr>
              <a:t>Topnaar</a:t>
            </a:r>
            <a:r>
              <a:rPr lang="fr-FR" altLang="fr-FR" sz="1400" dirty="0">
                <a:solidFill>
                  <a:srgbClr val="008000"/>
                </a:solidFill>
              </a:rPr>
              <a:t>, qui vivent encore pour une partie considérable de l'année presque exclusivement sur ​​les </a:t>
            </a:r>
            <a:r>
              <a:rPr lang="fr-FR" altLang="fr-FR" sz="1400" dirty="0" err="1">
                <a:solidFill>
                  <a:srgbClr val="008000"/>
                </a:solidFill>
              </a:rPr>
              <a:t>naras</a:t>
            </a:r>
            <a:r>
              <a:rPr lang="fr-FR" altLang="fr-FR" sz="1400" dirty="0">
                <a:solidFill>
                  <a:srgbClr val="008000"/>
                </a:solidFill>
              </a:rPr>
              <a:t> et sont donc connus par le nom tribal de </a:t>
            </a:r>
            <a:r>
              <a:rPr lang="fr-FR" altLang="fr-FR" sz="1400" dirty="0" err="1">
                <a:solidFill>
                  <a:srgbClr val="008000"/>
                </a:solidFill>
              </a:rPr>
              <a:t>narani</a:t>
            </a:r>
            <a:r>
              <a:rPr lang="fr-FR" altLang="fr-FR" sz="1400" dirty="0">
                <a:solidFill>
                  <a:srgbClr val="008000"/>
                </a:solidFill>
              </a:rPr>
              <a:t> (Fox &amp; Norwood Young 1982). Historiquement le fruit a été l'aliment de base des populations autochtones pendant plusieurs mois de l'année, et peut former près de la nourriture exclusive pour les habitants de la Namib (</a:t>
            </a:r>
            <a:r>
              <a:rPr lang="fr-FR" altLang="fr-FR" sz="1400" dirty="0" err="1">
                <a:solidFill>
                  <a:srgbClr val="008000"/>
                </a:solidFill>
              </a:rPr>
              <a:t>Schapera</a:t>
            </a:r>
            <a:r>
              <a:rPr lang="fr-FR" altLang="fr-FR" sz="1400" dirty="0">
                <a:solidFill>
                  <a:srgbClr val="008000"/>
                </a:solidFill>
              </a:rPr>
              <a:t> 1937). Les graines sont séchées et stockées pour une utilisation dans les mois d'hiver. </a:t>
            </a:r>
            <a:r>
              <a:rPr lang="fr-FR" altLang="fr-FR" sz="1400" b="1" dirty="0">
                <a:solidFill>
                  <a:srgbClr val="008000"/>
                </a:solidFill>
              </a:rPr>
              <a:t>Plus récemment, le fruit a eu une importance économique dans Afrique du Sud, utilisé dans l'industrie de la confiserie</a:t>
            </a:r>
            <a:r>
              <a:rPr lang="fr-FR" altLang="fr-FR" sz="1400" dirty="0">
                <a:solidFill>
                  <a:srgbClr val="008000"/>
                </a:solidFill>
              </a:rPr>
              <a:t>. Une partie de la récolte du peuple </a:t>
            </a:r>
            <a:r>
              <a:rPr lang="fr-FR" altLang="fr-FR" sz="1400" dirty="0" err="1">
                <a:solidFill>
                  <a:srgbClr val="008000"/>
                </a:solidFill>
              </a:rPr>
              <a:t>Topnaar</a:t>
            </a:r>
            <a:r>
              <a:rPr lang="fr-FR" altLang="fr-FR" sz="1400" dirty="0">
                <a:solidFill>
                  <a:srgbClr val="008000"/>
                </a:solidFill>
              </a:rPr>
              <a:t> est vendu à des négociants en </a:t>
            </a:r>
            <a:r>
              <a:rPr lang="fr-FR" altLang="fr-FR" sz="1400" dirty="0" err="1">
                <a:solidFill>
                  <a:srgbClr val="008000"/>
                </a:solidFill>
              </a:rPr>
              <a:t>Walvis</a:t>
            </a:r>
            <a:r>
              <a:rPr lang="fr-FR" altLang="fr-FR" sz="1400" dirty="0">
                <a:solidFill>
                  <a:srgbClr val="008000"/>
                </a:solidFill>
              </a:rPr>
              <a:t> Bay qui les exportent vers Cape Town. </a:t>
            </a:r>
            <a:r>
              <a:rPr lang="fr-FR" altLang="fr-FR" sz="1400" b="1" dirty="0">
                <a:solidFill>
                  <a:srgbClr val="008000"/>
                </a:solidFill>
              </a:rPr>
              <a:t>Les graines sont très nutritives, contenant 57% d'huile et 31% de protéines </a:t>
            </a:r>
            <a:r>
              <a:rPr lang="fr-FR" altLang="fr-FR" sz="1400" dirty="0">
                <a:solidFill>
                  <a:srgbClr val="008000"/>
                </a:solidFill>
              </a:rPr>
              <a:t>(Van Damme et Den </a:t>
            </a:r>
            <a:r>
              <a:rPr lang="fr-FR" altLang="fr-FR" sz="1400" dirty="0" err="1">
                <a:solidFill>
                  <a:srgbClr val="008000"/>
                </a:solidFill>
              </a:rPr>
              <a:t>Eynden</a:t>
            </a:r>
            <a:r>
              <a:rPr lang="fr-FR" altLang="fr-FR" sz="1400" dirty="0">
                <a:solidFill>
                  <a:srgbClr val="008000"/>
                </a:solidFill>
              </a:rPr>
              <a:t> Van 2000). </a:t>
            </a:r>
            <a:r>
              <a:rPr lang="fr-FR" altLang="fr-FR" sz="1200" dirty="0">
                <a:solidFill>
                  <a:srgbClr val="008000"/>
                </a:solidFill>
              </a:rPr>
              <a:t>Source : </a:t>
            </a:r>
            <a:r>
              <a:rPr lang="fr-FR" altLang="fr-FR" sz="1200" dirty="0">
                <a:solidFill>
                  <a:srgbClr val="008000"/>
                </a:solidFill>
                <a:hlinkClick r:id="rId2"/>
              </a:rPr>
              <a:t>http://www.fao.org/ag/AGP/AGPC/doc/gbase/Safricadata/acanthorr.htm</a:t>
            </a:r>
            <a:r>
              <a:rPr lang="fr-FR" altLang="fr-FR" sz="1200" dirty="0">
                <a:solidFill>
                  <a:srgbClr val="008000"/>
                </a:solidFill>
              </a:rPr>
              <a:t> </a:t>
            </a:r>
          </a:p>
        </p:txBody>
      </p:sp>
      <p:pic>
        <p:nvPicPr>
          <p:cNvPr id="97287" name="Image 11">
            <a:extLst>
              <a:ext uri="{FF2B5EF4-FFF2-40B4-BE49-F238E27FC236}">
                <a16:creationId xmlns:a16="http://schemas.microsoft.com/office/drawing/2014/main" id="{5D51FBF4-16A9-415D-A51B-92038E6CA3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155317"/>
            <a:ext cx="16351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Image 12">
            <a:extLst>
              <a:ext uri="{FF2B5EF4-FFF2-40B4-BE49-F238E27FC236}">
                <a16:creationId xmlns:a16="http://schemas.microsoft.com/office/drawing/2014/main" id="{0A624E88-7FEB-4773-893F-17BB6D9224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9312" y="5028317"/>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Image 13">
            <a:extLst>
              <a:ext uri="{FF2B5EF4-FFF2-40B4-BE49-F238E27FC236}">
                <a16:creationId xmlns:a16="http://schemas.microsoft.com/office/drawing/2014/main" id="{5D50F9F4-F727-410B-9E14-8C9767F185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39925" y="5047367"/>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Image 14">
            <a:extLst>
              <a:ext uri="{FF2B5EF4-FFF2-40B4-BE49-F238E27FC236}">
                <a16:creationId xmlns:a16="http://schemas.microsoft.com/office/drawing/2014/main" id="{E8F7BA64-283F-4577-ABA9-3A1345CFA7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59649" y="4985454"/>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Image 15">
            <a:extLst>
              <a:ext uri="{FF2B5EF4-FFF2-40B4-BE49-F238E27FC236}">
                <a16:creationId xmlns:a16="http://schemas.microsoft.com/office/drawing/2014/main" id="{AB367939-A8B4-4179-9E52-AD97E348139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9975" y="4647317"/>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u numéro de diapositive 1">
            <a:extLst>
              <a:ext uri="{FF2B5EF4-FFF2-40B4-BE49-F238E27FC236}">
                <a16:creationId xmlns:a16="http://schemas.microsoft.com/office/drawing/2014/main" id="{4A2AD335-8014-419F-B484-D4AB05E498B6}"/>
              </a:ext>
            </a:extLst>
          </p:cNvPr>
          <p:cNvSpPr txBox="1">
            <a:spLocks/>
          </p:cNvSpPr>
          <p:nvPr/>
        </p:nvSpPr>
        <p:spPr bwMode="auto">
          <a:xfrm>
            <a:off x="152400" y="87313"/>
            <a:ext cx="46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833B1DF9-CF97-4C2D-8949-2A587AAABEA8}" type="slidenum">
              <a:rPr lang="fr-FR" altLang="fr-FR" sz="1200">
                <a:solidFill>
                  <a:srgbClr val="898989"/>
                </a:solidFill>
              </a:rPr>
              <a:pPr algn="r" eaLnBrk="1" hangingPunct="1">
                <a:lnSpc>
                  <a:spcPct val="100000"/>
                </a:lnSpc>
                <a:spcBef>
                  <a:spcPct val="0"/>
                </a:spcBef>
                <a:buFontTx/>
                <a:buNone/>
              </a:pPr>
              <a:t>124</a:t>
            </a:fld>
            <a:endParaRPr lang="fr-FR" altLang="fr-FR" sz="1200">
              <a:solidFill>
                <a:srgbClr val="898989"/>
              </a:solidFill>
            </a:endParaRPr>
          </a:p>
        </p:txBody>
      </p:sp>
      <p:sp>
        <p:nvSpPr>
          <p:cNvPr id="98307" name="Rectangle 5">
            <a:extLst>
              <a:ext uri="{FF2B5EF4-FFF2-40B4-BE49-F238E27FC236}">
                <a16:creationId xmlns:a16="http://schemas.microsoft.com/office/drawing/2014/main" id="{189A24C5-A45E-4ECD-ADCD-3375841EA752}"/>
              </a:ext>
            </a:extLst>
          </p:cNvPr>
          <p:cNvSpPr>
            <a:spLocks noChangeArrowheads="1"/>
          </p:cNvSpPr>
          <p:nvPr/>
        </p:nvSpPr>
        <p:spPr bwMode="auto">
          <a:xfrm>
            <a:off x="4178300" y="206375"/>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8308" name="Rectangle 4">
            <a:extLst>
              <a:ext uri="{FF2B5EF4-FFF2-40B4-BE49-F238E27FC236}">
                <a16:creationId xmlns:a16="http://schemas.microsoft.com/office/drawing/2014/main" id="{EAD6DAB8-8F10-4A87-81F8-8B947CC8FF93}"/>
              </a:ext>
            </a:extLst>
          </p:cNvPr>
          <p:cNvSpPr>
            <a:spLocks noChangeArrowheads="1"/>
          </p:cNvSpPr>
          <p:nvPr/>
        </p:nvSpPr>
        <p:spPr bwMode="auto">
          <a:xfrm>
            <a:off x="152400" y="574675"/>
            <a:ext cx="4406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4. Plantes alimentaires de la strate herbacée</a:t>
            </a:r>
            <a:endParaRPr lang="fr-FR" altLang="fr-FR"/>
          </a:p>
        </p:txBody>
      </p:sp>
      <p:sp>
        <p:nvSpPr>
          <p:cNvPr id="98309" name="ZoneTexte 5">
            <a:extLst>
              <a:ext uri="{FF2B5EF4-FFF2-40B4-BE49-F238E27FC236}">
                <a16:creationId xmlns:a16="http://schemas.microsoft.com/office/drawing/2014/main" id="{63FEA0ED-7EAB-4FB3-A53E-125EE3BCAD88}"/>
              </a:ext>
            </a:extLst>
          </p:cNvPr>
          <p:cNvSpPr txBox="1">
            <a:spLocks noChangeArrowheads="1"/>
          </p:cNvSpPr>
          <p:nvPr/>
        </p:nvSpPr>
        <p:spPr bwMode="auto">
          <a:xfrm>
            <a:off x="247650" y="879475"/>
            <a:ext cx="8412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4.9. </a:t>
            </a:r>
            <a:r>
              <a:rPr lang="fr-FR" altLang="fr-FR" b="1" dirty="0">
                <a:solidFill>
                  <a:srgbClr val="008000"/>
                </a:solidFill>
              </a:rPr>
              <a:t>M</a:t>
            </a:r>
            <a:r>
              <a:rPr lang="en-US" altLang="fr-FR" b="1" dirty="0" err="1">
                <a:solidFill>
                  <a:srgbClr val="008000"/>
                </a:solidFill>
              </a:rPr>
              <a:t>elon</a:t>
            </a:r>
            <a:r>
              <a:rPr lang="en-US" altLang="fr-FR" b="1" dirty="0">
                <a:solidFill>
                  <a:srgbClr val="008000"/>
                </a:solidFill>
              </a:rPr>
              <a:t> </a:t>
            </a:r>
            <a:r>
              <a:rPr lang="en-US" altLang="fr-FR" b="1" dirty="0" err="1">
                <a:solidFill>
                  <a:srgbClr val="008000"/>
                </a:solidFill>
              </a:rPr>
              <a:t>nara</a:t>
            </a:r>
            <a:r>
              <a:rPr lang="en-US" altLang="fr-FR" b="1" dirty="0">
                <a:solidFill>
                  <a:srgbClr val="008000"/>
                </a:solidFill>
              </a:rPr>
              <a:t> </a:t>
            </a:r>
            <a:r>
              <a:rPr lang="en-US" altLang="fr-FR" dirty="0">
                <a:solidFill>
                  <a:srgbClr val="008000"/>
                </a:solidFill>
              </a:rPr>
              <a:t>(</a:t>
            </a:r>
            <a:r>
              <a:rPr lang="en-US" altLang="fr-FR" i="1" dirty="0" err="1">
                <a:solidFill>
                  <a:srgbClr val="008000"/>
                </a:solidFill>
              </a:rPr>
              <a:t>Acanthosicyos</a:t>
            </a:r>
            <a:r>
              <a:rPr lang="en-US" altLang="fr-FR" i="1" dirty="0">
                <a:solidFill>
                  <a:srgbClr val="008000"/>
                </a:solidFill>
              </a:rPr>
              <a:t> </a:t>
            </a:r>
            <a:r>
              <a:rPr lang="en-US" altLang="fr-FR" i="1" dirty="0" err="1">
                <a:solidFill>
                  <a:srgbClr val="008000"/>
                </a:solidFill>
              </a:rPr>
              <a:t>horridus</a:t>
            </a:r>
            <a:r>
              <a:rPr lang="fr-FR" altLang="fr-FR" dirty="0">
                <a:solidFill>
                  <a:srgbClr val="008000"/>
                </a:solidFill>
                <a:cs typeface="Arial" panose="020B0604020202020204" pitchFamily="34" charset="0"/>
              </a:rPr>
              <a:t>) (suite et fin) (famille des </a:t>
            </a:r>
            <a:r>
              <a:rPr lang="fr-FR" altLang="fr-FR" i="1" dirty="0" err="1">
                <a:solidFill>
                  <a:srgbClr val="008000"/>
                </a:solidFill>
                <a:cs typeface="Arial" panose="020B0604020202020204" pitchFamily="34" charset="0"/>
              </a:rPr>
              <a:t>Cucurbitaceae</a:t>
            </a:r>
            <a:r>
              <a:rPr lang="fr-FR" altLang="fr-FR" dirty="0">
                <a:solidFill>
                  <a:srgbClr val="008000"/>
                </a:solidFill>
                <a:cs typeface="Arial" panose="020B0604020202020204" pitchFamily="34" charset="0"/>
              </a:rPr>
              <a:t>)</a:t>
            </a:r>
            <a:endParaRPr lang="fr-FR" altLang="fr-FR" i="1" dirty="0">
              <a:solidFill>
                <a:srgbClr val="008000"/>
              </a:solidFill>
              <a:cs typeface="Arial" panose="020B0604020202020204" pitchFamily="34" charset="0"/>
            </a:endParaRPr>
          </a:p>
        </p:txBody>
      </p:sp>
      <p:sp>
        <p:nvSpPr>
          <p:cNvPr id="98310" name="ZoneTexte 6">
            <a:extLst>
              <a:ext uri="{FF2B5EF4-FFF2-40B4-BE49-F238E27FC236}">
                <a16:creationId xmlns:a16="http://schemas.microsoft.com/office/drawing/2014/main" id="{B43513CE-13F6-430B-AB11-C60A95CA8301}"/>
              </a:ext>
            </a:extLst>
          </p:cNvPr>
          <p:cNvSpPr txBox="1">
            <a:spLocks noChangeArrowheads="1"/>
          </p:cNvSpPr>
          <p:nvPr/>
        </p:nvSpPr>
        <p:spPr bwMode="auto">
          <a:xfrm>
            <a:off x="152400" y="1249363"/>
            <a:ext cx="1190625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300" b="1" dirty="0">
                <a:solidFill>
                  <a:srgbClr val="008000"/>
                </a:solidFill>
              </a:rPr>
              <a:t>En Afrique du Sud les graines sont consommées comme les noix et le goût similaire à amandes; ou utilisés dans la confiserie. La chair sucrée et fruitée du fruit frais peut être mangé cru</a:t>
            </a:r>
            <a:r>
              <a:rPr lang="fr-FR" altLang="fr-FR" sz="1300" dirty="0">
                <a:solidFill>
                  <a:srgbClr val="008000"/>
                </a:solidFill>
              </a:rPr>
              <a:t>, </a:t>
            </a:r>
            <a:r>
              <a:rPr lang="fr-FR" altLang="fr-FR" sz="1300" dirty="0">
                <a:solidFill>
                  <a:srgbClr val="FF0000"/>
                </a:solidFill>
              </a:rPr>
              <a:t>mais il peut brûler la bouche</a:t>
            </a:r>
            <a:r>
              <a:rPr lang="fr-FR" altLang="fr-FR" sz="1300" b="1" dirty="0">
                <a:solidFill>
                  <a:srgbClr val="008000"/>
                </a:solidFill>
              </a:rPr>
              <a:t>. Il est traditionnellement séché pour former des galettes qui peuvent être mâchés ou ajoutés à la bouillie. Cette préparation peut être stockée et mangée sur plusieurs mois</a:t>
            </a:r>
            <a:r>
              <a:rPr lang="fr-FR" altLang="fr-FR" sz="1300" dirty="0">
                <a:solidFill>
                  <a:srgbClr val="008000"/>
                </a:solidFill>
              </a:rPr>
              <a:t>. Les pelures de fruits de </a:t>
            </a:r>
            <a:r>
              <a:rPr lang="fr-FR" altLang="fr-FR" sz="1300" dirty="0" err="1">
                <a:solidFill>
                  <a:srgbClr val="008000"/>
                </a:solidFill>
              </a:rPr>
              <a:t>nara</a:t>
            </a:r>
            <a:r>
              <a:rPr lang="fr-FR" altLang="fr-FR" sz="1300" dirty="0">
                <a:solidFill>
                  <a:srgbClr val="008000"/>
                </a:solidFill>
              </a:rPr>
              <a:t> sont nourris aux ânes et des chèvres, et les graines aux poulets. Le </a:t>
            </a:r>
            <a:r>
              <a:rPr lang="fr-FR" altLang="fr-FR" sz="1300" dirty="0" err="1">
                <a:solidFill>
                  <a:srgbClr val="008000"/>
                </a:solidFill>
              </a:rPr>
              <a:t>nara</a:t>
            </a:r>
            <a:r>
              <a:rPr lang="fr-FR" altLang="fr-FR" sz="1300" dirty="0">
                <a:solidFill>
                  <a:srgbClr val="008000"/>
                </a:solidFill>
              </a:rPr>
              <a:t> a également des propriétés médicinales. Une décoction de racines amères est censé guérir de nombreux maux. Les fruits frais est dit pour soulager les douleurs de l'estomac, et de l'huile à partir des graines hydrate la peau et la protège des coups de soleil (Van Damme et Den </a:t>
            </a:r>
            <a:r>
              <a:rPr lang="fr-FR" altLang="fr-FR" sz="1300" dirty="0" err="1">
                <a:solidFill>
                  <a:srgbClr val="008000"/>
                </a:solidFill>
              </a:rPr>
              <a:t>Eynden</a:t>
            </a:r>
            <a:r>
              <a:rPr lang="fr-FR" altLang="fr-FR" sz="1300" dirty="0">
                <a:solidFill>
                  <a:srgbClr val="008000"/>
                </a:solidFill>
              </a:rPr>
              <a:t> Van 2000). e melon </a:t>
            </a:r>
            <a:r>
              <a:rPr lang="fr-FR" altLang="fr-FR" sz="1300" dirty="0" err="1">
                <a:solidFill>
                  <a:srgbClr val="008000"/>
                </a:solidFill>
              </a:rPr>
              <a:t>nara</a:t>
            </a:r>
            <a:r>
              <a:rPr lang="fr-FR" altLang="fr-FR" sz="1300" dirty="0">
                <a:solidFill>
                  <a:srgbClr val="008000"/>
                </a:solidFill>
              </a:rPr>
              <a:t> est adapté aux conditions inhabitables des champs de dunes où aucune autre plante est capable de résister aux températures élevées, de violentes tempêtes et le climat sans pluie. Une condition préalable à la croissance est une source d'eau souterraine, qui est pourquoi il est communément trouvée sur les lits de rivières asséchées qui ont encore de l'eau souterraine, et les plinthes de dunes. Lors de la germination, les racines des plantules croissent rapidement jusqu'à ce que le contact est établi avec des couches humides du sol au-dessous. Pousses se développent alors, pénétrant tout le sable déposé ci-dessus, la conquête de la dune de sable en développement avec une couronne d'épines du denses, des branches de brouillage. Ces bouquets piège et lier le sable, les dunes et la stabilisation de la formation des monticules de plusieurs mètres de haut et de large (Wilkins-</a:t>
            </a:r>
            <a:r>
              <a:rPr lang="fr-FR" altLang="fr-FR" sz="1300" dirty="0" err="1">
                <a:solidFill>
                  <a:srgbClr val="008000"/>
                </a:solidFill>
              </a:rPr>
              <a:t>Ellert</a:t>
            </a:r>
            <a:r>
              <a:rPr lang="fr-FR" altLang="fr-FR" sz="1300" dirty="0">
                <a:solidFill>
                  <a:srgbClr val="008000"/>
                </a:solidFill>
              </a:rPr>
              <a:t> 1999). La capacité de </a:t>
            </a:r>
            <a:r>
              <a:rPr lang="fr-FR" altLang="fr-FR" sz="1300" dirty="0" err="1">
                <a:solidFill>
                  <a:srgbClr val="008000"/>
                </a:solidFill>
              </a:rPr>
              <a:t>nara</a:t>
            </a:r>
            <a:r>
              <a:rPr lang="fr-FR" altLang="fr-FR" sz="1300" dirty="0">
                <a:solidFill>
                  <a:srgbClr val="008000"/>
                </a:solidFill>
              </a:rPr>
              <a:t> pour survivre aux conditions extrêmes du désert est due à ses racines pivotantes qui sont capables de croître jusqu'à 40 m de long à la recherche de la nappe phréatique. En outre, les feuilles sont modifiées en épines de réduire au minimum la perte d'eau, et l'agencement des épines couplés avec le canalisée tiges peut être une adaptation pour permettre à l'eau de se condenser et de brouillards à être utilisées par les plantes. Poils sur les rameaux aider l'absorption de brouillard condensé. Les stomates se produire à l'intérieur des rainures de la tige, et dans des conditions extrêmement sèches les côtés des rainures devenir comprimée et les crêtes correspondent les uns aux autres, en fournissant une protection supplémentaire contre la perte d'eau. Bien que non exclusivement dépendante de brouillard pour la survie, le </a:t>
            </a:r>
            <a:r>
              <a:rPr lang="fr-FR" altLang="fr-FR" sz="1300" dirty="0" err="1">
                <a:solidFill>
                  <a:srgbClr val="008000"/>
                </a:solidFill>
              </a:rPr>
              <a:t>nara</a:t>
            </a:r>
            <a:r>
              <a:rPr lang="fr-FR" altLang="fr-FR" sz="1300" dirty="0">
                <a:solidFill>
                  <a:srgbClr val="008000"/>
                </a:solidFill>
              </a:rPr>
              <a:t> est seulement trouvé que loin à l'intérieur comme brume ou le brouillard atteint. Le sable du Namib est inhabituelle, étant composé de fragments de quartz de plâtre avec de l'argile négligeable et d'autres constituants du sol normales, et a également la teneur en sel de 0,5% (</a:t>
            </a:r>
            <a:r>
              <a:rPr lang="fr-FR" altLang="fr-FR" sz="1300" dirty="0" err="1">
                <a:solidFill>
                  <a:srgbClr val="008000"/>
                </a:solidFill>
              </a:rPr>
              <a:t>Versfeld</a:t>
            </a:r>
            <a:r>
              <a:rPr lang="fr-FR" altLang="fr-FR" sz="1300" dirty="0">
                <a:solidFill>
                  <a:srgbClr val="008000"/>
                </a:solidFill>
              </a:rPr>
              <a:t> &amp; Britten 1915). Les plantes peuvent vivre vieux de plus de cent ans. Ils sont très probablement pollinisés par les insectes . So</a:t>
            </a:r>
            <a:r>
              <a:rPr lang="fr-FR" altLang="fr-FR" sz="1200" dirty="0">
                <a:solidFill>
                  <a:srgbClr val="008000"/>
                </a:solidFill>
              </a:rPr>
              <a:t>urce : </a:t>
            </a:r>
            <a:r>
              <a:rPr lang="fr-FR" altLang="fr-FR" sz="1200" dirty="0">
                <a:solidFill>
                  <a:srgbClr val="008000"/>
                </a:solidFill>
                <a:hlinkClick r:id="rId2"/>
              </a:rPr>
              <a:t>http://www.fao.org/ag/AGP/AGPC/doc/gbase/Safricadata/acanthorr.htm</a:t>
            </a:r>
            <a:r>
              <a:rPr lang="fr-FR" altLang="fr-FR" sz="1200" dirty="0">
                <a:solidFill>
                  <a:srgbClr val="008000"/>
                </a:solidFill>
              </a:rPr>
              <a:t> </a:t>
            </a:r>
          </a:p>
        </p:txBody>
      </p:sp>
      <p:pic>
        <p:nvPicPr>
          <p:cNvPr id="98311" name="Image 7">
            <a:extLst>
              <a:ext uri="{FF2B5EF4-FFF2-40B4-BE49-F238E27FC236}">
                <a16:creationId xmlns:a16="http://schemas.microsoft.com/office/drawing/2014/main" id="{F7B8B342-ADFB-4ABB-B35B-A7CCD724FE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66518" y="4668818"/>
            <a:ext cx="1592132" cy="218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Image 8">
            <a:extLst>
              <a:ext uri="{FF2B5EF4-FFF2-40B4-BE49-F238E27FC236}">
                <a16:creationId xmlns:a16="http://schemas.microsoft.com/office/drawing/2014/main" id="{9FFA7700-163E-46C9-A06D-A52FBB091F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1637" y="5333702"/>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Image 9">
            <a:extLst>
              <a:ext uri="{FF2B5EF4-FFF2-40B4-BE49-F238E27FC236}">
                <a16:creationId xmlns:a16="http://schemas.microsoft.com/office/drawing/2014/main" id="{714899A7-9C28-44E3-8382-DDCBAC7B5C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0825" y="4944491"/>
            <a:ext cx="2340573" cy="17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Image 10">
            <a:extLst>
              <a:ext uri="{FF2B5EF4-FFF2-40B4-BE49-F238E27FC236}">
                <a16:creationId xmlns:a16="http://schemas.microsoft.com/office/drawing/2014/main" id="{B2908730-0D95-4D37-900C-8C8D53B8E5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8498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Image 11">
            <a:extLst>
              <a:ext uri="{FF2B5EF4-FFF2-40B4-BE49-F238E27FC236}">
                <a16:creationId xmlns:a16="http://schemas.microsoft.com/office/drawing/2014/main" id="{AC76340F-069C-427C-B595-553F7CECC53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5475" y="163513"/>
            <a:ext cx="1114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6" name="Image 12">
            <a:extLst>
              <a:ext uri="{FF2B5EF4-FFF2-40B4-BE49-F238E27FC236}">
                <a16:creationId xmlns:a16="http://schemas.microsoft.com/office/drawing/2014/main" id="{27B00886-BA12-4227-A7F9-A38E66FDC09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15275"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831AD3F-2970-47D2-8FA3-598AEDB87D12}"/>
              </a:ext>
            </a:extLst>
          </p:cNvPr>
          <p:cNvSpPr txBox="1"/>
          <p:nvPr/>
        </p:nvSpPr>
        <p:spPr>
          <a:xfrm>
            <a:off x="204395" y="675656"/>
            <a:ext cx="6691859" cy="367836"/>
          </a:xfrm>
          <a:prstGeom prst="rect">
            <a:avLst/>
          </a:prstGeom>
          <a:noFill/>
        </p:spPr>
        <p:txBody>
          <a:bodyPr wrap="square" rtlCol="0">
            <a:spAutoFit/>
          </a:bodyPr>
          <a:lstStyle/>
          <a:p>
            <a:r>
              <a:rPr lang="fr-FR" dirty="0">
                <a:solidFill>
                  <a:srgbClr val="008000"/>
                </a:solidFill>
              </a:rPr>
              <a:t>16.2. </a:t>
            </a:r>
            <a:r>
              <a:rPr lang="fr-FR" b="1" dirty="0">
                <a:solidFill>
                  <a:srgbClr val="008000"/>
                </a:solidFill>
              </a:rPr>
              <a:t>Arachide</a:t>
            </a:r>
            <a:r>
              <a:rPr lang="fr-FR" dirty="0">
                <a:solidFill>
                  <a:srgbClr val="008000"/>
                </a:solidFill>
              </a:rPr>
              <a:t> (</a:t>
            </a:r>
            <a:r>
              <a:rPr lang="fr-FR" i="1" dirty="0" err="1">
                <a:solidFill>
                  <a:srgbClr val="008000"/>
                </a:solidFill>
              </a:rPr>
              <a:t>Arachis</a:t>
            </a:r>
            <a:r>
              <a:rPr lang="fr-FR" i="1" dirty="0">
                <a:solidFill>
                  <a:srgbClr val="008000"/>
                </a:solidFill>
              </a:rPr>
              <a:t> </a:t>
            </a:r>
            <a:r>
              <a:rPr lang="fr-FR" i="1" dirty="0" err="1">
                <a:solidFill>
                  <a:srgbClr val="008000"/>
                </a:solidFill>
              </a:rPr>
              <a:t>hypogaea</a:t>
            </a:r>
            <a:r>
              <a:rPr lang="fr-FR" dirty="0">
                <a:solidFill>
                  <a:srgbClr val="008000"/>
                </a:solidFill>
              </a:rPr>
              <a:t>) (famille des </a:t>
            </a:r>
            <a:r>
              <a:rPr lang="fr-FR" i="1" dirty="0" err="1">
                <a:solidFill>
                  <a:srgbClr val="008000"/>
                </a:solidFill>
              </a:rPr>
              <a:t>Fabaceae</a:t>
            </a:r>
            <a:r>
              <a:rPr lang="fr-FR" dirty="0">
                <a:solidFill>
                  <a:srgbClr val="008000"/>
                </a:solidFill>
              </a:rPr>
              <a:t>)</a:t>
            </a:r>
          </a:p>
        </p:txBody>
      </p:sp>
      <p:sp>
        <p:nvSpPr>
          <p:cNvPr id="4" name="ZoneTexte 3">
            <a:extLst>
              <a:ext uri="{FF2B5EF4-FFF2-40B4-BE49-F238E27FC236}">
                <a16:creationId xmlns:a16="http://schemas.microsoft.com/office/drawing/2014/main" id="{7C3975A8-CDF8-4B0C-9AF5-8BFDC7243A11}"/>
              </a:ext>
            </a:extLst>
          </p:cNvPr>
          <p:cNvSpPr txBox="1"/>
          <p:nvPr/>
        </p:nvSpPr>
        <p:spPr>
          <a:xfrm>
            <a:off x="204395" y="1043492"/>
            <a:ext cx="11822653" cy="3539430"/>
          </a:xfrm>
          <a:prstGeom prst="rect">
            <a:avLst/>
          </a:prstGeom>
          <a:noFill/>
        </p:spPr>
        <p:txBody>
          <a:bodyPr wrap="square" rtlCol="0">
            <a:spAutoFit/>
          </a:bodyPr>
          <a:lstStyle/>
          <a:p>
            <a:pPr algn="just"/>
            <a:r>
              <a:rPr lang="fr-FR" sz="1600" dirty="0">
                <a:solidFill>
                  <a:srgbClr val="008000"/>
                </a:solidFill>
              </a:rPr>
              <a:t>L’</a:t>
            </a:r>
            <a:r>
              <a:rPr lang="fr-FR" sz="1600" b="1" dirty="0">
                <a:solidFill>
                  <a:srgbClr val="008000"/>
                </a:solidFill>
              </a:rPr>
              <a:t>arachide</a:t>
            </a:r>
            <a:r>
              <a:rPr lang="fr-FR" sz="1600" dirty="0">
                <a:solidFill>
                  <a:srgbClr val="008000"/>
                </a:solidFill>
              </a:rPr>
              <a:t>, appelée </a:t>
            </a:r>
            <a:r>
              <a:rPr lang="fr-FR" sz="1600" b="1" dirty="0">
                <a:solidFill>
                  <a:srgbClr val="008000"/>
                </a:solidFill>
              </a:rPr>
              <a:t>cacahuète</a:t>
            </a:r>
            <a:r>
              <a:rPr lang="fr-FR" sz="1600" dirty="0">
                <a:solidFill>
                  <a:srgbClr val="008000"/>
                </a:solidFill>
              </a:rPr>
              <a:t>, </a:t>
            </a:r>
            <a:r>
              <a:rPr lang="fr-FR" sz="1600" b="1" dirty="0">
                <a:solidFill>
                  <a:srgbClr val="008000"/>
                </a:solidFill>
              </a:rPr>
              <a:t>cacahouète</a:t>
            </a:r>
            <a:r>
              <a:rPr lang="fr-FR" sz="1600" dirty="0">
                <a:solidFill>
                  <a:srgbClr val="008000"/>
                </a:solidFill>
              </a:rPr>
              <a:t>, </a:t>
            </a:r>
            <a:r>
              <a:rPr lang="fr-FR" sz="1600" b="1" dirty="0">
                <a:solidFill>
                  <a:srgbClr val="008000"/>
                </a:solidFill>
              </a:rPr>
              <a:t>pois de terre</a:t>
            </a:r>
            <a:r>
              <a:rPr lang="fr-FR" sz="1600" dirty="0">
                <a:solidFill>
                  <a:srgbClr val="008000"/>
                </a:solidFill>
              </a:rPr>
              <a:t>, </a:t>
            </a:r>
            <a:r>
              <a:rPr lang="fr-FR" sz="1600" b="1" dirty="0">
                <a:solidFill>
                  <a:srgbClr val="008000"/>
                </a:solidFill>
              </a:rPr>
              <a:t>pistache de terre</a:t>
            </a:r>
            <a:r>
              <a:rPr lang="fr-FR" sz="1600" dirty="0">
                <a:solidFill>
                  <a:srgbClr val="008000"/>
                </a:solidFill>
              </a:rPr>
              <a:t>, et </a:t>
            </a:r>
            <a:r>
              <a:rPr lang="fr-FR" sz="1600" b="1" dirty="0" err="1">
                <a:solidFill>
                  <a:srgbClr val="008000"/>
                </a:solidFill>
              </a:rPr>
              <a:t>pinotte</a:t>
            </a:r>
            <a:r>
              <a:rPr lang="fr-FR" sz="1600" dirty="0">
                <a:solidFill>
                  <a:srgbClr val="008000"/>
                </a:solidFill>
              </a:rPr>
              <a:t> (au Québec) est une </a:t>
            </a:r>
            <a:r>
              <a:rPr lang="fr-FR" sz="1600" dirty="0">
                <a:solidFill>
                  <a:srgbClr val="008000"/>
                </a:solidFill>
                <a:hlinkClick r:id="rId2" tooltip="Plante"/>
              </a:rPr>
              <a:t>plante</a:t>
            </a:r>
            <a:r>
              <a:rPr lang="fr-FR" sz="1600" dirty="0">
                <a:solidFill>
                  <a:srgbClr val="008000"/>
                </a:solidFill>
              </a:rPr>
              <a:t> de la </a:t>
            </a:r>
            <a:r>
              <a:rPr lang="fr-FR" sz="1600" dirty="0">
                <a:solidFill>
                  <a:srgbClr val="008000"/>
                </a:solidFill>
                <a:hlinkClick r:id="rId3" tooltip="Famille (biologie)"/>
              </a:rPr>
              <a:t>famille</a:t>
            </a:r>
            <a:r>
              <a:rPr lang="fr-FR" sz="1600" dirty="0">
                <a:solidFill>
                  <a:srgbClr val="008000"/>
                </a:solidFill>
              </a:rPr>
              <a:t> des </a:t>
            </a:r>
            <a:r>
              <a:rPr lang="fr-FR" sz="1600" dirty="0">
                <a:solidFill>
                  <a:srgbClr val="008000"/>
                </a:solidFill>
                <a:hlinkClick r:id="rId4" tooltip="Fabacées"/>
              </a:rPr>
              <a:t>Fabacées</a:t>
            </a:r>
            <a:r>
              <a:rPr lang="fr-FR" sz="1600" dirty="0">
                <a:solidFill>
                  <a:srgbClr val="008000"/>
                </a:solidFill>
              </a:rPr>
              <a:t> (ou légumineuses), cultivée dans les régions tropicales, subtropicales et tempérées pour ses </a:t>
            </a:r>
            <a:r>
              <a:rPr lang="fr-FR" sz="1600" dirty="0">
                <a:solidFill>
                  <a:srgbClr val="008000"/>
                </a:solidFill>
                <a:hlinkClick r:id="rId5" tooltip="Graine"/>
              </a:rPr>
              <a:t>graines</a:t>
            </a:r>
            <a:r>
              <a:rPr lang="fr-FR" sz="1600" dirty="0">
                <a:solidFill>
                  <a:srgbClr val="008000"/>
                </a:solidFill>
              </a:rPr>
              <a:t> </a:t>
            </a:r>
            <a:r>
              <a:rPr lang="fr-FR" sz="1600" dirty="0">
                <a:solidFill>
                  <a:srgbClr val="008000"/>
                </a:solidFill>
                <a:hlinkClick r:id="rId6" tooltip="Oléagineux"/>
              </a:rPr>
              <a:t>oléagineuses</a:t>
            </a:r>
            <a:r>
              <a:rPr lang="fr-FR" sz="1600" dirty="0">
                <a:solidFill>
                  <a:srgbClr val="008000"/>
                </a:solidFill>
              </a:rPr>
              <a:t>. Elle présente la particularité d’enterrer ses </a:t>
            </a:r>
            <a:r>
              <a:rPr lang="fr-FR" sz="1600" dirty="0">
                <a:solidFill>
                  <a:srgbClr val="008000"/>
                </a:solidFill>
                <a:hlinkClick r:id="rId7" tooltip="Fruit (botanique)"/>
              </a:rPr>
              <a:t>fruits</a:t>
            </a:r>
            <a:r>
              <a:rPr lang="fr-FR" sz="1600" dirty="0">
                <a:solidFill>
                  <a:srgbClr val="008000"/>
                </a:solidFill>
              </a:rPr>
              <a:t> après la </a:t>
            </a:r>
            <a:r>
              <a:rPr lang="fr-FR" sz="1600" dirty="0">
                <a:solidFill>
                  <a:srgbClr val="008000"/>
                </a:solidFill>
                <a:hlinkClick r:id="rId8" tooltip="Fécondation"/>
              </a:rPr>
              <a:t>fécondation</a:t>
            </a:r>
            <a:r>
              <a:rPr lang="fr-FR" sz="1600" dirty="0">
                <a:solidFill>
                  <a:srgbClr val="008000"/>
                </a:solidFill>
              </a:rPr>
              <a:t>.</a:t>
            </a:r>
          </a:p>
          <a:p>
            <a:pPr algn="just"/>
            <a:r>
              <a:rPr lang="fr-FR" sz="1600" dirty="0">
                <a:solidFill>
                  <a:srgbClr val="008000"/>
                </a:solidFill>
              </a:rPr>
              <a:t>Les cacahuètes ne poussent que dans des sols bien drainés et pas trop argileux pour éviter les pertes au moment de la récolte (arrachage). Le </a:t>
            </a:r>
            <a:r>
              <a:rPr lang="fr-FR" sz="1600" dirty="0">
                <a:solidFill>
                  <a:srgbClr val="008000"/>
                </a:solidFill>
                <a:hlinkClick r:id="rId9" tooltip="Potentiel hydrogène"/>
              </a:rPr>
              <a:t>pH</a:t>
            </a:r>
            <a:r>
              <a:rPr lang="fr-FR" sz="1600" dirty="0">
                <a:solidFill>
                  <a:srgbClr val="008000"/>
                </a:solidFill>
              </a:rPr>
              <a:t> idéal est de 5,8 (en cas de sol acide, il faut donc procéder à un </a:t>
            </a:r>
            <a:r>
              <a:rPr lang="fr-FR" sz="1600" dirty="0">
                <a:solidFill>
                  <a:srgbClr val="008000"/>
                </a:solidFill>
                <a:hlinkClick r:id="rId10" tooltip="Chaulage"/>
              </a:rPr>
              <a:t>chaulage</a:t>
            </a:r>
            <a:r>
              <a:rPr lang="fr-FR" sz="1600" dirty="0">
                <a:solidFill>
                  <a:srgbClr val="008000"/>
                </a:solidFill>
              </a:rPr>
              <a:t>). Pour protéger le sol contre l'érosion par le vent et par l'eau, on y installe normalement une </a:t>
            </a:r>
            <a:r>
              <a:rPr lang="fr-FR" sz="1600" i="1" dirty="0">
                <a:solidFill>
                  <a:srgbClr val="008000"/>
                </a:solidFill>
              </a:rPr>
              <a:t>culture couvre-sol d'hiver </a:t>
            </a:r>
            <a:r>
              <a:rPr lang="fr-FR" sz="1600" dirty="0">
                <a:solidFill>
                  <a:srgbClr val="008000"/>
                </a:solidFill>
              </a:rPr>
              <a:t>(</a:t>
            </a:r>
            <a:r>
              <a:rPr lang="fr-FR" sz="1600" dirty="0">
                <a:solidFill>
                  <a:srgbClr val="008000"/>
                </a:solidFill>
                <a:hlinkClick r:id="rId11" tooltip="CIPAN"/>
              </a:rPr>
              <a:t>CIPAN</a:t>
            </a:r>
            <a:r>
              <a:rPr lang="fr-FR" sz="1600" dirty="0">
                <a:solidFill>
                  <a:srgbClr val="008000"/>
                </a:solidFill>
              </a:rPr>
              <a:t>) qui sera ensuite enfouie vers la fin avril, afin de lui laisser le temps de bien se décomposer avant les semailles de l'arachide. Les petits exploitants africains plantent souvent les cacahuètes avec une ou deux autres cultures, telles que le </a:t>
            </a:r>
            <a:r>
              <a:rPr lang="fr-FR" sz="1600" i="1" dirty="0">
                <a:solidFill>
                  <a:srgbClr val="008000"/>
                </a:solidFill>
                <a:hlinkClick r:id="rId12" tooltip="Sorgho commun"/>
              </a:rPr>
              <a:t>sorgho</a:t>
            </a:r>
            <a:r>
              <a:rPr lang="fr-FR" sz="1600" i="1" dirty="0">
                <a:solidFill>
                  <a:srgbClr val="008000"/>
                </a:solidFill>
              </a:rPr>
              <a:t>, le </a:t>
            </a:r>
            <a:r>
              <a:rPr lang="fr-FR" sz="1600" i="1" dirty="0">
                <a:solidFill>
                  <a:srgbClr val="008000"/>
                </a:solidFill>
                <a:hlinkClick r:id="rId13" tooltip="Millet (graminée)"/>
              </a:rPr>
              <a:t>millet</a:t>
            </a:r>
            <a:r>
              <a:rPr lang="fr-FR" sz="1600" i="1" dirty="0">
                <a:solidFill>
                  <a:srgbClr val="008000"/>
                </a:solidFill>
              </a:rPr>
              <a:t> ou les </a:t>
            </a:r>
            <a:r>
              <a:rPr lang="fr-FR" sz="1600" i="1" dirty="0">
                <a:solidFill>
                  <a:srgbClr val="008000"/>
                </a:solidFill>
                <a:hlinkClick r:id="rId14" tooltip="Pois"/>
              </a:rPr>
              <a:t>pois</a:t>
            </a:r>
            <a:r>
              <a:rPr lang="fr-FR" sz="1600" i="1" dirty="0">
                <a:solidFill>
                  <a:srgbClr val="008000"/>
                </a:solidFill>
              </a:rPr>
              <a:t> sauvages</a:t>
            </a:r>
            <a:r>
              <a:rPr lang="fr-FR" sz="1600" dirty="0">
                <a:solidFill>
                  <a:srgbClr val="008000"/>
                </a:solidFill>
              </a:rPr>
              <a:t>. Les cultures se font en buttes (surélevées) séparées d'un mètre environ; ce qui permet d'améliorer le drainage et facilite l'arrachage. Dans les régions de </a:t>
            </a:r>
            <a:r>
              <a:rPr lang="fr-FR" sz="1600" dirty="0">
                <a:solidFill>
                  <a:srgbClr val="008000"/>
                </a:solidFill>
                <a:hlinkClick r:id="rId15" tooltip="Savane"/>
              </a:rPr>
              <a:t>savane</a:t>
            </a:r>
            <a:r>
              <a:rPr lang="fr-FR" sz="1600" dirty="0">
                <a:solidFill>
                  <a:srgbClr val="008000"/>
                </a:solidFill>
              </a:rPr>
              <a:t> au nord de l'Afrique occidentale, elles sont généralement plantées en juin et récoltées en septembre ou octobre. Dans les régions de savane du sud, où les précipitations sont plus élevées, il est souvent possible d'obtenir deux récoltes (la première se faisant d'avril ou mai jusqu'au mois d'août, et la deuxième d'août ou septembre jusqu'au mois de novembre). La récolte doit se faire dès la maturité (lorsque la pellicule qui recouvre la graine se détache facilement). </a:t>
            </a:r>
            <a:r>
              <a:rPr lang="fr-FR" sz="1600" dirty="0">
                <a:solidFill>
                  <a:srgbClr val="FF0000"/>
                </a:solidFill>
              </a:rPr>
              <a:t>Un point important est d’éviter le développement de </a:t>
            </a:r>
            <a:r>
              <a:rPr lang="fr-FR" sz="1600" dirty="0">
                <a:solidFill>
                  <a:srgbClr val="FF0000"/>
                </a:solidFill>
                <a:hlinkClick r:id="rId16" tooltip="Moisissure"/>
              </a:rPr>
              <a:t>moisissures</a:t>
            </a:r>
            <a:r>
              <a:rPr lang="fr-FR" sz="1600" dirty="0">
                <a:solidFill>
                  <a:srgbClr val="FF0000"/>
                </a:solidFill>
              </a:rPr>
              <a:t> qui peuvent produire des </a:t>
            </a:r>
            <a:r>
              <a:rPr lang="fr-FR" sz="1600" dirty="0">
                <a:solidFill>
                  <a:srgbClr val="FF0000"/>
                </a:solidFill>
                <a:hlinkClick r:id="rId17" tooltip="Aflatoxine"/>
              </a:rPr>
              <a:t>aflatoxines</a:t>
            </a:r>
            <a:r>
              <a:rPr lang="fr-FR" sz="1600" dirty="0">
                <a:solidFill>
                  <a:srgbClr val="FF0000"/>
                </a:solidFill>
              </a:rPr>
              <a:t>, dangereuses pour le bétail qui consommerait les </a:t>
            </a:r>
            <a:r>
              <a:rPr lang="fr-FR" sz="1600" dirty="0">
                <a:solidFill>
                  <a:srgbClr val="FF0000"/>
                </a:solidFill>
                <a:hlinkClick r:id="rId18" tooltip="Tourteaux"/>
              </a:rPr>
              <a:t>tourteaux</a:t>
            </a:r>
            <a:r>
              <a:rPr lang="fr-FR" sz="1600" dirty="0">
                <a:solidFill>
                  <a:srgbClr val="FF0000"/>
                </a:solidFill>
              </a:rPr>
              <a:t> contaminés (</a:t>
            </a:r>
            <a:r>
              <a:rPr lang="fr-FR" sz="1600" dirty="0">
                <a:solidFill>
                  <a:srgbClr val="FF0000"/>
                </a:solidFill>
                <a:sym typeface="Wingdings" panose="05000000000000000000" pitchFamily="2" charset="2"/>
              </a:rPr>
              <a:t></a:t>
            </a:r>
            <a:r>
              <a:rPr lang="fr-FR" sz="1600" dirty="0">
                <a:solidFill>
                  <a:srgbClr val="FF0000"/>
                </a:solidFill>
              </a:rPr>
              <a:t>).</a:t>
            </a:r>
          </a:p>
        </p:txBody>
      </p:sp>
      <p:pic>
        <p:nvPicPr>
          <p:cNvPr id="5" name="Image 4">
            <a:extLst>
              <a:ext uri="{FF2B5EF4-FFF2-40B4-BE49-F238E27FC236}">
                <a16:creationId xmlns:a16="http://schemas.microsoft.com/office/drawing/2014/main" id="{026700F4-9FA0-4F1E-91EA-1DEF07ACCD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18456" y="5438579"/>
            <a:ext cx="1625119" cy="1266825"/>
          </a:xfrm>
          <a:prstGeom prst="rect">
            <a:avLst/>
          </a:prstGeom>
        </p:spPr>
      </p:pic>
      <p:pic>
        <p:nvPicPr>
          <p:cNvPr id="6" name="Image 5">
            <a:extLst>
              <a:ext uri="{FF2B5EF4-FFF2-40B4-BE49-F238E27FC236}">
                <a16:creationId xmlns:a16="http://schemas.microsoft.com/office/drawing/2014/main" id="{D8C34F13-2344-4A53-8390-BCF62E10635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96254" y="4579151"/>
            <a:ext cx="1685925" cy="1266825"/>
          </a:xfrm>
          <a:prstGeom prst="rect">
            <a:avLst/>
          </a:prstGeom>
        </p:spPr>
      </p:pic>
      <p:pic>
        <p:nvPicPr>
          <p:cNvPr id="7" name="Image 6">
            <a:extLst>
              <a:ext uri="{FF2B5EF4-FFF2-40B4-BE49-F238E27FC236}">
                <a16:creationId xmlns:a16="http://schemas.microsoft.com/office/drawing/2014/main" id="{30FA9285-CEDB-4051-9126-5AF2180D135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479852" y="5087723"/>
            <a:ext cx="1657350" cy="1714500"/>
          </a:xfrm>
          <a:prstGeom prst="rect">
            <a:avLst/>
          </a:prstGeom>
        </p:spPr>
      </p:pic>
      <p:sp>
        <p:nvSpPr>
          <p:cNvPr id="8" name="ZoneTexte 7">
            <a:extLst>
              <a:ext uri="{FF2B5EF4-FFF2-40B4-BE49-F238E27FC236}">
                <a16:creationId xmlns:a16="http://schemas.microsoft.com/office/drawing/2014/main" id="{B239B17E-647D-427D-920D-A56BDAFC7CF5}"/>
              </a:ext>
            </a:extLst>
          </p:cNvPr>
          <p:cNvSpPr txBox="1"/>
          <p:nvPr/>
        </p:nvSpPr>
        <p:spPr>
          <a:xfrm>
            <a:off x="204395" y="4485939"/>
            <a:ext cx="6594438" cy="1477328"/>
          </a:xfrm>
          <a:prstGeom prst="rect">
            <a:avLst/>
          </a:prstGeom>
          <a:noFill/>
        </p:spPr>
        <p:txBody>
          <a:bodyPr wrap="square" rtlCol="0">
            <a:spAutoFit/>
          </a:bodyPr>
          <a:lstStyle/>
          <a:p>
            <a:pPr algn="just"/>
            <a:r>
              <a:rPr lang="fr-FR" dirty="0">
                <a:solidFill>
                  <a:srgbClr val="008000"/>
                </a:solidFill>
              </a:rPr>
              <a:t>Les variétés cultivées sont très nombreuses et regroupées en deux grands types :</a:t>
            </a:r>
          </a:p>
          <a:p>
            <a:pPr marL="285750" indent="-285750" algn="just">
              <a:buFont typeface="Arial" panose="020B0604020202020204" pitchFamily="34" charset="0"/>
              <a:buChar char="•"/>
            </a:pPr>
            <a:r>
              <a:rPr lang="fr-FR" dirty="0">
                <a:solidFill>
                  <a:srgbClr val="008000"/>
                </a:solidFill>
              </a:rPr>
              <a:t>Virginia, à port rampant et à cycle végétatif long (120 à 140 jours) ; les graines ne germent pas prématurément ; cette variété est plus résistante à la </a:t>
            </a:r>
            <a:r>
              <a:rPr lang="fr-FR" dirty="0">
                <a:solidFill>
                  <a:srgbClr val="008000"/>
                </a:solidFill>
                <a:hlinkClick r:id="rId22" tooltip="Tavelure (botanique)"/>
              </a:rPr>
              <a:t>tavelure</a:t>
            </a:r>
            <a:r>
              <a:rPr lang="fr-FR" dirty="0">
                <a:solidFill>
                  <a:srgbClr val="008000"/>
                </a:solidFill>
              </a:rPr>
              <a:t> des feuilles ;</a:t>
            </a:r>
          </a:p>
        </p:txBody>
      </p:sp>
      <p:sp>
        <p:nvSpPr>
          <p:cNvPr id="9" name="ZoneTexte 8">
            <a:extLst>
              <a:ext uri="{FF2B5EF4-FFF2-40B4-BE49-F238E27FC236}">
                <a16:creationId xmlns:a16="http://schemas.microsoft.com/office/drawing/2014/main" id="{CC175BFE-ED08-4313-B773-1EB8781FD845}"/>
              </a:ext>
            </a:extLst>
          </p:cNvPr>
          <p:cNvSpPr txBox="1"/>
          <p:nvPr/>
        </p:nvSpPr>
        <p:spPr>
          <a:xfrm>
            <a:off x="204395" y="5878893"/>
            <a:ext cx="8416640" cy="923330"/>
          </a:xfrm>
          <a:prstGeom prst="rect">
            <a:avLst/>
          </a:prstGeom>
          <a:noFill/>
        </p:spPr>
        <p:txBody>
          <a:bodyPr wrap="square" rtlCol="0">
            <a:spAutoFit/>
          </a:bodyPr>
          <a:lstStyle/>
          <a:p>
            <a:pPr marL="285750" indent="-285750" algn="just">
              <a:buFont typeface="Arial" panose="020B0604020202020204" pitchFamily="34" charset="0"/>
              <a:buChar char="•"/>
            </a:pPr>
            <a:r>
              <a:rPr lang="fr-FR" dirty="0" err="1">
                <a:solidFill>
                  <a:srgbClr val="008000"/>
                </a:solidFill>
              </a:rPr>
              <a:t>Spanish</a:t>
            </a:r>
            <a:r>
              <a:rPr lang="fr-FR" dirty="0">
                <a:solidFill>
                  <a:srgbClr val="008000"/>
                </a:solidFill>
              </a:rPr>
              <a:t> et Valencia, à port érigé et à cycle végétatif court (90 à 110 jours) ; le rendement est plus élevé, mais la germination rapide après maturité peut poser problème. </a:t>
            </a:r>
            <a:r>
              <a:rPr lang="fr-FR" sz="1400" dirty="0">
                <a:solidFill>
                  <a:srgbClr val="008000"/>
                </a:solidFill>
              </a:rPr>
              <a:t>Source : </a:t>
            </a:r>
            <a:r>
              <a:rPr lang="fr-FR" sz="1400" dirty="0">
                <a:solidFill>
                  <a:srgbClr val="008000"/>
                </a:solidFill>
                <a:hlinkClick r:id="rId23"/>
              </a:rPr>
              <a:t>http://fr.wikipedia.org/wiki/Arachide</a:t>
            </a:r>
            <a:r>
              <a:rPr lang="fr-FR" sz="1400" dirty="0">
                <a:solidFill>
                  <a:srgbClr val="008000"/>
                </a:solidFill>
              </a:rPr>
              <a:t> </a:t>
            </a:r>
          </a:p>
        </p:txBody>
      </p:sp>
      <p:sp>
        <p:nvSpPr>
          <p:cNvPr id="10" name="Espace réservé du numéro de diapositive 1">
            <a:extLst>
              <a:ext uri="{FF2B5EF4-FFF2-40B4-BE49-F238E27FC236}">
                <a16:creationId xmlns:a16="http://schemas.microsoft.com/office/drawing/2014/main" id="{12347578-FFB7-4942-925B-D10E8646679B}"/>
              </a:ext>
            </a:extLst>
          </p:cNvPr>
          <p:cNvSpPr txBox="1">
            <a:spLocks/>
          </p:cNvSpPr>
          <p:nvPr/>
        </p:nvSpPr>
        <p:spPr bwMode="auto">
          <a:xfrm>
            <a:off x="11560323" y="154204"/>
            <a:ext cx="46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833B1DF9-CF97-4C2D-8949-2A587AAABEA8}" type="slidenum">
              <a:rPr lang="fr-FR" altLang="fr-FR" sz="1200">
                <a:solidFill>
                  <a:srgbClr val="898989"/>
                </a:solidFill>
              </a:rPr>
              <a:pPr algn="r" eaLnBrk="1" hangingPunct="1">
                <a:lnSpc>
                  <a:spcPct val="100000"/>
                </a:lnSpc>
                <a:spcBef>
                  <a:spcPct val="0"/>
                </a:spcBef>
                <a:buFontTx/>
                <a:buNone/>
              </a:pPr>
              <a:t>125</a:t>
            </a:fld>
            <a:endParaRPr lang="fr-FR" altLang="fr-FR" sz="1200">
              <a:solidFill>
                <a:srgbClr val="898989"/>
              </a:solidFill>
            </a:endParaRPr>
          </a:p>
        </p:txBody>
      </p:sp>
      <p:sp>
        <p:nvSpPr>
          <p:cNvPr id="11" name="Rectangle 5">
            <a:extLst>
              <a:ext uri="{FF2B5EF4-FFF2-40B4-BE49-F238E27FC236}">
                <a16:creationId xmlns:a16="http://schemas.microsoft.com/office/drawing/2014/main" id="{564E2C9A-AB94-4159-827A-ABAFF96CB15C}"/>
              </a:ext>
            </a:extLst>
          </p:cNvPr>
          <p:cNvSpPr>
            <a:spLocks noChangeArrowheads="1"/>
          </p:cNvSpPr>
          <p:nvPr/>
        </p:nvSpPr>
        <p:spPr bwMode="auto">
          <a:xfrm>
            <a:off x="5113243" y="170391"/>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2" name="Rectangle 4">
            <a:extLst>
              <a:ext uri="{FF2B5EF4-FFF2-40B4-BE49-F238E27FC236}">
                <a16:creationId xmlns:a16="http://schemas.microsoft.com/office/drawing/2014/main" id="{936E87DB-658E-46FF-A358-3C36F9311621}"/>
              </a:ext>
            </a:extLst>
          </p:cNvPr>
          <p:cNvSpPr>
            <a:spLocks noChangeArrowheads="1"/>
          </p:cNvSpPr>
          <p:nvPr/>
        </p:nvSpPr>
        <p:spPr bwMode="auto">
          <a:xfrm>
            <a:off x="204395" y="354541"/>
            <a:ext cx="4406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4. Plantes alimentaires de la strate herbacée</a:t>
            </a:r>
            <a:endParaRPr lang="fr-FR" altLang="fr-FR"/>
          </a:p>
        </p:txBody>
      </p:sp>
      <p:pic>
        <p:nvPicPr>
          <p:cNvPr id="13" name="Image 12" descr="logo aride_s.jpg">
            <a:extLst>
              <a:ext uri="{FF2B5EF4-FFF2-40B4-BE49-F238E27FC236}">
                <a16:creationId xmlns:a16="http://schemas.microsoft.com/office/drawing/2014/main" id="{1875C3D7-0DB0-4922-B39D-6857AFF5CB1C}"/>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327863" y="124342"/>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3202E47E-828D-46DD-9F70-4096F2B65942}"/>
              </a:ext>
            </a:extLst>
          </p:cNvPr>
          <p:cNvSpPr txBox="1"/>
          <p:nvPr/>
        </p:nvSpPr>
        <p:spPr>
          <a:xfrm>
            <a:off x="9867809" y="320701"/>
            <a:ext cx="292068" cy="369332"/>
          </a:xfrm>
          <a:prstGeom prst="rect">
            <a:avLst/>
          </a:prstGeom>
          <a:noFill/>
        </p:spPr>
        <p:txBody>
          <a:bodyPr wrap="none" rtlCol="0">
            <a:spAutoFit/>
          </a:bodyPr>
          <a:lstStyle/>
          <a:p>
            <a:r>
              <a:rPr lang="fr-FR" b="1" dirty="0"/>
              <a:t>?</a:t>
            </a:r>
          </a:p>
        </p:txBody>
      </p:sp>
    </p:spTree>
    <p:extLst>
      <p:ext uri="{BB962C8B-B14F-4D97-AF65-F5344CB8AC3E}">
        <p14:creationId xmlns:p14="http://schemas.microsoft.com/office/powerpoint/2010/main" val="17102341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C0952F1-5D96-45AA-8EE6-6DBDBF33B061}"/>
              </a:ext>
            </a:extLst>
          </p:cNvPr>
          <p:cNvSpPr>
            <a:spLocks noGrp="1"/>
          </p:cNvSpPr>
          <p:nvPr>
            <p:ph type="sldNum" sz="quarter" idx="12"/>
          </p:nvPr>
        </p:nvSpPr>
        <p:spPr>
          <a:xfrm>
            <a:off x="10553700" y="158750"/>
            <a:ext cx="1284288" cy="374650"/>
          </a:xfrm>
        </p:spPr>
        <p:txBody>
          <a:bodyPr/>
          <a:lstStyle/>
          <a:p>
            <a:pPr>
              <a:defRPr/>
            </a:pPr>
            <a:fld id="{7033896C-DEED-4C89-B7A8-83DC057454F7}" type="slidenum">
              <a:rPr lang="fr-FR"/>
              <a:pPr>
                <a:defRPr/>
              </a:pPr>
              <a:t>126</a:t>
            </a:fld>
            <a:endParaRPr lang="fr-FR" dirty="0"/>
          </a:p>
        </p:txBody>
      </p:sp>
      <p:sp>
        <p:nvSpPr>
          <p:cNvPr id="99331" name="Rectangle 5">
            <a:extLst>
              <a:ext uri="{FF2B5EF4-FFF2-40B4-BE49-F238E27FC236}">
                <a16:creationId xmlns:a16="http://schemas.microsoft.com/office/drawing/2014/main" id="{14AE97DC-7E47-4FC6-8AE0-C50E1A2759AD}"/>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99332" name="ZoneTexte 3">
            <a:extLst>
              <a:ext uri="{FF2B5EF4-FFF2-40B4-BE49-F238E27FC236}">
                <a16:creationId xmlns:a16="http://schemas.microsoft.com/office/drawing/2014/main" id="{518750ED-7D80-489C-B0E2-494EE6C6DF03}"/>
              </a:ext>
            </a:extLst>
          </p:cNvPr>
          <p:cNvSpPr txBox="1">
            <a:spLocks noChangeArrowheads="1"/>
          </p:cNvSpPr>
          <p:nvPr/>
        </p:nvSpPr>
        <p:spPr bwMode="auto">
          <a:xfrm>
            <a:off x="215900" y="668338"/>
            <a:ext cx="9444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A1. Annexe : Notion de complémentarité, de compétition et  de facilitation entre plantes</a:t>
            </a:r>
          </a:p>
        </p:txBody>
      </p:sp>
      <p:sp>
        <p:nvSpPr>
          <p:cNvPr id="99333" name="ZoneTexte 4">
            <a:extLst>
              <a:ext uri="{FF2B5EF4-FFF2-40B4-BE49-F238E27FC236}">
                <a16:creationId xmlns:a16="http://schemas.microsoft.com/office/drawing/2014/main" id="{ECE6940C-DA35-4CF0-97BB-91D27908827A}"/>
              </a:ext>
            </a:extLst>
          </p:cNvPr>
          <p:cNvSpPr txBox="1">
            <a:spLocks noChangeArrowheads="1"/>
          </p:cNvSpPr>
          <p:nvPr/>
        </p:nvSpPr>
        <p:spPr bwMode="auto">
          <a:xfrm>
            <a:off x="215900" y="1179513"/>
            <a:ext cx="11725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b="1">
                <a:solidFill>
                  <a:srgbClr val="008000"/>
                </a:solidFill>
              </a:rPr>
              <a:t>Complémentarité</a:t>
            </a:r>
            <a:r>
              <a:rPr lang="fr-FR" altLang="fr-FR">
                <a:solidFill>
                  <a:srgbClr val="008000"/>
                </a:solidFill>
              </a:rPr>
              <a:t> : Les plantes utilisent les ressources de manière complémentaire, sans se faire de la compétition. </a:t>
            </a:r>
            <a:r>
              <a:rPr lang="fr-FR" altLang="fr-FR"/>
              <a:t>La </a:t>
            </a:r>
            <a:r>
              <a:rPr lang="fr-FR" altLang="fr-FR">
                <a:solidFill>
                  <a:srgbClr val="008000"/>
                </a:solidFill>
              </a:rPr>
              <a:t>complémentarité est l'aptitude des espèces à acquérir et utiliser différentes ressources pour leur croissance, ou bien à utiliser la même ressource à des endroits et des moments différents (Gross </a:t>
            </a:r>
            <a:r>
              <a:rPr lang="fr-FR" altLang="fr-FR" i="1">
                <a:solidFill>
                  <a:srgbClr val="008000"/>
                </a:solidFill>
              </a:rPr>
              <a:t>et al</a:t>
            </a:r>
            <a:r>
              <a:rPr lang="fr-FR" altLang="fr-FR">
                <a:solidFill>
                  <a:srgbClr val="008000"/>
                </a:solidFill>
              </a:rPr>
              <a:t>, 2007).</a:t>
            </a:r>
          </a:p>
          <a:p>
            <a:pPr algn="just" eaLnBrk="1" hangingPunct="1"/>
            <a:r>
              <a:rPr lang="fr-FR" altLang="fr-FR">
                <a:solidFill>
                  <a:srgbClr val="008000"/>
                </a:solidFill>
              </a:rPr>
              <a:t>Il en existe de nombreux exemples. On peut citer le fonctionnement des associations entre Graminées et Légumineuses pour l'acquisition de l'azote. La graminée assimile l'azote minéral tandis que la légumineuse qui fixe l'azote de l'air.</a:t>
            </a:r>
          </a:p>
          <a:p>
            <a:pPr algn="just" eaLnBrk="1" hangingPunct="1"/>
            <a:r>
              <a:rPr lang="fr-FR" altLang="fr-FR">
                <a:solidFill>
                  <a:srgbClr val="008000"/>
                </a:solidFill>
              </a:rPr>
              <a:t>On peut également citer la complémentarité entre espèces ayant des profondeurs d'enracinement différentes, par exemple celle entre un </a:t>
            </a:r>
            <a:r>
              <a:rPr lang="fr-FR" altLang="fr-FR" b="1">
                <a:solidFill>
                  <a:srgbClr val="008000"/>
                </a:solidFill>
              </a:rPr>
              <a:t>ray-grass</a:t>
            </a:r>
            <a:r>
              <a:rPr lang="fr-FR" altLang="fr-FR">
                <a:solidFill>
                  <a:srgbClr val="008000"/>
                </a:solidFill>
              </a:rPr>
              <a:t> et une </a:t>
            </a:r>
            <a:r>
              <a:rPr lang="fr-FR" altLang="fr-FR" b="1">
                <a:solidFill>
                  <a:srgbClr val="008000"/>
                </a:solidFill>
              </a:rPr>
              <a:t>fétuque élevée</a:t>
            </a:r>
            <a:r>
              <a:rPr lang="fr-FR" altLang="fr-FR">
                <a:solidFill>
                  <a:srgbClr val="008000"/>
                </a:solidFill>
              </a:rPr>
              <a:t>. Le ray-grass exploite l'horizon de surface tandis que la fétuque élevée exploite des horizons plus profonds.</a:t>
            </a:r>
          </a:p>
          <a:p>
            <a:pPr algn="just" eaLnBrk="1" hangingPunct="1"/>
            <a:r>
              <a:rPr lang="fr-FR" altLang="fr-FR">
                <a:solidFill>
                  <a:srgbClr val="008000"/>
                </a:solidFill>
              </a:rPr>
              <a:t>Un troisième exemple est celui d'espèces ayant des cycles de croissance décalés dans le temps. C'est ainsi qu'on obtient des bénéfices entre certaines graminées et certaines légumineuses, les premières poussant plus tôt au printemps, et les secondes assurant la production en été (par exemple, </a:t>
            </a:r>
            <a:r>
              <a:rPr lang="fr-FR" altLang="fr-FR" i="1">
                <a:solidFill>
                  <a:srgbClr val="008000"/>
                </a:solidFill>
              </a:rPr>
              <a:t>Faidherbia albida </a:t>
            </a:r>
            <a:r>
              <a:rPr lang="fr-FR" altLang="fr-FR">
                <a:solidFill>
                  <a:srgbClr val="008000"/>
                </a:solidFill>
              </a:rPr>
              <a:t>(légumineuse) avec sorgho, mil (graminées)).</a:t>
            </a:r>
          </a:p>
          <a:p>
            <a:pPr algn="just" eaLnBrk="1" hangingPunct="1"/>
            <a:r>
              <a:rPr lang="fr-FR" altLang="fr-FR" b="1">
                <a:solidFill>
                  <a:srgbClr val="008000"/>
                </a:solidFill>
              </a:rPr>
              <a:t>Les complémentarités sont fréquemment rencontrées dans des situations de fertilité intermédiaire</a:t>
            </a:r>
            <a:r>
              <a:rPr lang="fr-FR" altLang="fr-FR">
                <a:solidFill>
                  <a:srgbClr val="008000"/>
                </a:solidFill>
              </a:rPr>
              <a:t>. Un des points essentiels pour obtenir des phénomènes de complémentarité est l'abondance relative des différentes espèces. </a:t>
            </a:r>
            <a:r>
              <a:rPr lang="fr-FR" altLang="fr-FR">
                <a:solidFill>
                  <a:srgbClr val="FF0000"/>
                </a:solidFill>
              </a:rPr>
              <a:t>Il ne peut pas y avoir de complémentarité entre deux espèces si elles ont des abondances très contrastées, c'est-à-dire l'une très présente et une autre quasi-absente</a:t>
            </a:r>
            <a:r>
              <a:rPr lang="fr-FR" altLang="fr-FR">
                <a:solidFill>
                  <a:srgbClr val="008000"/>
                </a:solidFill>
              </a:rPr>
              <a:t>. </a:t>
            </a:r>
          </a:p>
          <a:p>
            <a:pPr algn="just" eaLnBrk="1" hangingPunct="1"/>
            <a:r>
              <a:rPr lang="fr-FR" altLang="fr-FR" sz="1200">
                <a:solidFill>
                  <a:srgbClr val="008000"/>
                </a:solidFill>
              </a:rPr>
              <a:t>Source : Monoculture ou Association, </a:t>
            </a:r>
            <a:r>
              <a:rPr lang="fr-FR" altLang="fr-FR" sz="1200">
                <a:solidFill>
                  <a:srgbClr val="008000"/>
                </a:solidFill>
                <a:hlinkClick r:id="rId2"/>
              </a:rPr>
              <a:t>https://appli.poitou-charentes.inra.fr/internet/e-learning/multisward_fre/doku.php?id=monoculture_ou_association</a:t>
            </a:r>
            <a:r>
              <a:rPr lang="fr-FR" altLang="fr-FR" sz="1200">
                <a:solidFill>
                  <a:srgbClr val="008000"/>
                </a:solidFill>
              </a:rPr>
              <a:t>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E4F3A43-96E3-4C40-B86A-3416E0DBD65A}"/>
              </a:ext>
            </a:extLst>
          </p:cNvPr>
          <p:cNvSpPr>
            <a:spLocks noGrp="1"/>
          </p:cNvSpPr>
          <p:nvPr>
            <p:ph type="sldNum" sz="quarter" idx="12"/>
          </p:nvPr>
        </p:nvSpPr>
        <p:spPr>
          <a:xfrm>
            <a:off x="10553700" y="158750"/>
            <a:ext cx="1284288" cy="374650"/>
          </a:xfrm>
        </p:spPr>
        <p:txBody>
          <a:bodyPr/>
          <a:lstStyle/>
          <a:p>
            <a:pPr>
              <a:defRPr/>
            </a:pPr>
            <a:fld id="{2F5F3A1F-050A-4E6F-BE5A-07DD4E9F9CAC}" type="slidenum">
              <a:rPr lang="fr-FR"/>
              <a:pPr>
                <a:defRPr/>
              </a:pPr>
              <a:t>127</a:t>
            </a:fld>
            <a:endParaRPr lang="fr-FR" dirty="0"/>
          </a:p>
        </p:txBody>
      </p:sp>
      <p:sp>
        <p:nvSpPr>
          <p:cNvPr id="100355" name="Rectangle 5">
            <a:extLst>
              <a:ext uri="{FF2B5EF4-FFF2-40B4-BE49-F238E27FC236}">
                <a16:creationId xmlns:a16="http://schemas.microsoft.com/office/drawing/2014/main" id="{19F6ACC3-777D-4990-91C3-255D496C62EE}"/>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00356" name="ZoneTexte 4">
            <a:extLst>
              <a:ext uri="{FF2B5EF4-FFF2-40B4-BE49-F238E27FC236}">
                <a16:creationId xmlns:a16="http://schemas.microsoft.com/office/drawing/2014/main" id="{E4361B11-7893-41A0-8CFE-D0EA00489247}"/>
              </a:ext>
            </a:extLst>
          </p:cNvPr>
          <p:cNvSpPr txBox="1">
            <a:spLocks noChangeArrowheads="1"/>
          </p:cNvSpPr>
          <p:nvPr/>
        </p:nvSpPr>
        <p:spPr bwMode="auto">
          <a:xfrm>
            <a:off x="215900" y="1179513"/>
            <a:ext cx="117252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b="1">
                <a:solidFill>
                  <a:srgbClr val="008000"/>
                </a:solidFill>
              </a:rPr>
              <a:t>Compétition </a:t>
            </a:r>
            <a:r>
              <a:rPr lang="fr-FR" altLang="fr-FR">
                <a:solidFill>
                  <a:srgbClr val="008000"/>
                </a:solidFill>
              </a:rPr>
              <a:t>: La compétition consiste au partage entre deux et plusieurs individus d'une ressource disponible en quantité finie dans le milieu et limitant pour la croissance des individus. Le partage de la ressource (eau, nutriment, lumière …) se fait au détriment de la plante dominée. </a:t>
            </a:r>
            <a:r>
              <a:rPr lang="fr-FR" altLang="fr-FR">
                <a:solidFill>
                  <a:srgbClr val="FF0000"/>
                </a:solidFill>
              </a:rPr>
              <a:t>La compétition peut conduire à l'exclusion de certains de ces individus. </a:t>
            </a:r>
            <a:r>
              <a:rPr lang="fr-FR" altLang="fr-FR" b="1">
                <a:solidFill>
                  <a:srgbClr val="008000"/>
                </a:solidFill>
              </a:rPr>
              <a:t>Mais  la compétition, en situations homogènes ou hétérogènes, peut aussi conduire à une augmentation de la production avec l'augmentation de la diversité</a:t>
            </a:r>
            <a:r>
              <a:rPr lang="fr-FR" altLang="fr-FR">
                <a:solidFill>
                  <a:srgbClr val="008000"/>
                </a:solidFill>
              </a:rPr>
              <a:t> (Tilman et al (1997)). </a:t>
            </a:r>
            <a:r>
              <a:rPr lang="fr-FR" altLang="fr-FR" i="1">
                <a:solidFill>
                  <a:srgbClr val="008000"/>
                </a:solidFill>
              </a:rPr>
              <a:t>L'intensité de la compétition dépend beaucoup des conditions du milieu et de l'importance des ressources et s'installe dès la phase d'implantation des plantules </a:t>
            </a:r>
            <a:r>
              <a:rPr lang="fr-FR" altLang="fr-FR">
                <a:solidFill>
                  <a:srgbClr val="008000"/>
                </a:solidFill>
              </a:rPr>
              <a:t>[jeunes pousses] (Körner </a:t>
            </a:r>
            <a:r>
              <a:rPr lang="fr-FR" altLang="fr-FR" i="1">
                <a:solidFill>
                  <a:srgbClr val="008000"/>
                </a:solidFill>
              </a:rPr>
              <a:t>et al.</a:t>
            </a:r>
            <a:r>
              <a:rPr lang="fr-FR" altLang="fr-FR">
                <a:solidFill>
                  <a:srgbClr val="008000"/>
                </a:solidFill>
              </a:rPr>
              <a:t> en 2008).</a:t>
            </a:r>
            <a:r>
              <a:rPr lang="fr-FR" altLang="fr-FR" sz="1200">
                <a:solidFill>
                  <a:srgbClr val="008000"/>
                </a:solidFill>
              </a:rPr>
              <a:t> Source : Monoculture ou Association, </a:t>
            </a:r>
            <a:r>
              <a:rPr lang="fr-FR" altLang="fr-FR" sz="1200">
                <a:solidFill>
                  <a:srgbClr val="008000"/>
                </a:solidFill>
                <a:hlinkClick r:id="rId2"/>
              </a:rPr>
              <a:t>https://appli.poitou-charentes.inra.fr/internet/e-learning/multisward_fre/doku.php?id=monoculture_ou_association</a:t>
            </a:r>
            <a:r>
              <a:rPr lang="fr-FR" altLang="fr-FR" sz="1200">
                <a:solidFill>
                  <a:srgbClr val="008000"/>
                </a:solidFill>
              </a:rPr>
              <a:t> </a:t>
            </a:r>
          </a:p>
        </p:txBody>
      </p:sp>
      <p:pic>
        <p:nvPicPr>
          <p:cNvPr id="100357" name="Image 6">
            <a:extLst>
              <a:ext uri="{FF2B5EF4-FFF2-40B4-BE49-F238E27FC236}">
                <a16:creationId xmlns:a16="http://schemas.microsoft.com/office/drawing/2014/main" id="{75576350-5EA1-4EBD-9284-07636169E9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3190875"/>
            <a:ext cx="62579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ZoneTexte 7">
            <a:extLst>
              <a:ext uri="{FF2B5EF4-FFF2-40B4-BE49-F238E27FC236}">
                <a16:creationId xmlns:a16="http://schemas.microsoft.com/office/drawing/2014/main" id="{F64B1063-BC37-40D9-AD91-C37454AAA75A}"/>
              </a:ext>
            </a:extLst>
          </p:cNvPr>
          <p:cNvSpPr txBox="1">
            <a:spLocks noChangeArrowheads="1"/>
          </p:cNvSpPr>
          <p:nvPr/>
        </p:nvSpPr>
        <p:spPr bwMode="auto">
          <a:xfrm>
            <a:off x="5722938" y="6581775"/>
            <a:ext cx="261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image : CIRAD, Charente-Poitou</a:t>
            </a:r>
          </a:p>
        </p:txBody>
      </p:sp>
      <p:sp>
        <p:nvSpPr>
          <p:cNvPr id="100359" name="ZoneTexte 8">
            <a:extLst>
              <a:ext uri="{FF2B5EF4-FFF2-40B4-BE49-F238E27FC236}">
                <a16:creationId xmlns:a16="http://schemas.microsoft.com/office/drawing/2014/main" id="{46BB1B1B-DFC0-45A6-84EB-1C9D82C55480}"/>
              </a:ext>
            </a:extLst>
          </p:cNvPr>
          <p:cNvSpPr txBox="1">
            <a:spLocks noChangeArrowheads="1"/>
          </p:cNvSpPr>
          <p:nvPr/>
        </p:nvSpPr>
        <p:spPr bwMode="auto">
          <a:xfrm>
            <a:off x="215900" y="668338"/>
            <a:ext cx="994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A2. Annexe : Notion de complémentarité, de compétition et  de facilitation entre plantes (suite)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BF9B6C4-A8C7-498B-95DC-83A4D7CA6434}"/>
              </a:ext>
            </a:extLst>
          </p:cNvPr>
          <p:cNvSpPr>
            <a:spLocks noGrp="1"/>
          </p:cNvSpPr>
          <p:nvPr>
            <p:ph type="sldNum" sz="quarter" idx="12"/>
          </p:nvPr>
        </p:nvSpPr>
        <p:spPr>
          <a:xfrm>
            <a:off x="10553700" y="158750"/>
            <a:ext cx="1284288" cy="374650"/>
          </a:xfrm>
        </p:spPr>
        <p:txBody>
          <a:bodyPr/>
          <a:lstStyle/>
          <a:p>
            <a:pPr>
              <a:defRPr/>
            </a:pPr>
            <a:fld id="{EB510168-5F3D-4749-8C38-915B7175B93E}" type="slidenum">
              <a:rPr lang="fr-FR"/>
              <a:pPr>
                <a:defRPr/>
              </a:pPr>
              <a:t>128</a:t>
            </a:fld>
            <a:endParaRPr lang="fr-FR" dirty="0"/>
          </a:p>
        </p:txBody>
      </p:sp>
      <p:sp>
        <p:nvSpPr>
          <p:cNvPr id="101379" name="Rectangle 5">
            <a:extLst>
              <a:ext uri="{FF2B5EF4-FFF2-40B4-BE49-F238E27FC236}">
                <a16:creationId xmlns:a16="http://schemas.microsoft.com/office/drawing/2014/main" id="{4EED8109-74A6-4978-A4DF-2EFED3967417}"/>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 name="ZoneTexte 4">
            <a:extLst>
              <a:ext uri="{FF2B5EF4-FFF2-40B4-BE49-F238E27FC236}">
                <a16:creationId xmlns:a16="http://schemas.microsoft.com/office/drawing/2014/main" id="{1927EAB2-F0A2-4C66-8FE6-2C7DAE455D6F}"/>
              </a:ext>
            </a:extLst>
          </p:cNvPr>
          <p:cNvSpPr txBox="1"/>
          <p:nvPr/>
        </p:nvSpPr>
        <p:spPr>
          <a:xfrm>
            <a:off x="215900" y="1179513"/>
            <a:ext cx="6303963" cy="5632450"/>
          </a:xfrm>
          <a:prstGeom prst="rect">
            <a:avLst/>
          </a:prstGeom>
          <a:noFill/>
        </p:spPr>
        <p:txBody>
          <a:bodyPr>
            <a:spAutoFit/>
          </a:bodyPr>
          <a:lstStyle/>
          <a:p>
            <a:pPr algn="just" eaLnBrk="1" fontAlgn="auto" hangingPunct="1">
              <a:spcBef>
                <a:spcPts val="0"/>
              </a:spcBef>
              <a:spcAft>
                <a:spcPts val="0"/>
              </a:spcAft>
              <a:defRPr/>
            </a:pPr>
            <a:r>
              <a:rPr lang="fr-FR" b="1" dirty="0">
                <a:solidFill>
                  <a:srgbClr val="008000"/>
                </a:solidFill>
                <a:latin typeface="+mn-lt"/>
              </a:rPr>
              <a:t>Facilitation</a:t>
            </a:r>
            <a:r>
              <a:rPr lang="fr-FR" dirty="0">
                <a:solidFill>
                  <a:srgbClr val="008000"/>
                </a:solidFill>
                <a:latin typeface="+mn-lt"/>
              </a:rPr>
              <a:t> : La ressource et la production sont augmentées par le mélange des espèces. La facilitation entre deux ou plusieurs espèces (Brooker </a:t>
            </a:r>
            <a:r>
              <a:rPr lang="fr-FR" i="1" dirty="0">
                <a:solidFill>
                  <a:srgbClr val="008000"/>
                </a:solidFill>
                <a:latin typeface="+mn-lt"/>
              </a:rPr>
              <a:t>et al</a:t>
            </a:r>
            <a:r>
              <a:rPr lang="fr-FR" dirty="0">
                <a:solidFill>
                  <a:srgbClr val="008000"/>
                </a:solidFill>
                <a:latin typeface="+mn-lt"/>
              </a:rPr>
              <a:t>, 2008; Bruno </a:t>
            </a:r>
            <a:r>
              <a:rPr lang="fr-FR" i="1" dirty="0">
                <a:solidFill>
                  <a:srgbClr val="008000"/>
                </a:solidFill>
                <a:latin typeface="+mn-lt"/>
              </a:rPr>
              <a:t>et al</a:t>
            </a:r>
            <a:r>
              <a:rPr lang="fr-FR" dirty="0">
                <a:solidFill>
                  <a:srgbClr val="008000"/>
                </a:solidFill>
                <a:latin typeface="+mn-lt"/>
              </a:rPr>
              <a:t>, 2003) permet, en partant d'une niche écologique fondamentale, d'étendre cette même niche, une espèce facilitant la présence d'espèces voisines en :</a:t>
            </a:r>
          </a:p>
          <a:p>
            <a:pPr algn="just" eaLnBrk="1" fontAlgn="auto" hangingPunct="1">
              <a:spcBef>
                <a:spcPts val="0"/>
              </a:spcBef>
              <a:spcAft>
                <a:spcPts val="0"/>
              </a:spcAft>
              <a:defRPr/>
            </a:pPr>
            <a:endParaRPr lang="fr-FR" dirty="0">
              <a:solidFill>
                <a:srgbClr val="008000"/>
              </a:solidFill>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en augmentant le nombre de la ressource (une </a:t>
            </a:r>
            <a:r>
              <a:rPr lang="fr-FR" i="1" dirty="0">
                <a:solidFill>
                  <a:srgbClr val="008000"/>
                </a:solidFill>
                <a:latin typeface="+mn-lt"/>
              </a:rPr>
              <a:t>légumineuse</a:t>
            </a:r>
            <a:r>
              <a:rPr lang="fr-FR" dirty="0">
                <a:solidFill>
                  <a:srgbClr val="008000"/>
                </a:solidFill>
                <a:latin typeface="+mn-lt"/>
              </a:rPr>
              <a:t> peut apporter de l'azote à une </a:t>
            </a:r>
            <a:r>
              <a:rPr lang="fr-FR" i="1" dirty="0">
                <a:solidFill>
                  <a:srgbClr val="008000"/>
                </a:solidFill>
                <a:latin typeface="+mn-lt"/>
              </a:rPr>
              <a:t>graminée</a:t>
            </a:r>
            <a:r>
              <a:rPr lang="fr-FR" dirty="0">
                <a:solidFill>
                  <a:srgbClr val="008000"/>
                </a:solidFill>
                <a:latin typeface="+mn-lt"/>
              </a:rPr>
              <a:t>),</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en améliorant la qualité de l'habitat,</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en offrant un refuge contre la prédation,</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en augmentant le recrutement et l'arrivée de nouvelles plantules.</a:t>
            </a:r>
          </a:p>
          <a:p>
            <a:pPr algn="just" eaLnBrk="1" fontAlgn="auto" hangingPunct="1">
              <a:spcBef>
                <a:spcPts val="0"/>
              </a:spcBef>
              <a:spcAft>
                <a:spcPts val="0"/>
              </a:spcAft>
              <a:defRPr/>
            </a:pPr>
            <a:endParaRPr lang="fr-FR" dirty="0">
              <a:solidFill>
                <a:srgbClr val="008000"/>
              </a:solidFill>
              <a:latin typeface="+mn-lt"/>
            </a:endParaRPr>
          </a:p>
          <a:p>
            <a:pPr algn="just" eaLnBrk="1" fontAlgn="auto" hangingPunct="1">
              <a:spcBef>
                <a:spcPts val="0"/>
              </a:spcBef>
              <a:spcAft>
                <a:spcPts val="0"/>
              </a:spcAft>
              <a:defRPr/>
            </a:pPr>
            <a:r>
              <a:rPr lang="fr-FR" dirty="0">
                <a:solidFill>
                  <a:srgbClr val="008000"/>
                </a:solidFill>
                <a:latin typeface="+mn-lt"/>
              </a:rPr>
              <a:t>Cette configuration de facilitation est régulièrement rencontrée dans le cas des </a:t>
            </a:r>
            <a:r>
              <a:rPr lang="fr-FR" b="1" dirty="0">
                <a:solidFill>
                  <a:srgbClr val="008000"/>
                </a:solidFill>
                <a:latin typeface="+mn-lt"/>
              </a:rPr>
              <a:t>associations graminées/légumineuses</a:t>
            </a:r>
            <a:r>
              <a:rPr lang="fr-FR" dirty="0">
                <a:solidFill>
                  <a:srgbClr val="008000"/>
                </a:solidFill>
                <a:latin typeface="+mn-lt"/>
              </a:rPr>
              <a:t>, puisque pour une association bien installée il existe un transfert d'azote de la légumineuse vers la graminée, soit par </a:t>
            </a:r>
            <a:r>
              <a:rPr lang="fr-FR" dirty="0" err="1">
                <a:solidFill>
                  <a:srgbClr val="008000"/>
                </a:solidFill>
                <a:latin typeface="+mn-lt"/>
                <a:hlinkClick r:id="rId2" tooltip="glossaire"/>
              </a:rPr>
              <a:t>rhizodéposition</a:t>
            </a:r>
            <a:r>
              <a:rPr lang="fr-FR" dirty="0">
                <a:solidFill>
                  <a:srgbClr val="008000"/>
                </a:solidFill>
                <a:latin typeface="+mn-lt"/>
              </a:rPr>
              <a:t> (</a:t>
            </a:r>
            <a:r>
              <a:rPr lang="fr-FR" dirty="0" err="1">
                <a:solidFill>
                  <a:srgbClr val="008000"/>
                </a:solidFill>
                <a:latin typeface="+mn-lt"/>
              </a:rPr>
              <a:t>Hogh</a:t>
            </a:r>
            <a:r>
              <a:rPr lang="fr-FR" dirty="0">
                <a:solidFill>
                  <a:srgbClr val="008000"/>
                </a:solidFill>
                <a:latin typeface="+mn-lt"/>
              </a:rPr>
              <a:t>-Jensen et </a:t>
            </a:r>
            <a:r>
              <a:rPr lang="fr-FR" dirty="0" err="1">
                <a:solidFill>
                  <a:srgbClr val="008000"/>
                </a:solidFill>
                <a:latin typeface="+mn-lt"/>
              </a:rPr>
              <a:t>Schjoerring</a:t>
            </a:r>
            <a:r>
              <a:rPr lang="fr-FR" dirty="0">
                <a:solidFill>
                  <a:srgbClr val="008000"/>
                </a:solidFill>
                <a:latin typeface="+mn-lt"/>
              </a:rPr>
              <a:t>, 2001), soit par </a:t>
            </a:r>
            <a:r>
              <a:rPr lang="fr-FR" dirty="0">
                <a:solidFill>
                  <a:srgbClr val="008000"/>
                </a:solidFill>
                <a:latin typeface="+mn-lt"/>
                <a:hlinkClick r:id="rId3" tooltip="glossaire"/>
              </a:rPr>
              <a:t>sénescence</a:t>
            </a:r>
            <a:r>
              <a:rPr lang="fr-FR" dirty="0">
                <a:solidFill>
                  <a:srgbClr val="008000"/>
                </a:solidFill>
                <a:latin typeface="+mn-lt"/>
              </a:rPr>
              <a:t> des organes et en particulier des </a:t>
            </a:r>
            <a:r>
              <a:rPr lang="fr-FR" dirty="0">
                <a:solidFill>
                  <a:srgbClr val="008000"/>
                </a:solidFill>
                <a:latin typeface="+mn-lt"/>
                <a:hlinkClick r:id="rId4" tooltip="glossaire"/>
              </a:rPr>
              <a:t>nodosités</a:t>
            </a:r>
            <a:r>
              <a:rPr lang="fr-FR" dirty="0">
                <a:solidFill>
                  <a:srgbClr val="008000"/>
                </a:solidFill>
                <a:latin typeface="+mn-lt"/>
              </a:rPr>
              <a:t>.</a:t>
            </a:r>
          </a:p>
        </p:txBody>
      </p:sp>
      <p:pic>
        <p:nvPicPr>
          <p:cNvPr id="101381" name="Image 5">
            <a:extLst>
              <a:ext uri="{FF2B5EF4-FFF2-40B4-BE49-F238E27FC236}">
                <a16:creationId xmlns:a16="http://schemas.microsoft.com/office/drawing/2014/main" id="{6EDF0424-FE9F-4BB5-B078-6533A1C9D9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0013" y="1330325"/>
            <a:ext cx="5741987"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ZoneTexte 6">
            <a:extLst>
              <a:ext uri="{FF2B5EF4-FFF2-40B4-BE49-F238E27FC236}">
                <a16:creationId xmlns:a16="http://schemas.microsoft.com/office/drawing/2014/main" id="{25FF119F-3A53-4BFC-B535-FD8EE3FF4D4F}"/>
              </a:ext>
            </a:extLst>
          </p:cNvPr>
          <p:cNvSpPr txBox="1">
            <a:spLocks noChangeArrowheads="1"/>
          </p:cNvSpPr>
          <p:nvPr/>
        </p:nvSpPr>
        <p:spPr bwMode="auto">
          <a:xfrm>
            <a:off x="7820025" y="5637213"/>
            <a:ext cx="2617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image : CIRAD, Charente-Poitou</a:t>
            </a:r>
          </a:p>
        </p:txBody>
      </p:sp>
      <p:sp>
        <p:nvSpPr>
          <p:cNvPr id="101383" name="ZoneTexte 7">
            <a:extLst>
              <a:ext uri="{FF2B5EF4-FFF2-40B4-BE49-F238E27FC236}">
                <a16:creationId xmlns:a16="http://schemas.microsoft.com/office/drawing/2014/main" id="{6AC64C30-1E02-44A7-95DA-EB2F10F3B2EE}"/>
              </a:ext>
            </a:extLst>
          </p:cNvPr>
          <p:cNvSpPr txBox="1">
            <a:spLocks noChangeArrowheads="1"/>
          </p:cNvSpPr>
          <p:nvPr/>
        </p:nvSpPr>
        <p:spPr bwMode="auto">
          <a:xfrm>
            <a:off x="6519863" y="6054725"/>
            <a:ext cx="559276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 Source : Monoculture ou Association, </a:t>
            </a:r>
            <a:r>
              <a:rPr lang="fr-FR" altLang="fr-FR" sz="1200">
                <a:solidFill>
                  <a:srgbClr val="008000"/>
                </a:solidFill>
                <a:hlinkClick r:id="rId6"/>
              </a:rPr>
              <a:t>https://appli.poitou-charentes.inra.fr/internet/e-learning/multisward_fre/doku.php?id=monoculture_ou_association</a:t>
            </a:r>
            <a:r>
              <a:rPr lang="fr-FR" altLang="fr-FR" sz="1200">
                <a:solidFill>
                  <a:srgbClr val="008000"/>
                </a:solidFill>
              </a:rPr>
              <a:t> </a:t>
            </a:r>
          </a:p>
        </p:txBody>
      </p:sp>
      <p:sp>
        <p:nvSpPr>
          <p:cNvPr id="101384" name="ZoneTexte 8">
            <a:extLst>
              <a:ext uri="{FF2B5EF4-FFF2-40B4-BE49-F238E27FC236}">
                <a16:creationId xmlns:a16="http://schemas.microsoft.com/office/drawing/2014/main" id="{282991BF-1640-4844-9775-AEED5803FAC5}"/>
              </a:ext>
            </a:extLst>
          </p:cNvPr>
          <p:cNvSpPr txBox="1">
            <a:spLocks noChangeArrowheads="1"/>
          </p:cNvSpPr>
          <p:nvPr/>
        </p:nvSpPr>
        <p:spPr bwMode="auto">
          <a:xfrm>
            <a:off x="215900" y="668338"/>
            <a:ext cx="1002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A2. Annexe : Notion de complémentarité, de compétition et  de facilitation entre plantes (suite)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3E4130F-A892-4CDB-9722-A25061B8EA28}"/>
              </a:ext>
            </a:extLst>
          </p:cNvPr>
          <p:cNvSpPr>
            <a:spLocks noGrp="1"/>
          </p:cNvSpPr>
          <p:nvPr>
            <p:ph type="sldNum" sz="quarter" idx="12"/>
          </p:nvPr>
        </p:nvSpPr>
        <p:spPr>
          <a:xfrm>
            <a:off x="196850" y="114300"/>
            <a:ext cx="446088" cy="374650"/>
          </a:xfrm>
        </p:spPr>
        <p:txBody>
          <a:bodyPr/>
          <a:lstStyle/>
          <a:p>
            <a:pPr>
              <a:defRPr/>
            </a:pPr>
            <a:fld id="{25298F2D-F530-409C-953E-154245C042C7}" type="slidenum">
              <a:rPr lang="fr-FR"/>
              <a:pPr>
                <a:defRPr/>
              </a:pPr>
              <a:t>129</a:t>
            </a:fld>
            <a:endParaRPr lang="fr-FR" dirty="0"/>
          </a:p>
        </p:txBody>
      </p:sp>
      <p:sp>
        <p:nvSpPr>
          <p:cNvPr id="102403" name="Rectangle 5">
            <a:extLst>
              <a:ext uri="{FF2B5EF4-FFF2-40B4-BE49-F238E27FC236}">
                <a16:creationId xmlns:a16="http://schemas.microsoft.com/office/drawing/2014/main" id="{5B2B7407-8577-42C1-9585-A134AE811DE0}"/>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 name="ZoneTexte 4">
            <a:extLst>
              <a:ext uri="{FF2B5EF4-FFF2-40B4-BE49-F238E27FC236}">
                <a16:creationId xmlns:a16="http://schemas.microsoft.com/office/drawing/2014/main" id="{F258BADB-14F9-4C4F-9833-3A4632EC5C41}"/>
              </a:ext>
            </a:extLst>
          </p:cNvPr>
          <p:cNvSpPr txBox="1"/>
          <p:nvPr/>
        </p:nvSpPr>
        <p:spPr>
          <a:xfrm>
            <a:off x="196850" y="1082675"/>
            <a:ext cx="8909050" cy="2586038"/>
          </a:xfrm>
          <a:prstGeom prst="rect">
            <a:avLst/>
          </a:prstGeom>
          <a:noFill/>
        </p:spPr>
        <p:txBody>
          <a:bodyPr>
            <a:spAutoFit/>
          </a:bodyPr>
          <a:lstStyle/>
          <a:p>
            <a:pPr algn="just" eaLnBrk="1" fontAlgn="auto" hangingPunct="1">
              <a:spcBef>
                <a:spcPts val="0"/>
              </a:spcBef>
              <a:spcAft>
                <a:spcPts val="0"/>
              </a:spcAft>
              <a:defRPr/>
            </a:pPr>
            <a:r>
              <a:rPr lang="fr-FR" b="1" dirty="0">
                <a:solidFill>
                  <a:srgbClr val="008000"/>
                </a:solidFill>
                <a:latin typeface="+mn-lt"/>
              </a:rPr>
              <a:t>Facilitation (suite)</a:t>
            </a:r>
            <a:r>
              <a:rPr lang="fr-FR" dirty="0">
                <a:solidFill>
                  <a:srgbClr val="008000"/>
                </a:solidFill>
                <a:latin typeface="+mn-lt"/>
              </a:rPr>
              <a:t> :</a:t>
            </a:r>
          </a:p>
          <a:p>
            <a:pPr algn="just" eaLnBrk="1" fontAlgn="auto" hangingPunct="1">
              <a:spcBef>
                <a:spcPts val="0"/>
              </a:spcBef>
              <a:spcAft>
                <a:spcPts val="0"/>
              </a:spcAft>
              <a:defRPr/>
            </a:pPr>
            <a:endParaRPr lang="fr-FR" dirty="0">
              <a:solidFill>
                <a:srgbClr val="008000"/>
              </a:solidFill>
              <a:latin typeface="+mn-lt"/>
            </a:endParaRPr>
          </a:p>
          <a:p>
            <a:pPr algn="just" eaLnBrk="1" fontAlgn="auto" hangingPunct="1">
              <a:spcBef>
                <a:spcPts val="0"/>
              </a:spcBef>
              <a:spcAft>
                <a:spcPts val="0"/>
              </a:spcAft>
              <a:defRPr/>
            </a:pPr>
            <a:r>
              <a:rPr lang="fr-FR" dirty="0">
                <a:solidFill>
                  <a:srgbClr val="008000"/>
                </a:solidFill>
                <a:latin typeface="+mn-lt"/>
              </a:rPr>
              <a:t>Dans la pratique, il n’est pas toujours facile de déterminer les causes d’une « facilitation » par une plante. Est-elle liée à :</a:t>
            </a:r>
          </a:p>
          <a:p>
            <a:pPr algn="just" eaLnBrk="1" fontAlgn="auto" hangingPunct="1">
              <a:spcBef>
                <a:spcPts val="0"/>
              </a:spcBef>
              <a:spcAft>
                <a:spcPts val="0"/>
              </a:spcAft>
              <a:defRPr/>
            </a:pPr>
            <a:endParaRPr lang="fr-FR" dirty="0">
              <a:solidFill>
                <a:srgbClr val="008000"/>
              </a:solidFill>
              <a:latin typeface="+mn-lt"/>
            </a:endParaRPr>
          </a:p>
          <a:p>
            <a:pPr marL="342900" indent="-342900" algn="just" eaLnBrk="1" fontAlgn="auto" hangingPunct="1">
              <a:spcBef>
                <a:spcPts val="0"/>
              </a:spcBef>
              <a:spcAft>
                <a:spcPts val="0"/>
              </a:spcAft>
              <a:buFont typeface="+mj-lt"/>
              <a:buAutoNum type="arabicPeriod"/>
              <a:defRPr/>
            </a:pPr>
            <a:r>
              <a:rPr lang="fr-FR" dirty="0">
                <a:solidFill>
                  <a:srgbClr val="008000"/>
                </a:solidFill>
                <a:latin typeface="+mn-lt"/>
              </a:rPr>
              <a:t>Une meilleure infiltration de l’eau de pluie ?</a:t>
            </a:r>
          </a:p>
          <a:p>
            <a:pPr marL="342900" indent="-342900" algn="just" eaLnBrk="1" fontAlgn="auto" hangingPunct="1">
              <a:spcBef>
                <a:spcPts val="0"/>
              </a:spcBef>
              <a:spcAft>
                <a:spcPts val="0"/>
              </a:spcAft>
              <a:buFont typeface="+mj-lt"/>
              <a:buAutoNum type="arabicPeriod"/>
              <a:defRPr/>
            </a:pPr>
            <a:r>
              <a:rPr lang="fr-FR" dirty="0">
                <a:solidFill>
                  <a:srgbClr val="008000"/>
                </a:solidFill>
                <a:latin typeface="+mn-lt"/>
              </a:rPr>
              <a:t>Son rôle de pompe à azote et à nutriment ? (en particulier, dans les systèmes tropicaux).</a:t>
            </a:r>
          </a:p>
          <a:p>
            <a:pPr marL="342900" indent="-342900" algn="just" eaLnBrk="1" fontAlgn="auto" hangingPunct="1">
              <a:spcBef>
                <a:spcPts val="0"/>
              </a:spcBef>
              <a:spcAft>
                <a:spcPts val="0"/>
              </a:spcAft>
              <a:buFont typeface="+mj-lt"/>
              <a:buAutoNum type="arabicPeriod"/>
              <a:defRPr/>
            </a:pPr>
            <a:r>
              <a:rPr lang="fr-FR" dirty="0">
                <a:solidFill>
                  <a:srgbClr val="008000"/>
                </a:solidFill>
                <a:latin typeface="+mn-lt"/>
              </a:rPr>
              <a:t>Son rôle d’ascenseur hydraulique, la nuit ?</a:t>
            </a:r>
          </a:p>
          <a:p>
            <a:pPr marL="342900" indent="-342900" algn="just" eaLnBrk="1" fontAlgn="auto" hangingPunct="1">
              <a:spcBef>
                <a:spcPts val="0"/>
              </a:spcBef>
              <a:spcAft>
                <a:spcPts val="0"/>
              </a:spcAft>
              <a:buFont typeface="+mj-lt"/>
              <a:buAutoNum type="arabicPeriod"/>
              <a:defRPr/>
            </a:pPr>
            <a:r>
              <a:rPr lang="fr-FR" dirty="0">
                <a:solidFill>
                  <a:srgbClr val="008000"/>
                </a:solidFill>
                <a:latin typeface="+mn-lt"/>
              </a:rPr>
              <a:t>A un « opportunisme racinaire » ?</a:t>
            </a:r>
          </a:p>
        </p:txBody>
      </p:sp>
      <p:sp>
        <p:nvSpPr>
          <p:cNvPr id="102405" name="ZoneTexte 5">
            <a:extLst>
              <a:ext uri="{FF2B5EF4-FFF2-40B4-BE49-F238E27FC236}">
                <a16:creationId xmlns:a16="http://schemas.microsoft.com/office/drawing/2014/main" id="{B4EF0C46-C7DA-493E-AFC8-45A16A29CE1C}"/>
              </a:ext>
            </a:extLst>
          </p:cNvPr>
          <p:cNvSpPr txBox="1">
            <a:spLocks noChangeArrowheads="1"/>
          </p:cNvSpPr>
          <p:nvPr/>
        </p:nvSpPr>
        <p:spPr bwMode="auto">
          <a:xfrm>
            <a:off x="215900" y="668338"/>
            <a:ext cx="10494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A2. Annexe : Notion de complémentarité, de compétition et  de facilitation entre plantes (suite)</a:t>
            </a:r>
          </a:p>
        </p:txBody>
      </p:sp>
      <p:pic>
        <p:nvPicPr>
          <p:cNvPr id="102406" name="Image 3">
            <a:extLst>
              <a:ext uri="{FF2B5EF4-FFF2-40B4-BE49-F238E27FC236}">
                <a16:creationId xmlns:a16="http://schemas.microsoft.com/office/drawing/2014/main" id="{4199539F-6151-4C7A-A227-A4D0E9C2B1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25025" y="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Image 6">
            <a:extLst>
              <a:ext uri="{FF2B5EF4-FFF2-40B4-BE49-F238E27FC236}">
                <a16:creationId xmlns:a16="http://schemas.microsoft.com/office/drawing/2014/main" id="{1DC6A71D-1BF7-4623-AF76-4623049082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46672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Image 7">
            <a:extLst>
              <a:ext uri="{FF2B5EF4-FFF2-40B4-BE49-F238E27FC236}">
                <a16:creationId xmlns:a16="http://schemas.microsoft.com/office/drawing/2014/main" id="{F4FD684E-C8D0-4BBD-A4D9-A1EED65631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8713" y="46672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Image 8">
            <a:extLst>
              <a:ext uri="{FF2B5EF4-FFF2-40B4-BE49-F238E27FC236}">
                <a16:creationId xmlns:a16="http://schemas.microsoft.com/office/drawing/2014/main" id="{AD835103-799E-4A9A-9EA4-17792650814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20213" y="46672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Image 9">
            <a:extLst>
              <a:ext uri="{FF2B5EF4-FFF2-40B4-BE49-F238E27FC236}">
                <a16:creationId xmlns:a16="http://schemas.microsoft.com/office/drawing/2014/main" id="{47522692-C24C-4747-A73F-B41729B07C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20213" y="23685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Image 10">
            <a:extLst>
              <a:ext uri="{FF2B5EF4-FFF2-40B4-BE49-F238E27FC236}">
                <a16:creationId xmlns:a16="http://schemas.microsoft.com/office/drawing/2014/main" id="{E41E4280-5585-4A39-8315-E142C666CD7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8925" y="44211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2" name="ZoneTexte 11">
            <a:extLst>
              <a:ext uri="{FF2B5EF4-FFF2-40B4-BE49-F238E27FC236}">
                <a16:creationId xmlns:a16="http://schemas.microsoft.com/office/drawing/2014/main" id="{A780A913-C9B5-4007-8B2C-8F967671DF81}"/>
              </a:ext>
            </a:extLst>
          </p:cNvPr>
          <p:cNvSpPr txBox="1">
            <a:spLocks noChangeArrowheads="1"/>
          </p:cNvSpPr>
          <p:nvPr/>
        </p:nvSpPr>
        <p:spPr bwMode="auto">
          <a:xfrm>
            <a:off x="9172575" y="4178300"/>
            <a:ext cx="2614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Culture  relais de niébé sous </a:t>
            </a:r>
            <a:r>
              <a:rPr lang="fr-FR" altLang="fr-FR" sz="1200" i="1">
                <a:solidFill>
                  <a:srgbClr val="008000"/>
                </a:solidFill>
              </a:rPr>
              <a:t>Faidherbia</a:t>
            </a:r>
            <a:r>
              <a:rPr lang="fr-FR" altLang="fr-FR" sz="1200">
                <a:solidFill>
                  <a:srgbClr val="008000"/>
                </a:solidFill>
              </a:rPr>
              <a:t> après la récolte de maïs</a:t>
            </a:r>
          </a:p>
        </p:txBody>
      </p:sp>
      <p:sp>
        <p:nvSpPr>
          <p:cNvPr id="102413" name="ZoneTexte 12">
            <a:extLst>
              <a:ext uri="{FF2B5EF4-FFF2-40B4-BE49-F238E27FC236}">
                <a16:creationId xmlns:a16="http://schemas.microsoft.com/office/drawing/2014/main" id="{A412578B-94DE-4A35-81E2-C7CC09ACC49B}"/>
              </a:ext>
            </a:extLst>
          </p:cNvPr>
          <p:cNvSpPr txBox="1">
            <a:spLocks noChangeArrowheads="1"/>
          </p:cNvSpPr>
          <p:nvPr/>
        </p:nvSpPr>
        <p:spPr bwMode="auto">
          <a:xfrm>
            <a:off x="7110413" y="1096963"/>
            <a:ext cx="261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a:solidFill>
                  <a:srgbClr val="008000"/>
                </a:solidFill>
              </a:rPr>
              <a:t>Culture  relais de niébé sous </a:t>
            </a:r>
            <a:r>
              <a:rPr lang="fr-FR" altLang="fr-FR" sz="1200" i="1">
                <a:solidFill>
                  <a:srgbClr val="008000"/>
                </a:solidFill>
              </a:rPr>
              <a:t>Faidherbia</a:t>
            </a:r>
            <a:r>
              <a:rPr lang="fr-FR" altLang="fr-FR" sz="1200">
                <a:solidFill>
                  <a:srgbClr val="008000"/>
                </a:solidFill>
              </a:rPr>
              <a:t> après la récolte de maïs →</a:t>
            </a:r>
          </a:p>
        </p:txBody>
      </p:sp>
      <p:sp>
        <p:nvSpPr>
          <p:cNvPr id="102414" name="ZoneTexte 13">
            <a:extLst>
              <a:ext uri="{FF2B5EF4-FFF2-40B4-BE49-F238E27FC236}">
                <a16:creationId xmlns:a16="http://schemas.microsoft.com/office/drawing/2014/main" id="{7BFDF768-0E66-44EF-9386-007E46BD427E}"/>
              </a:ext>
            </a:extLst>
          </p:cNvPr>
          <p:cNvSpPr txBox="1">
            <a:spLocks noChangeArrowheads="1"/>
          </p:cNvSpPr>
          <p:nvPr/>
        </p:nvSpPr>
        <p:spPr bwMode="auto">
          <a:xfrm>
            <a:off x="6397625" y="6515100"/>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Culture d’arachide sous </a:t>
            </a:r>
            <a:r>
              <a:rPr lang="fr-FR" altLang="fr-FR" sz="1200" i="1" dirty="0">
                <a:solidFill>
                  <a:srgbClr val="008000"/>
                </a:solidFill>
              </a:rPr>
              <a:t>Faidherbia</a:t>
            </a:r>
            <a:endParaRPr lang="fr-FR" altLang="fr-FR" sz="1200" dirty="0">
              <a:solidFill>
                <a:srgbClr val="008000"/>
              </a:solidFill>
            </a:endParaRPr>
          </a:p>
        </p:txBody>
      </p:sp>
      <p:sp>
        <p:nvSpPr>
          <p:cNvPr id="102415" name="ZoneTexte 14">
            <a:extLst>
              <a:ext uri="{FF2B5EF4-FFF2-40B4-BE49-F238E27FC236}">
                <a16:creationId xmlns:a16="http://schemas.microsoft.com/office/drawing/2014/main" id="{33AEE5F6-1DB5-4B5F-9AD5-F741BCABE57A}"/>
              </a:ext>
            </a:extLst>
          </p:cNvPr>
          <p:cNvSpPr txBox="1">
            <a:spLocks noChangeArrowheads="1"/>
          </p:cNvSpPr>
          <p:nvPr/>
        </p:nvSpPr>
        <p:spPr bwMode="auto">
          <a:xfrm>
            <a:off x="9172575" y="6500813"/>
            <a:ext cx="2614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Culture de maïs sous </a:t>
            </a:r>
            <a:r>
              <a:rPr lang="fr-FR" altLang="fr-FR" sz="1200" i="1">
                <a:solidFill>
                  <a:srgbClr val="008000"/>
                </a:solidFill>
              </a:rPr>
              <a:t>Faidherbia</a:t>
            </a:r>
            <a:endParaRPr lang="fr-FR" altLang="fr-FR" sz="1200">
              <a:solidFill>
                <a:srgbClr val="008000"/>
              </a:solidFill>
            </a:endParaRPr>
          </a:p>
        </p:txBody>
      </p:sp>
      <p:sp>
        <p:nvSpPr>
          <p:cNvPr id="102416" name="ZoneTexte 15">
            <a:extLst>
              <a:ext uri="{FF2B5EF4-FFF2-40B4-BE49-F238E27FC236}">
                <a16:creationId xmlns:a16="http://schemas.microsoft.com/office/drawing/2014/main" id="{7A78C9D2-9AC6-4F1C-BFC4-7F75915A4778}"/>
              </a:ext>
            </a:extLst>
          </p:cNvPr>
          <p:cNvSpPr txBox="1">
            <a:spLocks noChangeArrowheads="1"/>
          </p:cNvSpPr>
          <p:nvPr/>
        </p:nvSpPr>
        <p:spPr bwMode="auto">
          <a:xfrm>
            <a:off x="141288" y="6269038"/>
            <a:ext cx="261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Haricots d’hiver sous Faidherbia après la récolte de maïs</a:t>
            </a:r>
          </a:p>
        </p:txBody>
      </p:sp>
      <p:sp>
        <p:nvSpPr>
          <p:cNvPr id="102417" name="ZoneTexte 16">
            <a:extLst>
              <a:ext uri="{FF2B5EF4-FFF2-40B4-BE49-F238E27FC236}">
                <a16:creationId xmlns:a16="http://schemas.microsoft.com/office/drawing/2014/main" id="{DD82999B-493F-4E2A-B0A7-3784D07AF7AC}"/>
              </a:ext>
            </a:extLst>
          </p:cNvPr>
          <p:cNvSpPr txBox="1">
            <a:spLocks noChangeArrowheads="1"/>
          </p:cNvSpPr>
          <p:nvPr/>
        </p:nvSpPr>
        <p:spPr bwMode="auto">
          <a:xfrm>
            <a:off x="3522663" y="6527800"/>
            <a:ext cx="2613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Culture de tournesol sous </a:t>
            </a:r>
            <a:r>
              <a:rPr lang="fr-FR" altLang="fr-FR" sz="1200" i="1">
                <a:solidFill>
                  <a:srgbClr val="008000"/>
                </a:solidFill>
              </a:rPr>
              <a:t>Faidherbia</a:t>
            </a:r>
            <a:endParaRPr lang="fr-FR" altLang="fr-FR" sz="1200">
              <a:solidFill>
                <a:srgbClr val="008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1">
            <a:extLst>
              <a:ext uri="{FF2B5EF4-FFF2-40B4-BE49-F238E27FC236}">
                <a16:creationId xmlns:a16="http://schemas.microsoft.com/office/drawing/2014/main" id="{06CCAD1A-7A09-41DE-9DB2-A4F0FF840C78}"/>
              </a:ext>
            </a:extLst>
          </p:cNvPr>
          <p:cNvSpPr txBox="1">
            <a:spLocks/>
          </p:cNvSpPr>
          <p:nvPr/>
        </p:nvSpPr>
        <p:spPr bwMode="auto">
          <a:xfrm>
            <a:off x="10585450" y="158750"/>
            <a:ext cx="12842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66BE863-E754-40F5-BDA9-D5EE53B23A1D}" type="slidenum">
              <a:rPr lang="fr-FR" altLang="fr-FR" sz="1200">
                <a:solidFill>
                  <a:srgbClr val="898989"/>
                </a:solidFill>
              </a:rPr>
              <a:pPr algn="r" eaLnBrk="1" hangingPunct="1">
                <a:lnSpc>
                  <a:spcPct val="100000"/>
                </a:lnSpc>
                <a:spcBef>
                  <a:spcPct val="0"/>
                </a:spcBef>
                <a:buFontTx/>
                <a:buNone/>
              </a:pPr>
              <a:t>13</a:t>
            </a:fld>
            <a:endParaRPr lang="fr-FR" altLang="fr-FR" sz="1200">
              <a:solidFill>
                <a:srgbClr val="898989"/>
              </a:solidFill>
            </a:endParaRPr>
          </a:p>
        </p:txBody>
      </p:sp>
      <p:sp>
        <p:nvSpPr>
          <p:cNvPr id="15363" name="Rectangle 5">
            <a:extLst>
              <a:ext uri="{FF2B5EF4-FFF2-40B4-BE49-F238E27FC236}">
                <a16:creationId xmlns:a16="http://schemas.microsoft.com/office/drawing/2014/main" id="{ADF78F71-7169-4F3F-9D93-21A7B36FFDBF}"/>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5364" name="ZoneTexte 5">
            <a:extLst>
              <a:ext uri="{FF2B5EF4-FFF2-40B4-BE49-F238E27FC236}">
                <a16:creationId xmlns:a16="http://schemas.microsoft.com/office/drawing/2014/main" id="{B65BBF46-F715-4BF6-BBC2-D4EA00C32F9E}"/>
              </a:ext>
            </a:extLst>
          </p:cNvPr>
          <p:cNvSpPr txBox="1">
            <a:spLocks noChangeArrowheads="1"/>
          </p:cNvSpPr>
          <p:nvPr/>
        </p:nvSpPr>
        <p:spPr bwMode="auto">
          <a:xfrm>
            <a:off x="215900" y="668338"/>
            <a:ext cx="789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2. Avantages des systèmes agroforestiers (suite)</a:t>
            </a:r>
          </a:p>
        </p:txBody>
      </p:sp>
      <p:sp>
        <p:nvSpPr>
          <p:cNvPr id="7" name="ZoneTexte 6">
            <a:extLst>
              <a:ext uri="{FF2B5EF4-FFF2-40B4-BE49-F238E27FC236}">
                <a16:creationId xmlns:a16="http://schemas.microsoft.com/office/drawing/2014/main" id="{85B8DA37-82B5-4E4C-A887-152DEC3BAE84}"/>
              </a:ext>
            </a:extLst>
          </p:cNvPr>
          <p:cNvSpPr txBox="1"/>
          <p:nvPr/>
        </p:nvSpPr>
        <p:spPr>
          <a:xfrm>
            <a:off x="301625" y="1227138"/>
            <a:ext cx="11768138" cy="2862262"/>
          </a:xfrm>
          <a:prstGeom prst="rect">
            <a:avLst/>
          </a:prstGeom>
          <a:noFill/>
        </p:spPr>
        <p:txBody>
          <a:bodyPr>
            <a:spAutoFit/>
          </a:bodyPr>
          <a:lstStyle/>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L’agroforesterie peut limiter les risques liés au changement climatique, en limitant, par exemple, « l’accident de printemps » _ le coup de chaleur.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Les cultures à l’ombre ont un rendement moins variable.</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Il y a l’effet protecteur des grands arbres [hauteur d’élagage : 10 / 6 m, par exemple] et des forêts contre le stress thermique et la sécheresse.</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Selon des analyses probabilistes, on gagnerait 5 à 10 quintaux (blé …), grâce aux arbres.</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L’agroforesterie apporte un compromis entre production et autre services, entre efficience, résilience, adaptation au changement climatique.</a:t>
            </a:r>
          </a:p>
          <a:p>
            <a:pPr algn="just" eaLnBrk="1" fontAlgn="auto" hangingPunct="1">
              <a:spcBef>
                <a:spcPts val="0"/>
              </a:spcBef>
              <a:spcAft>
                <a:spcPts val="0"/>
              </a:spcAft>
              <a:defRPr/>
            </a:pPr>
            <a:endParaRPr lang="fr-FR" dirty="0">
              <a:solidFill>
                <a:srgbClr val="008000"/>
              </a:solidFill>
              <a:latin typeface="+mn-lt"/>
            </a:endParaRPr>
          </a:p>
          <a:p>
            <a:pPr algn="just" eaLnBrk="1" fontAlgn="auto" hangingPunct="1">
              <a:spcBef>
                <a:spcPts val="0"/>
              </a:spcBef>
              <a:spcAft>
                <a:spcPts val="0"/>
              </a:spcAft>
              <a:defRPr/>
            </a:pPr>
            <a:r>
              <a:rPr lang="fr-FR" dirty="0">
                <a:solidFill>
                  <a:srgbClr val="008000"/>
                </a:solidFill>
                <a:latin typeface="+mn-lt"/>
              </a:rPr>
              <a:t>Il faut sélectionner les </a:t>
            </a:r>
            <a:r>
              <a:rPr lang="fr-FR" i="1" dirty="0">
                <a:solidFill>
                  <a:srgbClr val="008000"/>
                </a:solidFill>
                <a:latin typeface="+mn-lt"/>
              </a:rPr>
              <a:t>variétés culturales </a:t>
            </a:r>
            <a:r>
              <a:rPr lang="fr-FR" dirty="0">
                <a:solidFill>
                  <a:srgbClr val="008000"/>
                </a:solidFill>
                <a:latin typeface="+mn-lt"/>
              </a:rPr>
              <a:t>adaptées à l’ombre.</a:t>
            </a:r>
          </a:p>
        </p:txBody>
      </p:sp>
      <p:sp>
        <p:nvSpPr>
          <p:cNvPr id="15366" name="ZoneTexte 1">
            <a:extLst>
              <a:ext uri="{FF2B5EF4-FFF2-40B4-BE49-F238E27FC236}">
                <a16:creationId xmlns:a16="http://schemas.microsoft.com/office/drawing/2014/main" id="{303CE0CA-CFDC-4B62-9FE2-F019A522CBF4}"/>
              </a:ext>
            </a:extLst>
          </p:cNvPr>
          <p:cNvSpPr txBox="1">
            <a:spLocks noChangeArrowheads="1"/>
          </p:cNvSpPr>
          <p:nvPr/>
        </p:nvSpPr>
        <p:spPr bwMode="auto">
          <a:xfrm>
            <a:off x="3829050" y="5738813"/>
            <a:ext cx="418465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Expansion des parcs agroforestiers à </a:t>
            </a:r>
            <a:r>
              <a:rPr lang="fr-FR" altLang="fr-FR" sz="1200" i="1">
                <a:solidFill>
                  <a:srgbClr val="008000"/>
                </a:solidFill>
              </a:rPr>
              <a:t>Borassus aethiopium </a:t>
            </a:r>
            <a:r>
              <a:rPr lang="fr-FR" altLang="fr-FR" sz="1200">
                <a:solidFill>
                  <a:srgbClr val="008000"/>
                </a:solidFill>
              </a:rPr>
              <a:t>(palmier rônier) grâce à une régénération active. Source </a:t>
            </a:r>
            <a:r>
              <a:rPr lang="fr-FR" altLang="fr-FR" sz="1200" i="1">
                <a:solidFill>
                  <a:srgbClr val="008000"/>
                </a:solidFill>
              </a:rPr>
              <a:t>: Les arbres hors forêt ... , Fonctions et importance pour le développement</a:t>
            </a:r>
            <a:r>
              <a:rPr lang="fr-FR" altLang="fr-FR" sz="1200">
                <a:solidFill>
                  <a:srgbClr val="008000"/>
                </a:solidFill>
              </a:rPr>
              <a:t>,  FAO, </a:t>
            </a:r>
            <a:r>
              <a:rPr lang="fr-FR" altLang="fr-FR" sz="1200">
                <a:solidFill>
                  <a:srgbClr val="008000"/>
                </a:solidFill>
                <a:hlinkClick r:id="rId2"/>
              </a:rPr>
              <a:t>http://www.fao.org/docrep/005/y2328f/y2328f04.htm</a:t>
            </a:r>
            <a:endParaRPr lang="fr-FR" altLang="fr-FR" sz="1200">
              <a:solidFill>
                <a:srgbClr val="008000"/>
              </a:solidFill>
            </a:endParaRPr>
          </a:p>
        </p:txBody>
      </p:sp>
      <p:pic>
        <p:nvPicPr>
          <p:cNvPr id="15367" name="Picture 2" descr="D:\Users\blisan\Pictures\perso\Agroforesterie climat tropical sec\images\Expansion des parcs agroforestiers à Borassus aethiopium grâce à une régénération active .jpg">
            <a:extLst>
              <a:ext uri="{FF2B5EF4-FFF2-40B4-BE49-F238E27FC236}">
                <a16:creationId xmlns:a16="http://schemas.microsoft.com/office/drawing/2014/main" id="{BA951089-E1A4-4DCA-97B2-88DB945D7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4083050"/>
            <a:ext cx="24828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ZoneTexte 2">
            <a:extLst>
              <a:ext uri="{FF2B5EF4-FFF2-40B4-BE49-F238E27FC236}">
                <a16:creationId xmlns:a16="http://schemas.microsoft.com/office/drawing/2014/main" id="{4C6103AD-23BA-4EB5-97F7-9762A17144B1}"/>
              </a:ext>
            </a:extLst>
          </p:cNvPr>
          <p:cNvSpPr txBox="1">
            <a:spLocks noChangeArrowheads="1"/>
          </p:cNvSpPr>
          <p:nvPr/>
        </p:nvSpPr>
        <p:spPr bwMode="auto">
          <a:xfrm>
            <a:off x="63500" y="5738813"/>
            <a:ext cx="35956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Vue aérienne d'un parc agroforestier à </a:t>
            </a:r>
            <a:r>
              <a:rPr lang="fr-FR" altLang="fr-FR" sz="1200" i="1">
                <a:solidFill>
                  <a:srgbClr val="008000"/>
                </a:solidFill>
              </a:rPr>
              <a:t>Faidherbia albida</a:t>
            </a:r>
            <a:r>
              <a:rPr lang="fr-FR" altLang="fr-FR" sz="1200">
                <a:solidFill>
                  <a:srgbClr val="008000"/>
                </a:solidFill>
              </a:rPr>
              <a:t> aux environs du village de Dolekaha (Côte d'Ivoire) D. LOUPPE. Source : </a:t>
            </a:r>
            <a:r>
              <a:rPr lang="fr-FR" altLang="fr-FR" sz="1200" i="1">
                <a:solidFill>
                  <a:srgbClr val="008000"/>
                </a:solidFill>
              </a:rPr>
              <a:t>Les arbres hors forêt ... , Fonctions et importance pour le développement</a:t>
            </a:r>
            <a:r>
              <a:rPr lang="fr-FR" altLang="fr-FR" sz="1200">
                <a:solidFill>
                  <a:srgbClr val="008000"/>
                </a:solidFill>
              </a:rPr>
              <a:t>, FAO, </a:t>
            </a:r>
            <a:r>
              <a:rPr lang="fr-FR" altLang="fr-FR" sz="1200">
                <a:solidFill>
                  <a:srgbClr val="008000"/>
                </a:solidFill>
                <a:hlinkClick r:id="rId2"/>
              </a:rPr>
              <a:t>http://www.fao.org/docrep/005/y2328f/y2328f04.htm</a:t>
            </a:r>
            <a:endParaRPr lang="fr-FR" altLang="fr-FR" sz="1200">
              <a:solidFill>
                <a:srgbClr val="008000"/>
              </a:solidFill>
            </a:endParaRPr>
          </a:p>
        </p:txBody>
      </p:sp>
      <p:pic>
        <p:nvPicPr>
          <p:cNvPr id="15369" name="Picture 3" descr="D:\Users\blisan\Pictures\perso\Agroforesterie climat tropical sec\images\Vue aérienne d'un parc agroforestier à Faidherbia albida aux environs du village de Dolekaha (Côte d'Ivoire) D. LOUPPE.jpg">
            <a:extLst>
              <a:ext uri="{FF2B5EF4-FFF2-40B4-BE49-F238E27FC236}">
                <a16:creationId xmlns:a16="http://schemas.microsoft.com/office/drawing/2014/main" id="{3677BAC4-37D5-446C-A614-3340BAAF9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4130675"/>
            <a:ext cx="24669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Image 7">
            <a:extLst>
              <a:ext uri="{FF2B5EF4-FFF2-40B4-BE49-F238E27FC236}">
                <a16:creationId xmlns:a16="http://schemas.microsoft.com/office/drawing/2014/main" id="{6AF10312-60A0-4B64-90F5-B9A96BBCD3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05850" y="36258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ZoneTexte 8">
            <a:extLst>
              <a:ext uri="{FF2B5EF4-FFF2-40B4-BE49-F238E27FC236}">
                <a16:creationId xmlns:a16="http://schemas.microsoft.com/office/drawing/2014/main" id="{E85666C7-D873-4C8C-A934-214780CD0B4D}"/>
              </a:ext>
            </a:extLst>
          </p:cNvPr>
          <p:cNvSpPr txBox="1">
            <a:spLocks noChangeArrowheads="1"/>
          </p:cNvSpPr>
          <p:nvPr/>
        </p:nvSpPr>
        <p:spPr bwMode="auto">
          <a:xfrm>
            <a:off x="8110538" y="5368925"/>
            <a:ext cx="38084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Il a été démontré, en Afrique australe, que les « arbres fertilisants » tels que les espèces légumineuses, comme le </a:t>
            </a:r>
            <a:r>
              <a:rPr lang="fr-FR" altLang="fr-FR" sz="1200" i="1" dirty="0" err="1">
                <a:solidFill>
                  <a:srgbClr val="008000"/>
                </a:solidFill>
              </a:rPr>
              <a:t>Gliricidia</a:t>
            </a:r>
            <a:r>
              <a:rPr lang="fr-FR" altLang="fr-FR" sz="1200" dirty="0">
                <a:solidFill>
                  <a:srgbClr val="008000"/>
                </a:solidFill>
              </a:rPr>
              <a:t>, multiplient et stabilisent les rendements de maïs. Source image : </a:t>
            </a:r>
            <a:r>
              <a:rPr lang="en-US" altLang="fr-FR" sz="1200" i="1" dirty="0">
                <a:solidFill>
                  <a:srgbClr val="008000"/>
                </a:solidFill>
              </a:rPr>
              <a:t>Trees and food security in Africa; what’s the link?, </a:t>
            </a:r>
            <a:r>
              <a:rPr lang="en-US" altLang="fr-FR" sz="1200" dirty="0">
                <a:solidFill>
                  <a:srgbClr val="008000"/>
                </a:solidFill>
              </a:rPr>
              <a:t>Daisy OUYA, 2013, </a:t>
            </a:r>
            <a:r>
              <a:rPr lang="en-US" altLang="fr-FR" sz="1200" dirty="0">
                <a:solidFill>
                  <a:srgbClr val="008000"/>
                </a:solidFill>
                <a:hlinkClick r:id="rId6"/>
              </a:rPr>
              <a:t>http://blog.worldagroforestry.org/index.php/2013/07/04/trees-and-food-security-in-africa-whats-the-link/</a:t>
            </a:r>
            <a:r>
              <a:rPr lang="en-US" altLang="fr-FR" sz="1200" dirty="0">
                <a:solidFill>
                  <a:srgbClr val="008000"/>
                </a:solidFill>
              </a:rPr>
              <a:t> </a:t>
            </a:r>
            <a:endParaRPr lang="fr-FR" altLang="fr-FR" sz="1200" dirty="0">
              <a:solidFill>
                <a:srgbClr val="008000"/>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215FE4A-F3CF-44B3-B244-8D91D9247572}"/>
              </a:ext>
            </a:extLst>
          </p:cNvPr>
          <p:cNvSpPr>
            <a:spLocks noGrp="1"/>
          </p:cNvSpPr>
          <p:nvPr>
            <p:ph type="sldNum" sz="quarter" idx="12"/>
          </p:nvPr>
        </p:nvSpPr>
        <p:spPr>
          <a:xfrm>
            <a:off x="10585450" y="158750"/>
            <a:ext cx="1284288" cy="374650"/>
          </a:xfrm>
        </p:spPr>
        <p:txBody>
          <a:bodyPr/>
          <a:lstStyle/>
          <a:p>
            <a:pPr>
              <a:defRPr/>
            </a:pPr>
            <a:fld id="{03845635-834F-4D0F-A05C-F7FBE44FAEE7}" type="slidenum">
              <a:rPr lang="fr-FR"/>
              <a:pPr>
                <a:defRPr/>
              </a:pPr>
              <a:t>130</a:t>
            </a:fld>
            <a:endParaRPr lang="fr-FR" dirty="0"/>
          </a:p>
        </p:txBody>
      </p:sp>
      <p:sp>
        <p:nvSpPr>
          <p:cNvPr id="103427" name="Rectangle 5">
            <a:extLst>
              <a:ext uri="{FF2B5EF4-FFF2-40B4-BE49-F238E27FC236}">
                <a16:creationId xmlns:a16="http://schemas.microsoft.com/office/drawing/2014/main" id="{42DF33D2-7147-4896-BB40-E572B19EC9CF}"/>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03428" name="ZoneTexte 4">
            <a:extLst>
              <a:ext uri="{FF2B5EF4-FFF2-40B4-BE49-F238E27FC236}">
                <a16:creationId xmlns:a16="http://schemas.microsoft.com/office/drawing/2014/main" id="{D390EC6E-1B1E-42D5-891A-0CABC2B48DF6}"/>
              </a:ext>
            </a:extLst>
          </p:cNvPr>
          <p:cNvSpPr txBox="1">
            <a:spLocks noChangeArrowheads="1"/>
          </p:cNvSpPr>
          <p:nvPr/>
        </p:nvSpPr>
        <p:spPr bwMode="auto">
          <a:xfrm>
            <a:off x="301625" y="1227138"/>
            <a:ext cx="1176813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u="sng">
                <a:solidFill>
                  <a:srgbClr val="008000"/>
                </a:solidFill>
              </a:rPr>
              <a:t>Exemples de facilitations </a:t>
            </a:r>
            <a:r>
              <a:rPr lang="fr-FR" altLang="fr-FR">
                <a:solidFill>
                  <a:srgbClr val="008000"/>
                </a:solidFill>
              </a:rPr>
              <a:t>: association niébé-maïs, haricot-maïs (comme dans la technique amérindienne du </a:t>
            </a:r>
            <a:r>
              <a:rPr lang="fr-FR" altLang="fr-FR" i="1">
                <a:solidFill>
                  <a:srgbClr val="008000"/>
                </a:solidFill>
              </a:rPr>
              <a:t>milpa</a:t>
            </a:r>
            <a:r>
              <a:rPr lang="fr-FR" altLang="fr-FR">
                <a:solidFill>
                  <a:srgbClr val="008000"/>
                </a:solidFill>
              </a:rPr>
              <a:t>) etc.</a:t>
            </a:r>
          </a:p>
          <a:p>
            <a:pPr algn="just" eaLnBrk="1" hangingPunct="1"/>
            <a:r>
              <a:rPr lang="fr-FR" altLang="fr-FR" u="sng">
                <a:solidFill>
                  <a:srgbClr val="008000"/>
                </a:solidFill>
              </a:rPr>
              <a:t>Exemples de complémentarité </a:t>
            </a:r>
            <a:r>
              <a:rPr lang="fr-FR" altLang="fr-FR">
                <a:solidFill>
                  <a:srgbClr val="008000"/>
                </a:solidFill>
              </a:rPr>
              <a:t>: </a:t>
            </a:r>
            <a:r>
              <a:rPr lang="fr-FR" altLang="fr-FR" i="1">
                <a:solidFill>
                  <a:srgbClr val="008000"/>
                </a:solidFill>
              </a:rPr>
              <a:t>Faidherbia albida </a:t>
            </a:r>
            <a:r>
              <a:rPr lang="fr-FR" altLang="fr-FR">
                <a:solidFill>
                  <a:srgbClr val="008000"/>
                </a:solidFill>
              </a:rPr>
              <a:t>(Fabacea ou légumineuse) avec culture de sorgho, mil …</a:t>
            </a:r>
          </a:p>
          <a:p>
            <a:pPr algn="just" eaLnBrk="1" hangingPunct="1"/>
            <a:endParaRPr lang="fr-FR" altLang="fr-FR">
              <a:solidFill>
                <a:srgbClr val="008000"/>
              </a:solidFill>
            </a:endParaRPr>
          </a:p>
          <a:p>
            <a:pPr algn="just" eaLnBrk="1" hangingPunct="1"/>
            <a:r>
              <a:rPr lang="fr-FR" altLang="fr-FR">
                <a:solidFill>
                  <a:srgbClr val="008000"/>
                </a:solidFill>
              </a:rPr>
              <a:t>La relation peut être basée sur les « intrants » apportés par la plante à l’autre plante.</a:t>
            </a:r>
          </a:p>
          <a:p>
            <a:pPr algn="just" eaLnBrk="1" hangingPunct="1"/>
            <a:r>
              <a:rPr lang="fr-FR" altLang="fr-FR">
                <a:solidFill>
                  <a:srgbClr val="008000"/>
                </a:solidFill>
              </a:rPr>
              <a:t>L’influence du bilan radiatif, sur la productivité, est quasiment indépendant de la latitude (!).</a:t>
            </a:r>
          </a:p>
          <a:p>
            <a:pPr algn="just" eaLnBrk="1" hangingPunct="1"/>
            <a:r>
              <a:rPr lang="fr-FR" altLang="fr-FR">
                <a:solidFill>
                  <a:srgbClr val="008000"/>
                </a:solidFill>
              </a:rPr>
              <a:t>A l’ombre, les plantes (blé …) restent vertes plus longtemps, les semences (graines) prennent plus de temps pour arriver à maturité. </a:t>
            </a:r>
          </a:p>
        </p:txBody>
      </p:sp>
      <p:sp>
        <p:nvSpPr>
          <p:cNvPr id="103429" name="ZoneTexte 5">
            <a:extLst>
              <a:ext uri="{FF2B5EF4-FFF2-40B4-BE49-F238E27FC236}">
                <a16:creationId xmlns:a16="http://schemas.microsoft.com/office/drawing/2014/main" id="{F021A671-2E60-4F84-9D22-B1B620B57060}"/>
              </a:ext>
            </a:extLst>
          </p:cNvPr>
          <p:cNvSpPr txBox="1">
            <a:spLocks noChangeArrowheads="1"/>
          </p:cNvSpPr>
          <p:nvPr/>
        </p:nvSpPr>
        <p:spPr bwMode="auto">
          <a:xfrm>
            <a:off x="215900" y="668338"/>
            <a:ext cx="11507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A2. Annexe : Notion de complémentarité, de compétition et  de facilitation entre plantes (suite et fin)</a:t>
            </a:r>
          </a:p>
        </p:txBody>
      </p:sp>
      <p:sp>
        <p:nvSpPr>
          <p:cNvPr id="103430" name="ZoneTexte 3">
            <a:extLst>
              <a:ext uri="{FF2B5EF4-FFF2-40B4-BE49-F238E27FC236}">
                <a16:creationId xmlns:a16="http://schemas.microsoft.com/office/drawing/2014/main" id="{381489A0-031E-42F1-9FF9-EFCFFDE8E678}"/>
              </a:ext>
            </a:extLst>
          </p:cNvPr>
          <p:cNvSpPr txBox="1">
            <a:spLocks noChangeArrowheads="1"/>
          </p:cNvSpPr>
          <p:nvPr/>
        </p:nvSpPr>
        <p:spPr bwMode="auto">
          <a:xfrm>
            <a:off x="0" y="6261100"/>
            <a:ext cx="418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Parc agroforestier sahélien au Mali (baobabs, karité …). Source : </a:t>
            </a:r>
            <a:r>
              <a:rPr lang="fr-FR" altLang="fr-FR" sz="1200">
                <a:solidFill>
                  <a:srgbClr val="008000"/>
                </a:solidFill>
                <a:hlinkClick r:id="rId2"/>
              </a:rPr>
              <a:t>http://www.worldagroforestry.org/wadrylands/sahelian.html</a:t>
            </a:r>
            <a:r>
              <a:rPr lang="fr-FR" altLang="fr-FR" sz="1200">
                <a:solidFill>
                  <a:srgbClr val="008000"/>
                </a:solidFill>
              </a:rPr>
              <a:t> </a:t>
            </a:r>
          </a:p>
        </p:txBody>
      </p:sp>
      <p:pic>
        <p:nvPicPr>
          <p:cNvPr id="103431" name="Image 6">
            <a:extLst>
              <a:ext uri="{FF2B5EF4-FFF2-40B4-BE49-F238E27FC236}">
                <a16:creationId xmlns:a16="http://schemas.microsoft.com/office/drawing/2014/main" id="{4FF8484E-FA76-4E4F-BEC8-F4C8407F60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575" y="4451350"/>
            <a:ext cx="25241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2" name="ZoneTexte 7">
            <a:extLst>
              <a:ext uri="{FF2B5EF4-FFF2-40B4-BE49-F238E27FC236}">
                <a16:creationId xmlns:a16="http://schemas.microsoft.com/office/drawing/2014/main" id="{2DD355E3-7D2B-4327-A019-F2DFEB48510B}"/>
              </a:ext>
            </a:extLst>
          </p:cNvPr>
          <p:cNvSpPr txBox="1">
            <a:spLocks noChangeArrowheads="1"/>
          </p:cNvSpPr>
          <p:nvPr/>
        </p:nvSpPr>
        <p:spPr bwMode="auto">
          <a:xfrm>
            <a:off x="4360863" y="5707063"/>
            <a:ext cx="3635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Parc agroforestier au Sahel. © Daniel Tiveau CIFOR. Source : </a:t>
            </a:r>
            <a:r>
              <a:rPr lang="fr-FR" altLang="fr-FR" sz="1200" i="1">
                <a:solidFill>
                  <a:srgbClr val="008000"/>
                </a:solidFill>
              </a:rPr>
              <a:t>The carbon sequestration potential of farms in the African Sahe</a:t>
            </a:r>
            <a:r>
              <a:rPr lang="fr-FR" altLang="fr-FR" sz="1200">
                <a:solidFill>
                  <a:srgbClr val="008000"/>
                </a:solidFill>
              </a:rPr>
              <a:t>l, Daisy Ouya, 2012, </a:t>
            </a:r>
            <a:r>
              <a:rPr lang="fr-FR" altLang="fr-FR" sz="1200">
                <a:solidFill>
                  <a:srgbClr val="008000"/>
                </a:solidFill>
                <a:hlinkClick r:id="rId4"/>
              </a:rPr>
              <a:t>http://www.worldagroforestry.org/newsroom/highlights/carbon-sequestration-potential-farms-african-sahel</a:t>
            </a:r>
            <a:r>
              <a:rPr lang="fr-FR" altLang="fr-FR" sz="1200">
                <a:solidFill>
                  <a:srgbClr val="008000"/>
                </a:solidFill>
              </a:rPr>
              <a:t> </a:t>
            </a:r>
          </a:p>
        </p:txBody>
      </p:sp>
      <p:pic>
        <p:nvPicPr>
          <p:cNvPr id="103433" name="Image 8">
            <a:extLst>
              <a:ext uri="{FF2B5EF4-FFF2-40B4-BE49-F238E27FC236}">
                <a16:creationId xmlns:a16="http://schemas.microsoft.com/office/drawing/2014/main" id="{E9626740-B444-42FF-B0A3-0FBD11F18B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8825" y="4249738"/>
            <a:ext cx="31337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4" name="ZoneTexte 9">
            <a:extLst>
              <a:ext uri="{FF2B5EF4-FFF2-40B4-BE49-F238E27FC236}">
                <a16:creationId xmlns:a16="http://schemas.microsoft.com/office/drawing/2014/main" id="{AD555D81-78AD-4981-A590-8B19797771FA}"/>
              </a:ext>
            </a:extLst>
          </p:cNvPr>
          <p:cNvSpPr txBox="1">
            <a:spLocks noChangeArrowheads="1"/>
          </p:cNvSpPr>
          <p:nvPr/>
        </p:nvSpPr>
        <p:spPr bwMode="auto">
          <a:xfrm>
            <a:off x="8724900" y="5707063"/>
            <a:ext cx="33448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Culture du maïs, dans une agroforêt à </a:t>
            </a:r>
            <a:r>
              <a:rPr lang="fr-FR" altLang="fr-FR" sz="1200" i="1">
                <a:solidFill>
                  <a:srgbClr val="008000"/>
                </a:solidFill>
              </a:rPr>
              <a:t>Faidherbia</a:t>
            </a:r>
            <a:r>
              <a:rPr lang="fr-FR" altLang="fr-FR" sz="1200">
                <a:solidFill>
                  <a:srgbClr val="008000"/>
                </a:solidFill>
              </a:rPr>
              <a:t>, dans le district de Mbarall. Hautes Terres (ou hauts plateaux ?). Sud de la Tanzanie. 2008. </a:t>
            </a:r>
            <a:r>
              <a:rPr lang="fr-FR" altLang="fr-FR" sz="1200">
                <a:solidFill>
                  <a:srgbClr val="008000"/>
                </a:solidFill>
                <a:hlinkClick r:id="rId6"/>
              </a:rPr>
              <a:t>http://fr.slideshare.net/Yumscrubble/drylands-security-and-agroforestry</a:t>
            </a:r>
            <a:r>
              <a:rPr lang="fr-FR" altLang="fr-FR" sz="1200">
                <a:solidFill>
                  <a:srgbClr val="008000"/>
                </a:solidFill>
              </a:rPr>
              <a:t> </a:t>
            </a:r>
          </a:p>
        </p:txBody>
      </p:sp>
      <p:pic>
        <p:nvPicPr>
          <p:cNvPr id="103435" name="Image 10">
            <a:extLst>
              <a:ext uri="{FF2B5EF4-FFF2-40B4-BE49-F238E27FC236}">
                <a16:creationId xmlns:a16="http://schemas.microsoft.com/office/drawing/2014/main" id="{FA099648-E5E9-4412-BC77-B4515BDC3D9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63050" y="38592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2404B48-99A9-4468-A03C-1EADC20DC9F6}"/>
              </a:ext>
            </a:extLst>
          </p:cNvPr>
          <p:cNvSpPr>
            <a:spLocks noGrp="1"/>
          </p:cNvSpPr>
          <p:nvPr>
            <p:ph type="sldNum" sz="quarter" idx="12"/>
          </p:nvPr>
        </p:nvSpPr>
        <p:spPr>
          <a:xfrm>
            <a:off x="10596563" y="6315075"/>
            <a:ext cx="1284287" cy="374650"/>
          </a:xfrm>
        </p:spPr>
        <p:txBody>
          <a:bodyPr/>
          <a:lstStyle/>
          <a:p>
            <a:pPr>
              <a:defRPr/>
            </a:pPr>
            <a:fld id="{717E552F-7F5F-4AD8-925B-A08580C26241}" type="slidenum">
              <a:rPr lang="fr-FR"/>
              <a:pPr>
                <a:defRPr/>
              </a:pPr>
              <a:t>131</a:t>
            </a:fld>
            <a:endParaRPr lang="fr-FR" dirty="0"/>
          </a:p>
        </p:txBody>
      </p:sp>
      <p:sp>
        <p:nvSpPr>
          <p:cNvPr id="104451" name="Rectangle 5">
            <a:extLst>
              <a:ext uri="{FF2B5EF4-FFF2-40B4-BE49-F238E27FC236}">
                <a16:creationId xmlns:a16="http://schemas.microsoft.com/office/drawing/2014/main" id="{ED8B7A7B-761E-4460-B333-CB2627EFA0AD}"/>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104452" name="Picture 3">
            <a:extLst>
              <a:ext uri="{FF2B5EF4-FFF2-40B4-BE49-F238E27FC236}">
                <a16:creationId xmlns:a16="http://schemas.microsoft.com/office/drawing/2014/main" id="{1356B9D5-CB56-4257-8B0D-1AAC69BA7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038225"/>
            <a:ext cx="9045575"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739FE1D7-CBD1-4915-89A2-B09A5561215F}"/>
              </a:ext>
            </a:extLst>
          </p:cNvPr>
          <p:cNvSpPr txBox="1">
            <a:spLocks noChangeArrowheads="1"/>
          </p:cNvSpPr>
          <p:nvPr/>
        </p:nvSpPr>
        <p:spPr bwMode="auto">
          <a:xfrm>
            <a:off x="4333875" y="6240463"/>
            <a:ext cx="3090863" cy="523875"/>
          </a:xfrm>
          <a:prstGeom prst="rect">
            <a:avLst/>
          </a:prstGeom>
          <a:noFill/>
          <a:ln w="9525">
            <a:noFill/>
            <a:miter lim="800000"/>
            <a:headEnd/>
            <a:tailEnd/>
          </a:ln>
          <a:effectLst/>
        </p:spPr>
        <p:txBody>
          <a:bodyPr wrap="none">
            <a:spAutoFit/>
          </a:bodyPr>
          <a:lstStyle>
            <a:defPPr>
              <a:defRPr lang="fr-FR"/>
            </a:defPPr>
            <a:lvl1pPr algn="ctr" rtl="0" fontAlgn="base">
              <a:spcBef>
                <a:spcPct val="0"/>
              </a:spcBef>
              <a:spcAft>
                <a:spcPct val="0"/>
              </a:spcAft>
              <a:defRPr kern="1200">
                <a:solidFill>
                  <a:schemeClr val="tx1"/>
                </a:solidFill>
                <a:latin typeface="Verdana" pitchFamily="34" charset="0"/>
                <a:ea typeface="+mn-ea"/>
                <a:cs typeface="+mn-cs"/>
              </a:defRPr>
            </a:lvl1pPr>
            <a:lvl2pPr marL="457200" algn="ctr" rtl="0" fontAlgn="base">
              <a:spcBef>
                <a:spcPct val="0"/>
              </a:spcBef>
              <a:spcAft>
                <a:spcPct val="0"/>
              </a:spcAft>
              <a:defRPr kern="1200">
                <a:solidFill>
                  <a:schemeClr val="tx1"/>
                </a:solidFill>
                <a:latin typeface="Verdana" pitchFamily="34" charset="0"/>
                <a:ea typeface="+mn-ea"/>
                <a:cs typeface="+mn-cs"/>
              </a:defRPr>
            </a:lvl2pPr>
            <a:lvl3pPr marL="914400" algn="ctr" rtl="0" fontAlgn="base">
              <a:spcBef>
                <a:spcPct val="0"/>
              </a:spcBef>
              <a:spcAft>
                <a:spcPct val="0"/>
              </a:spcAft>
              <a:defRPr kern="1200">
                <a:solidFill>
                  <a:schemeClr val="tx1"/>
                </a:solidFill>
                <a:latin typeface="Verdana" pitchFamily="34" charset="0"/>
                <a:ea typeface="+mn-ea"/>
                <a:cs typeface="+mn-cs"/>
              </a:defRPr>
            </a:lvl3pPr>
            <a:lvl4pPr marL="1371600" algn="ctr" rtl="0" fontAlgn="base">
              <a:spcBef>
                <a:spcPct val="0"/>
              </a:spcBef>
              <a:spcAft>
                <a:spcPct val="0"/>
              </a:spcAft>
              <a:defRPr kern="1200">
                <a:solidFill>
                  <a:schemeClr val="tx1"/>
                </a:solidFill>
                <a:latin typeface="Verdana" pitchFamily="34" charset="0"/>
                <a:ea typeface="+mn-ea"/>
                <a:cs typeface="+mn-cs"/>
              </a:defRPr>
            </a:lvl4pPr>
            <a:lvl5pPr marL="1828800" algn="ctr"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l" eaLnBrk="1" hangingPunct="1">
              <a:defRPr/>
            </a:pPr>
            <a:r>
              <a:rPr lang="fr-FR" sz="1400" dirty="0" err="1">
                <a:effectLst>
                  <a:outerShdw blurRad="38100" dist="38100" dir="2700000" algn="tl">
                    <a:srgbClr val="C0C0C0"/>
                  </a:outerShdw>
                </a:effectLst>
              </a:rPr>
              <a:t>Potschin</a:t>
            </a:r>
            <a:r>
              <a:rPr lang="fr-FR" sz="1400" dirty="0">
                <a:effectLst>
                  <a:outerShdw blurRad="38100" dist="38100" dir="2700000" algn="tl">
                    <a:srgbClr val="C0C0C0"/>
                  </a:outerShdw>
                </a:effectLst>
              </a:rPr>
              <a:t> &amp; Haines-Young (2011)</a:t>
            </a:r>
          </a:p>
          <a:p>
            <a:pPr algn="l" eaLnBrk="1" hangingPunct="1">
              <a:defRPr/>
            </a:pPr>
            <a:r>
              <a:rPr lang="fr-FR" sz="1400" i="1" dirty="0" err="1">
                <a:effectLst>
                  <a:outerShdw blurRad="38100" dist="38100" dir="2700000" algn="tl">
                    <a:srgbClr val="C0C0C0"/>
                  </a:outerShdw>
                </a:effectLst>
              </a:rPr>
              <a:t>Prog</a:t>
            </a:r>
            <a:r>
              <a:rPr lang="fr-FR" sz="1400" i="1" dirty="0">
                <a:effectLst>
                  <a:outerShdw blurRad="38100" dist="38100" dir="2700000" algn="tl">
                    <a:srgbClr val="C0C0C0"/>
                  </a:outerShdw>
                </a:effectLst>
              </a:rPr>
              <a:t> </a:t>
            </a:r>
            <a:r>
              <a:rPr lang="fr-FR" sz="1400" i="1" dirty="0" err="1">
                <a:effectLst>
                  <a:outerShdw blurRad="38100" dist="38100" dir="2700000" algn="tl">
                    <a:srgbClr val="C0C0C0"/>
                  </a:outerShdw>
                </a:effectLst>
              </a:rPr>
              <a:t>Phys</a:t>
            </a:r>
            <a:r>
              <a:rPr lang="fr-FR" sz="1400" i="1" dirty="0">
                <a:effectLst>
                  <a:outerShdw blurRad="38100" dist="38100" dir="2700000" algn="tl">
                    <a:srgbClr val="C0C0C0"/>
                  </a:outerShdw>
                </a:effectLst>
              </a:rPr>
              <a:t> </a:t>
            </a:r>
            <a:r>
              <a:rPr lang="fr-FR" sz="1400" i="1" dirty="0" err="1">
                <a:effectLst>
                  <a:outerShdw blurRad="38100" dist="38100" dir="2700000" algn="tl">
                    <a:srgbClr val="C0C0C0"/>
                  </a:outerShdw>
                </a:effectLst>
              </a:rPr>
              <a:t>Geo</a:t>
            </a:r>
            <a:r>
              <a:rPr lang="fr-FR" sz="1400" dirty="0">
                <a:effectLst>
                  <a:outerShdw blurRad="38100" dist="38100" dir="2700000" algn="tl">
                    <a:srgbClr val="C0C0C0"/>
                  </a:outerShdw>
                </a:effectLst>
              </a:rPr>
              <a:t> 35: 575</a:t>
            </a:r>
          </a:p>
        </p:txBody>
      </p:sp>
      <p:sp>
        <p:nvSpPr>
          <p:cNvPr id="104454" name="ZoneTexte 5">
            <a:extLst>
              <a:ext uri="{FF2B5EF4-FFF2-40B4-BE49-F238E27FC236}">
                <a16:creationId xmlns:a16="http://schemas.microsoft.com/office/drawing/2014/main" id="{902C1361-4360-446C-9A2C-256C430A9512}"/>
              </a:ext>
            </a:extLst>
          </p:cNvPr>
          <p:cNvSpPr txBox="1">
            <a:spLocks noChangeArrowheads="1"/>
          </p:cNvSpPr>
          <p:nvPr/>
        </p:nvSpPr>
        <p:spPr bwMode="auto">
          <a:xfrm>
            <a:off x="215900" y="668338"/>
            <a:ext cx="789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A3. Annexe : Liens entre biodiversité et services écosystémiques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748B8DD-8F23-469F-A370-F3D319E411FA}"/>
              </a:ext>
            </a:extLst>
          </p:cNvPr>
          <p:cNvSpPr>
            <a:spLocks noGrp="1"/>
          </p:cNvSpPr>
          <p:nvPr>
            <p:ph type="sldNum" sz="quarter" idx="12"/>
          </p:nvPr>
        </p:nvSpPr>
        <p:spPr>
          <a:xfrm>
            <a:off x="10596563" y="6315075"/>
            <a:ext cx="1284287" cy="374650"/>
          </a:xfrm>
        </p:spPr>
        <p:txBody>
          <a:bodyPr/>
          <a:lstStyle/>
          <a:p>
            <a:pPr>
              <a:defRPr/>
            </a:pPr>
            <a:fld id="{54ADB651-C5FB-490A-B634-B30B1511A6BD}" type="slidenum">
              <a:rPr lang="fr-FR"/>
              <a:pPr>
                <a:defRPr/>
              </a:pPr>
              <a:t>132</a:t>
            </a:fld>
            <a:endParaRPr lang="fr-FR" dirty="0"/>
          </a:p>
        </p:txBody>
      </p:sp>
      <p:sp>
        <p:nvSpPr>
          <p:cNvPr id="105475" name="Rectangle 5">
            <a:extLst>
              <a:ext uri="{FF2B5EF4-FFF2-40B4-BE49-F238E27FC236}">
                <a16:creationId xmlns:a16="http://schemas.microsoft.com/office/drawing/2014/main" id="{96FE578C-525B-47BB-A490-C75098F080D6}"/>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4" name="ZoneTexte 3">
            <a:extLst>
              <a:ext uri="{FF2B5EF4-FFF2-40B4-BE49-F238E27FC236}">
                <a16:creationId xmlns:a16="http://schemas.microsoft.com/office/drawing/2014/main" id="{5BEE30FA-3537-4B70-8FEB-691ED08FC4BE}"/>
              </a:ext>
            </a:extLst>
          </p:cNvPr>
          <p:cNvSpPr txBox="1"/>
          <p:nvPr/>
        </p:nvSpPr>
        <p:spPr>
          <a:xfrm>
            <a:off x="258763" y="673100"/>
            <a:ext cx="11831637" cy="5910263"/>
          </a:xfrm>
          <a:prstGeom prst="rect">
            <a:avLst/>
          </a:prstGeom>
          <a:noFill/>
        </p:spPr>
        <p:txBody>
          <a:bodyPr>
            <a:spAutoFit/>
          </a:bodyPr>
          <a:lstStyle/>
          <a:p>
            <a:pPr eaLnBrk="1" fontAlgn="auto" hangingPunct="1">
              <a:spcBef>
                <a:spcPts val="0"/>
              </a:spcBef>
              <a:spcAft>
                <a:spcPts val="0"/>
              </a:spcAft>
              <a:defRPr/>
            </a:pPr>
            <a:r>
              <a:rPr lang="fr-FR" b="1" dirty="0">
                <a:solidFill>
                  <a:srgbClr val="008000"/>
                </a:solidFill>
                <a:latin typeface="+mn-lt"/>
              </a:rPr>
              <a:t>A4. Annexe : Éthique de la </a:t>
            </a:r>
            <a:r>
              <a:rPr lang="fr-FR" b="1" dirty="0" err="1">
                <a:solidFill>
                  <a:srgbClr val="008000"/>
                </a:solidFill>
                <a:latin typeface="+mn-lt"/>
              </a:rPr>
              <a:t>Permaculture</a:t>
            </a:r>
            <a:endParaRPr lang="fr-FR" b="1" dirty="0">
              <a:solidFill>
                <a:srgbClr val="008000"/>
              </a:solidFill>
              <a:latin typeface="+mn-lt"/>
            </a:endParaRPr>
          </a:p>
          <a:p>
            <a:pPr eaLnBrk="1" fontAlgn="auto" hangingPunct="1">
              <a:spcBef>
                <a:spcPts val="0"/>
              </a:spcBef>
              <a:spcAft>
                <a:spcPts val="0"/>
              </a:spcAft>
              <a:defRPr/>
            </a:pPr>
            <a:endParaRPr lang="fr-FR" dirty="0">
              <a:solidFill>
                <a:srgbClr val="008000"/>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Prendre soin de la terre,</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Prendre soin de l’humain,</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008000"/>
                </a:solidFill>
                <a:latin typeface="+mn-lt"/>
              </a:rPr>
              <a:t>Partager équitablement.</a:t>
            </a:r>
          </a:p>
          <a:p>
            <a:pPr eaLnBrk="1" fontAlgn="auto" hangingPunct="1">
              <a:spcBef>
                <a:spcPts val="0"/>
              </a:spcBef>
              <a:spcAft>
                <a:spcPts val="0"/>
              </a:spcAft>
              <a:defRPr/>
            </a:pPr>
            <a:endParaRPr lang="fr-FR" dirty="0">
              <a:solidFill>
                <a:srgbClr val="008000"/>
              </a:solidFill>
              <a:latin typeface="+mn-lt"/>
            </a:endParaRPr>
          </a:p>
          <a:p>
            <a:pPr eaLnBrk="1" fontAlgn="auto" hangingPunct="1">
              <a:spcBef>
                <a:spcPts val="0"/>
              </a:spcBef>
              <a:spcAft>
                <a:spcPts val="0"/>
              </a:spcAft>
              <a:defRPr/>
            </a:pPr>
            <a:r>
              <a:rPr lang="fr-FR" b="1" dirty="0">
                <a:solidFill>
                  <a:srgbClr val="008000"/>
                </a:solidFill>
                <a:latin typeface="+mn-lt"/>
              </a:rPr>
              <a:t>A5. Annexe : Principes de Conception de la Permaculture</a:t>
            </a:r>
            <a:endParaRPr lang="fr-FR" dirty="0">
              <a:solidFill>
                <a:srgbClr val="008000"/>
              </a:solidFill>
              <a:latin typeface="+mn-lt"/>
            </a:endParaRPr>
          </a:p>
          <a:p>
            <a:pPr eaLnBrk="1" fontAlgn="auto" hangingPunct="1">
              <a:spcBef>
                <a:spcPts val="0"/>
              </a:spcBef>
              <a:spcAft>
                <a:spcPts val="0"/>
              </a:spcAft>
              <a:defRPr/>
            </a:pPr>
            <a:r>
              <a:rPr lang="fr-FR" dirty="0">
                <a:solidFill>
                  <a:srgbClr val="008000"/>
                </a:solidFill>
                <a:latin typeface="+mn-lt"/>
              </a:rPr>
              <a:t>1. Observer et interagir</a:t>
            </a:r>
          </a:p>
          <a:p>
            <a:pPr eaLnBrk="1" fontAlgn="auto" hangingPunct="1">
              <a:spcBef>
                <a:spcPts val="0"/>
              </a:spcBef>
              <a:spcAft>
                <a:spcPts val="0"/>
              </a:spcAft>
              <a:defRPr/>
            </a:pPr>
            <a:r>
              <a:rPr lang="fr-FR" dirty="0">
                <a:solidFill>
                  <a:srgbClr val="008000"/>
                </a:solidFill>
                <a:latin typeface="+mn-lt"/>
              </a:rPr>
              <a:t>2. Collecter et stocker l’énergie</a:t>
            </a:r>
          </a:p>
          <a:p>
            <a:pPr eaLnBrk="1" fontAlgn="auto" hangingPunct="1">
              <a:spcBef>
                <a:spcPts val="0"/>
              </a:spcBef>
              <a:spcAft>
                <a:spcPts val="0"/>
              </a:spcAft>
              <a:defRPr/>
            </a:pPr>
            <a:r>
              <a:rPr lang="fr-FR" dirty="0">
                <a:solidFill>
                  <a:srgbClr val="008000"/>
                </a:solidFill>
                <a:latin typeface="+mn-lt"/>
              </a:rPr>
              <a:t>3. Créer une production</a:t>
            </a:r>
          </a:p>
          <a:p>
            <a:pPr eaLnBrk="1" fontAlgn="auto" hangingPunct="1">
              <a:spcBef>
                <a:spcPts val="0"/>
              </a:spcBef>
              <a:spcAft>
                <a:spcPts val="0"/>
              </a:spcAft>
              <a:defRPr/>
            </a:pPr>
            <a:r>
              <a:rPr lang="fr-FR" dirty="0">
                <a:solidFill>
                  <a:srgbClr val="008000"/>
                </a:solidFill>
                <a:latin typeface="+mn-lt"/>
              </a:rPr>
              <a:t>4. Appliquer l’</a:t>
            </a:r>
            <a:r>
              <a:rPr lang="fr-FR" dirty="0" err="1">
                <a:solidFill>
                  <a:srgbClr val="008000"/>
                </a:solidFill>
                <a:latin typeface="+mn-lt"/>
              </a:rPr>
              <a:t>auto-régulation</a:t>
            </a:r>
            <a:r>
              <a:rPr lang="fr-FR" dirty="0">
                <a:solidFill>
                  <a:srgbClr val="008000"/>
                </a:solidFill>
                <a:latin typeface="+mn-lt"/>
              </a:rPr>
              <a:t> et accepter la rétroaction</a:t>
            </a:r>
          </a:p>
          <a:p>
            <a:pPr eaLnBrk="1" fontAlgn="auto" hangingPunct="1">
              <a:spcBef>
                <a:spcPts val="0"/>
              </a:spcBef>
              <a:spcAft>
                <a:spcPts val="0"/>
              </a:spcAft>
              <a:defRPr/>
            </a:pPr>
            <a:r>
              <a:rPr lang="fr-FR" dirty="0">
                <a:solidFill>
                  <a:srgbClr val="008000"/>
                </a:solidFill>
                <a:latin typeface="+mn-lt"/>
              </a:rPr>
              <a:t>5. Utiliser et valoriser les services et les ressources renouvelables</a:t>
            </a:r>
          </a:p>
          <a:p>
            <a:pPr eaLnBrk="1" fontAlgn="auto" hangingPunct="1">
              <a:spcBef>
                <a:spcPts val="0"/>
              </a:spcBef>
              <a:spcAft>
                <a:spcPts val="0"/>
              </a:spcAft>
              <a:defRPr/>
            </a:pPr>
            <a:r>
              <a:rPr lang="fr-FR" dirty="0">
                <a:solidFill>
                  <a:srgbClr val="008000"/>
                </a:solidFill>
                <a:latin typeface="+mn-lt"/>
              </a:rPr>
              <a:t>6. Ne pas produire de déchets</a:t>
            </a:r>
          </a:p>
          <a:p>
            <a:pPr eaLnBrk="1" fontAlgn="auto" hangingPunct="1">
              <a:spcBef>
                <a:spcPts val="0"/>
              </a:spcBef>
              <a:spcAft>
                <a:spcPts val="0"/>
              </a:spcAft>
              <a:defRPr/>
            </a:pPr>
            <a:r>
              <a:rPr lang="fr-FR" dirty="0">
                <a:solidFill>
                  <a:srgbClr val="008000"/>
                </a:solidFill>
                <a:latin typeface="+mn-lt"/>
              </a:rPr>
              <a:t>7. Partir des structures d’ensemble pour arriver aux détails</a:t>
            </a:r>
          </a:p>
          <a:p>
            <a:pPr eaLnBrk="1" fontAlgn="auto" hangingPunct="1">
              <a:spcBef>
                <a:spcPts val="0"/>
              </a:spcBef>
              <a:spcAft>
                <a:spcPts val="0"/>
              </a:spcAft>
              <a:defRPr/>
            </a:pPr>
            <a:r>
              <a:rPr lang="fr-FR" dirty="0">
                <a:solidFill>
                  <a:srgbClr val="008000"/>
                </a:solidFill>
                <a:latin typeface="+mn-lt"/>
              </a:rPr>
              <a:t>8. Intégrer plutôt que séparer</a:t>
            </a:r>
          </a:p>
          <a:p>
            <a:pPr eaLnBrk="1" fontAlgn="auto" hangingPunct="1">
              <a:spcBef>
                <a:spcPts val="0"/>
              </a:spcBef>
              <a:spcAft>
                <a:spcPts val="0"/>
              </a:spcAft>
              <a:defRPr/>
            </a:pPr>
            <a:r>
              <a:rPr lang="fr-FR" dirty="0">
                <a:solidFill>
                  <a:srgbClr val="008000"/>
                </a:solidFill>
                <a:latin typeface="+mn-lt"/>
              </a:rPr>
              <a:t>9. Utiliser des solutions à de petites échelles et avec patience</a:t>
            </a:r>
          </a:p>
          <a:p>
            <a:pPr eaLnBrk="1" fontAlgn="auto" hangingPunct="1">
              <a:spcBef>
                <a:spcPts val="0"/>
              </a:spcBef>
              <a:spcAft>
                <a:spcPts val="0"/>
              </a:spcAft>
              <a:defRPr/>
            </a:pPr>
            <a:r>
              <a:rPr lang="fr-FR" dirty="0">
                <a:solidFill>
                  <a:srgbClr val="008000"/>
                </a:solidFill>
                <a:latin typeface="+mn-lt"/>
              </a:rPr>
              <a:t>10. Utiliser et valoriser la diversité</a:t>
            </a:r>
          </a:p>
          <a:p>
            <a:pPr eaLnBrk="1" fontAlgn="auto" hangingPunct="1">
              <a:spcBef>
                <a:spcPts val="0"/>
              </a:spcBef>
              <a:spcAft>
                <a:spcPts val="0"/>
              </a:spcAft>
              <a:defRPr/>
            </a:pPr>
            <a:r>
              <a:rPr lang="fr-FR" dirty="0">
                <a:solidFill>
                  <a:srgbClr val="008000"/>
                </a:solidFill>
                <a:latin typeface="+mn-lt"/>
              </a:rPr>
              <a:t>11. Utiliser les interfaces et valoriser les éléments en bordure</a:t>
            </a:r>
          </a:p>
          <a:p>
            <a:pPr eaLnBrk="1" fontAlgn="auto" hangingPunct="1">
              <a:spcBef>
                <a:spcPts val="0"/>
              </a:spcBef>
              <a:spcAft>
                <a:spcPts val="0"/>
              </a:spcAft>
              <a:defRPr/>
            </a:pPr>
            <a:r>
              <a:rPr lang="fr-FR" dirty="0">
                <a:solidFill>
                  <a:srgbClr val="008000"/>
                </a:solidFill>
                <a:latin typeface="+mn-lt"/>
              </a:rPr>
              <a:t>12. Utiliser le changement et y réagir, de manière créative.</a:t>
            </a:r>
          </a:p>
          <a:p>
            <a:pPr eaLnBrk="1" fontAlgn="auto" hangingPunct="1">
              <a:spcBef>
                <a:spcPts val="0"/>
              </a:spcBef>
              <a:spcAft>
                <a:spcPts val="0"/>
              </a:spcAft>
              <a:defRPr/>
            </a:pPr>
            <a:endParaRPr lang="fr-FR" sz="1200" dirty="0">
              <a:solidFill>
                <a:srgbClr val="008000"/>
              </a:solidFill>
              <a:latin typeface="+mn-lt"/>
            </a:endParaRPr>
          </a:p>
          <a:p>
            <a:pPr eaLnBrk="1" fontAlgn="auto" hangingPunct="1">
              <a:spcBef>
                <a:spcPts val="0"/>
              </a:spcBef>
              <a:spcAft>
                <a:spcPts val="0"/>
              </a:spcAft>
              <a:defRPr/>
            </a:pPr>
            <a:r>
              <a:rPr lang="fr-FR" sz="1200" dirty="0">
                <a:solidFill>
                  <a:srgbClr val="008000"/>
                </a:solidFill>
                <a:latin typeface="+mn-lt"/>
              </a:rPr>
              <a:t>Source : The ‘design </a:t>
            </a:r>
            <a:r>
              <a:rPr lang="fr-FR" sz="1200" dirty="0" err="1">
                <a:solidFill>
                  <a:srgbClr val="008000"/>
                </a:solidFill>
                <a:latin typeface="+mn-lt"/>
              </a:rPr>
              <a:t>principles</a:t>
            </a:r>
            <a:r>
              <a:rPr lang="fr-FR" sz="1200" dirty="0">
                <a:solidFill>
                  <a:srgbClr val="008000"/>
                </a:solidFill>
                <a:latin typeface="+mn-lt"/>
              </a:rPr>
              <a:t>’ have been </a:t>
            </a:r>
            <a:r>
              <a:rPr lang="fr-FR" sz="1200" dirty="0" err="1">
                <a:solidFill>
                  <a:srgbClr val="008000"/>
                </a:solidFill>
                <a:latin typeface="+mn-lt"/>
              </a:rPr>
              <a:t>adapted</a:t>
            </a:r>
            <a:r>
              <a:rPr lang="fr-FR" sz="1200" dirty="0">
                <a:solidFill>
                  <a:srgbClr val="008000"/>
                </a:solidFill>
                <a:latin typeface="+mn-lt"/>
              </a:rPr>
              <a:t> </a:t>
            </a:r>
            <a:r>
              <a:rPr lang="fr-FR" sz="1200" dirty="0" err="1">
                <a:solidFill>
                  <a:srgbClr val="008000"/>
                </a:solidFill>
                <a:latin typeface="+mn-lt"/>
              </a:rPr>
              <a:t>from</a:t>
            </a:r>
            <a:r>
              <a:rPr lang="fr-FR" sz="1200" dirty="0">
                <a:solidFill>
                  <a:srgbClr val="008000"/>
                </a:solidFill>
                <a:latin typeface="+mn-lt"/>
              </a:rPr>
              <a:t> David </a:t>
            </a:r>
            <a:r>
              <a:rPr lang="fr-FR" sz="1200" dirty="0" err="1">
                <a:solidFill>
                  <a:srgbClr val="008000"/>
                </a:solidFill>
                <a:latin typeface="+mn-lt"/>
              </a:rPr>
              <a:t>Holmgren’s</a:t>
            </a:r>
            <a:r>
              <a:rPr lang="fr-FR" sz="1200" dirty="0">
                <a:solidFill>
                  <a:srgbClr val="008000"/>
                </a:solidFill>
                <a:latin typeface="+mn-lt"/>
              </a:rPr>
              <a:t> book ‘</a:t>
            </a:r>
            <a:r>
              <a:rPr lang="fr-FR" sz="1200" i="1" dirty="0" err="1">
                <a:solidFill>
                  <a:srgbClr val="008000"/>
                </a:solidFill>
                <a:latin typeface="+mn-lt"/>
              </a:rPr>
              <a:t>Permaculture</a:t>
            </a:r>
            <a:r>
              <a:rPr lang="fr-FR" sz="1200" i="1" dirty="0">
                <a:solidFill>
                  <a:srgbClr val="008000"/>
                </a:solidFill>
                <a:latin typeface="+mn-lt"/>
              </a:rPr>
              <a:t>: </a:t>
            </a:r>
            <a:r>
              <a:rPr lang="fr-FR" sz="1200" i="1" dirty="0" err="1">
                <a:solidFill>
                  <a:srgbClr val="008000"/>
                </a:solidFill>
                <a:latin typeface="+mn-lt"/>
              </a:rPr>
              <a:t>Principles</a:t>
            </a:r>
            <a:r>
              <a:rPr lang="fr-FR" sz="1200" i="1" dirty="0">
                <a:solidFill>
                  <a:srgbClr val="008000"/>
                </a:solidFill>
                <a:latin typeface="+mn-lt"/>
              </a:rPr>
              <a:t> &amp; </a:t>
            </a:r>
            <a:r>
              <a:rPr lang="fr-FR" sz="1200" i="1" dirty="0" err="1">
                <a:solidFill>
                  <a:srgbClr val="008000"/>
                </a:solidFill>
                <a:latin typeface="+mn-lt"/>
              </a:rPr>
              <a:t>Pathways</a:t>
            </a:r>
            <a:r>
              <a:rPr lang="fr-FR" sz="1200" i="1" dirty="0">
                <a:solidFill>
                  <a:srgbClr val="008000"/>
                </a:solidFill>
                <a:latin typeface="+mn-lt"/>
              </a:rPr>
              <a:t> Beyond </a:t>
            </a:r>
            <a:r>
              <a:rPr lang="fr-FR" sz="1200" i="1" dirty="0" err="1">
                <a:solidFill>
                  <a:srgbClr val="008000"/>
                </a:solidFill>
                <a:latin typeface="+mn-lt"/>
              </a:rPr>
              <a:t>Sustainability</a:t>
            </a:r>
            <a:r>
              <a:rPr lang="fr-FR" sz="1200" dirty="0">
                <a:solidFill>
                  <a:srgbClr val="008000"/>
                </a:solidFill>
                <a:latin typeface="+mn-lt"/>
              </a:rPr>
              <a:t>’. </a:t>
            </a:r>
          </a:p>
          <a:p>
            <a:pPr eaLnBrk="1" fontAlgn="auto" hangingPunct="1">
              <a:spcBef>
                <a:spcPts val="0"/>
              </a:spcBef>
              <a:spcAft>
                <a:spcPts val="0"/>
              </a:spcAft>
              <a:defRPr/>
            </a:pPr>
            <a:r>
              <a:rPr lang="fr-FR" sz="1200" dirty="0" err="1">
                <a:solidFill>
                  <a:srgbClr val="008000"/>
                </a:solidFill>
                <a:latin typeface="+mn-lt"/>
              </a:rPr>
              <a:t>Permaculture</a:t>
            </a:r>
            <a:r>
              <a:rPr lang="fr-FR" sz="1200" dirty="0">
                <a:solidFill>
                  <a:srgbClr val="008000"/>
                </a:solidFill>
                <a:latin typeface="+mn-lt"/>
              </a:rPr>
              <a:t> </a:t>
            </a:r>
            <a:r>
              <a:rPr lang="fr-FR" sz="1200" dirty="0" err="1">
                <a:solidFill>
                  <a:srgbClr val="008000"/>
                </a:solidFill>
                <a:latin typeface="+mn-lt"/>
              </a:rPr>
              <a:t>Principles</a:t>
            </a:r>
            <a:r>
              <a:rPr lang="fr-FR" sz="1200" dirty="0">
                <a:solidFill>
                  <a:srgbClr val="008000"/>
                </a:solidFill>
                <a:latin typeface="+mn-lt"/>
              </a:rPr>
              <a:t> </a:t>
            </a:r>
            <a:r>
              <a:rPr lang="fr-FR" sz="1200" dirty="0" err="1">
                <a:solidFill>
                  <a:srgbClr val="008000"/>
                </a:solidFill>
                <a:latin typeface="+mn-lt"/>
              </a:rPr>
              <a:t>Poster_fr</a:t>
            </a:r>
            <a:r>
              <a:rPr lang="fr-FR" sz="1200" dirty="0">
                <a:solidFill>
                  <a:srgbClr val="008000"/>
                </a:solidFill>
                <a:latin typeface="+mn-lt"/>
              </a:rPr>
              <a:t> 1.0, </a:t>
            </a:r>
            <a:r>
              <a:rPr lang="fr-FR" sz="1200" dirty="0">
                <a:solidFill>
                  <a:srgbClr val="008000"/>
                </a:solidFill>
                <a:latin typeface="+mn-lt"/>
                <a:hlinkClick r:id="rId2"/>
              </a:rPr>
              <a:t>http://permacultureprinciples.com/fr/pc_principles_poster_fr.pdf</a:t>
            </a:r>
            <a:r>
              <a:rPr lang="fr-FR" sz="1200" dirty="0">
                <a:solidFill>
                  <a:srgbClr val="008000"/>
                </a:solidFill>
                <a:latin typeface="+mn-lt"/>
              </a:rPr>
              <a:t> </a:t>
            </a:r>
          </a:p>
        </p:txBody>
      </p:sp>
      <p:pic>
        <p:nvPicPr>
          <p:cNvPr id="105477" name="Image 6">
            <a:extLst>
              <a:ext uri="{FF2B5EF4-FFF2-40B4-BE49-F238E27FC236}">
                <a16:creationId xmlns:a16="http://schemas.microsoft.com/office/drawing/2014/main" id="{54551E25-1F21-4955-A6B2-EC12D51204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712788"/>
            <a:ext cx="4152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Rectangle 7">
            <a:extLst>
              <a:ext uri="{FF2B5EF4-FFF2-40B4-BE49-F238E27FC236}">
                <a16:creationId xmlns:a16="http://schemas.microsoft.com/office/drawing/2014/main" id="{7755F10E-5905-446B-86B7-8ACB053D3AF9}"/>
              </a:ext>
            </a:extLst>
          </p:cNvPr>
          <p:cNvSpPr>
            <a:spLocks noChangeArrowheads="1"/>
          </p:cNvSpPr>
          <p:nvPr/>
        </p:nvSpPr>
        <p:spPr bwMode="auto">
          <a:xfrm>
            <a:off x="7885113" y="485775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8000"/>
                </a:solidFill>
              </a:rPr>
              <a:t>Spirale permaculturelle.</a:t>
            </a:r>
          </a:p>
          <a:p>
            <a:pPr algn="ctr" eaLnBrk="1" hangingPunct="1">
              <a:lnSpc>
                <a:spcPct val="100000"/>
              </a:lnSpc>
              <a:spcBef>
                <a:spcPct val="0"/>
              </a:spcBef>
              <a:buFontTx/>
              <a:buNone/>
            </a:pPr>
            <a:r>
              <a:rPr lang="fr-FR" altLang="fr-FR" sz="1200" dirty="0">
                <a:solidFill>
                  <a:srgbClr val="008000"/>
                </a:solidFill>
              </a:rPr>
              <a:t>Source : </a:t>
            </a:r>
            <a:r>
              <a:rPr lang="fr-FR" altLang="fr-FR" sz="1200" dirty="0">
                <a:solidFill>
                  <a:srgbClr val="008000"/>
                </a:solidFill>
                <a:hlinkClick r:id="rId4"/>
              </a:rPr>
              <a:t>https://thevignal.wordpress.com/permaculture/</a:t>
            </a:r>
            <a:r>
              <a:rPr lang="fr-FR" altLang="fr-FR" sz="1200" dirty="0">
                <a:solidFill>
                  <a:srgbClr val="008000"/>
                </a:solidFill>
              </a:rPr>
              <a:t>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06F3DFF-97CD-47E8-A4FD-0BCB04004A64}"/>
              </a:ext>
            </a:extLst>
          </p:cNvPr>
          <p:cNvSpPr>
            <a:spLocks noGrp="1"/>
          </p:cNvSpPr>
          <p:nvPr>
            <p:ph type="sldNum" sz="quarter" idx="12"/>
          </p:nvPr>
        </p:nvSpPr>
        <p:spPr>
          <a:xfrm>
            <a:off x="183161" y="158750"/>
            <a:ext cx="1284287" cy="374650"/>
          </a:xfrm>
        </p:spPr>
        <p:txBody>
          <a:bodyPr/>
          <a:lstStyle/>
          <a:p>
            <a:pPr>
              <a:defRPr/>
            </a:pPr>
            <a:fld id="{4AE17022-22F9-4058-BED6-107B16E8C19B}" type="slidenum">
              <a:rPr lang="fr-FR"/>
              <a:pPr>
                <a:defRPr/>
              </a:pPr>
              <a:t>133</a:t>
            </a:fld>
            <a:endParaRPr lang="fr-FR" dirty="0"/>
          </a:p>
        </p:txBody>
      </p:sp>
      <p:sp>
        <p:nvSpPr>
          <p:cNvPr id="106499" name="Rectangle 5">
            <a:extLst>
              <a:ext uri="{FF2B5EF4-FFF2-40B4-BE49-F238E27FC236}">
                <a16:creationId xmlns:a16="http://schemas.microsoft.com/office/drawing/2014/main" id="{B83FFA26-DB6B-4D51-93D9-E16C78CF136F}"/>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5" name="Image 1">
            <a:extLst>
              <a:ext uri="{FF2B5EF4-FFF2-40B4-BE49-F238E27FC236}">
                <a16:creationId xmlns:a16="http://schemas.microsoft.com/office/drawing/2014/main" id="{256B9EEB-3A78-4BF2-A0BC-D31B473317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63007" y="158750"/>
            <a:ext cx="2485016" cy="248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3">
            <a:extLst>
              <a:ext uri="{FF2B5EF4-FFF2-40B4-BE49-F238E27FC236}">
                <a16:creationId xmlns:a16="http://schemas.microsoft.com/office/drawing/2014/main" id="{FB4C7C27-F21B-4E95-B465-D6B52F68D503}"/>
              </a:ext>
            </a:extLst>
          </p:cNvPr>
          <p:cNvSpPr txBox="1">
            <a:spLocks noChangeArrowheads="1"/>
          </p:cNvSpPr>
          <p:nvPr/>
        </p:nvSpPr>
        <p:spPr bwMode="auto">
          <a:xfrm>
            <a:off x="107577" y="1098601"/>
            <a:ext cx="970879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600" dirty="0">
                <a:solidFill>
                  <a:srgbClr val="008000"/>
                </a:solidFill>
              </a:rPr>
              <a:t>Quelques mesures simples pour le soin à la terre dans nos vies : </a:t>
            </a:r>
          </a:p>
          <a:p>
            <a:pPr algn="just" eaLnBrk="1" hangingPunct="1"/>
            <a:endParaRPr lang="fr-FR" altLang="fr-FR" sz="1600" dirty="0">
              <a:solidFill>
                <a:srgbClr val="008000"/>
              </a:solidFill>
            </a:endParaRPr>
          </a:p>
          <a:p>
            <a:pPr algn="just" eaLnBrk="1" hangingPunct="1"/>
            <a:r>
              <a:rPr lang="fr-FR" altLang="fr-FR" sz="1600" dirty="0">
                <a:solidFill>
                  <a:srgbClr val="008000"/>
                </a:solidFill>
              </a:rPr>
              <a:t>• Pensez aux conséquences à long terme de vos actions. Visez la pérennité.</a:t>
            </a:r>
          </a:p>
          <a:p>
            <a:pPr algn="just" eaLnBrk="1" hangingPunct="1"/>
            <a:r>
              <a:rPr lang="fr-FR" altLang="fr-FR" sz="1600" dirty="0">
                <a:solidFill>
                  <a:srgbClr val="008000"/>
                </a:solidFill>
              </a:rPr>
              <a:t>• Utilisez dès que possible des espèces indigènes ou des espèces naturalisées aux effets bénéfiques certains. L'introduction irréfléchie d'espèces peut perturber les équilibres naturels, car elles peuvent se révéler envahissantes.</a:t>
            </a:r>
          </a:p>
          <a:p>
            <a:pPr algn="just" eaLnBrk="1" hangingPunct="1"/>
            <a:r>
              <a:rPr lang="fr-FR" altLang="fr-FR" sz="1600" dirty="0">
                <a:solidFill>
                  <a:srgbClr val="008000"/>
                </a:solidFill>
              </a:rPr>
              <a:t>• Cultivez la plus petite surface possible. Mettez en place à petite échelle un système intensif et économe en énergie, plutôt que extensif à grande échelle et énergivore.</a:t>
            </a:r>
          </a:p>
          <a:p>
            <a:pPr algn="just" eaLnBrk="1" hangingPunct="1"/>
            <a:r>
              <a:rPr lang="fr-FR" altLang="fr-FR" sz="1600" dirty="0">
                <a:solidFill>
                  <a:srgbClr val="008000"/>
                </a:solidFill>
              </a:rPr>
              <a:t>• Cultivez la diversité : pensez polyculture et non monoculture. Cela renforce la stabilité et la résilience, et cela prépare au changement environnemental et social.</a:t>
            </a:r>
          </a:p>
          <a:p>
            <a:pPr algn="just" eaLnBrk="1" hangingPunct="1"/>
            <a:r>
              <a:rPr lang="fr-FR" altLang="fr-FR" sz="1600" dirty="0">
                <a:solidFill>
                  <a:srgbClr val="008000"/>
                </a:solidFill>
              </a:rPr>
              <a:t>• Augmentez la production globale : considérez la production additionnée des annuelles, des pérennes, des céréales, des arbres et des animaux. Les économies d'énergie sont aussi une production.</a:t>
            </a:r>
          </a:p>
          <a:p>
            <a:pPr algn="just" eaLnBrk="1" hangingPunct="1"/>
            <a:r>
              <a:rPr lang="fr-FR" altLang="fr-FR" sz="1600" dirty="0">
                <a:solidFill>
                  <a:srgbClr val="008000"/>
                </a:solidFill>
              </a:rPr>
              <a:t>• Utilisez des énergies douces tels que soleil, vent et eau. Retenez des solutions naturelles, incluant plantes ou animaux, pour stocker et produire votre énergie.</a:t>
            </a:r>
          </a:p>
          <a:p>
            <a:pPr algn="just" eaLnBrk="1" hangingPunct="1"/>
            <a:r>
              <a:rPr lang="fr-FR" altLang="fr-FR" sz="1600" dirty="0">
                <a:solidFill>
                  <a:srgbClr val="008000"/>
                </a:solidFill>
              </a:rPr>
              <a:t>• Amenez le jardinage et la production de nourriture vers l'intérieur des villes et des villages, comme dans les sociétés soutenables.</a:t>
            </a:r>
          </a:p>
          <a:p>
            <a:pPr algn="just" eaLnBrk="1" hangingPunct="1"/>
            <a:r>
              <a:rPr lang="fr-FR" altLang="fr-FR" sz="1600" dirty="0">
                <a:solidFill>
                  <a:srgbClr val="008000"/>
                </a:solidFill>
              </a:rPr>
              <a:t>• Aidez les gens à devenir autonomes. Promouvez la responsabilité des communautés locales.</a:t>
            </a:r>
          </a:p>
          <a:p>
            <a:pPr algn="just" eaLnBrk="1" hangingPunct="1"/>
            <a:r>
              <a:rPr lang="fr-FR" altLang="fr-FR" sz="1600" dirty="0">
                <a:solidFill>
                  <a:srgbClr val="008000"/>
                </a:solidFill>
              </a:rPr>
              <a:t>• Reboisez la terre et restaurez la fertilité des sols.</a:t>
            </a:r>
          </a:p>
          <a:p>
            <a:pPr algn="just" eaLnBrk="1" hangingPunct="1"/>
            <a:r>
              <a:rPr lang="fr-FR" altLang="fr-FR" sz="1600" dirty="0">
                <a:solidFill>
                  <a:srgbClr val="008000"/>
                </a:solidFill>
              </a:rPr>
              <a:t>• Utilisez chaque élément à son niveau optimum et recyclez tous les déchets.</a:t>
            </a:r>
          </a:p>
          <a:p>
            <a:pPr algn="just" eaLnBrk="1" hangingPunct="1"/>
            <a:r>
              <a:rPr lang="fr-FR" altLang="fr-FR" sz="1600" dirty="0">
                <a:solidFill>
                  <a:srgbClr val="008000"/>
                </a:solidFill>
              </a:rPr>
              <a:t>• Focalisez-vous sur les solutions et non sur les problèmes.</a:t>
            </a:r>
          </a:p>
          <a:p>
            <a:pPr algn="just" eaLnBrk="1" hangingPunct="1"/>
            <a:r>
              <a:rPr lang="fr-FR" altLang="fr-FR" sz="1600" dirty="0">
                <a:solidFill>
                  <a:srgbClr val="008000"/>
                </a:solidFill>
              </a:rPr>
              <a:t>• Agissez au bon endroit: plantez un arbre là où il reprendra bien ; aidez les personnes qui ont envie d'apprendre.</a:t>
            </a:r>
          </a:p>
          <a:p>
            <a:pPr eaLnBrk="1" hangingPunct="1"/>
            <a:endParaRPr lang="fr-FR" altLang="fr-FR" sz="1200" dirty="0">
              <a:solidFill>
                <a:srgbClr val="008000"/>
              </a:solidFill>
            </a:endParaRPr>
          </a:p>
          <a:p>
            <a:pPr eaLnBrk="1" hangingPunct="1"/>
            <a:r>
              <a:rPr lang="fr-FR" altLang="fr-FR" sz="1200" dirty="0">
                <a:solidFill>
                  <a:srgbClr val="008000"/>
                </a:solidFill>
              </a:rPr>
              <a:t>Source : </a:t>
            </a:r>
            <a:r>
              <a:rPr lang="fr-FR" altLang="fr-FR" sz="1200" i="1" dirty="0">
                <a:solidFill>
                  <a:srgbClr val="008000"/>
                </a:solidFill>
              </a:rPr>
              <a:t>Introduction à la permaculture</a:t>
            </a:r>
            <a:r>
              <a:rPr lang="fr-FR" altLang="fr-FR" sz="1200" dirty="0">
                <a:solidFill>
                  <a:srgbClr val="008000"/>
                </a:solidFill>
              </a:rPr>
              <a:t>, Bill </a:t>
            </a:r>
            <a:r>
              <a:rPr lang="fr-FR" altLang="fr-FR" sz="1200" dirty="0" err="1">
                <a:solidFill>
                  <a:srgbClr val="008000"/>
                </a:solidFill>
              </a:rPr>
              <a:t>Mollison</a:t>
            </a:r>
            <a:r>
              <a:rPr lang="fr-FR" altLang="fr-FR" sz="1200" dirty="0">
                <a:solidFill>
                  <a:srgbClr val="008000"/>
                </a:solidFill>
              </a:rPr>
              <a:t>, Ed. Passerelle </a:t>
            </a:r>
            <a:r>
              <a:rPr lang="fr-FR" altLang="fr-FR" sz="1200" dirty="0" err="1">
                <a:solidFill>
                  <a:srgbClr val="008000"/>
                </a:solidFill>
              </a:rPr>
              <a:t>eco</a:t>
            </a:r>
            <a:r>
              <a:rPr lang="fr-FR" altLang="fr-FR" sz="1200" dirty="0">
                <a:solidFill>
                  <a:srgbClr val="008000"/>
                </a:solidFill>
              </a:rPr>
              <a:t>, 2012.</a:t>
            </a:r>
          </a:p>
        </p:txBody>
      </p:sp>
      <p:sp>
        <p:nvSpPr>
          <p:cNvPr id="4" name="Rectangle 3">
            <a:extLst>
              <a:ext uri="{FF2B5EF4-FFF2-40B4-BE49-F238E27FC236}">
                <a16:creationId xmlns:a16="http://schemas.microsoft.com/office/drawing/2014/main" id="{7F44C695-ACF4-4716-9E97-6ECD3124A464}"/>
              </a:ext>
            </a:extLst>
          </p:cNvPr>
          <p:cNvSpPr/>
          <p:nvPr/>
        </p:nvSpPr>
        <p:spPr>
          <a:xfrm>
            <a:off x="183161" y="695812"/>
            <a:ext cx="5373202" cy="369332"/>
          </a:xfrm>
          <a:prstGeom prst="rect">
            <a:avLst/>
          </a:prstGeom>
        </p:spPr>
        <p:txBody>
          <a:bodyPr wrap="none">
            <a:spAutoFit/>
          </a:bodyPr>
          <a:lstStyle/>
          <a:p>
            <a:pPr eaLnBrk="1" hangingPunct="1"/>
            <a:r>
              <a:rPr lang="fr-FR" altLang="fr-FR" b="1" dirty="0">
                <a:solidFill>
                  <a:srgbClr val="008000"/>
                </a:solidFill>
              </a:rPr>
              <a:t>A5. Principes de Conception de la Permaculture (suite)</a:t>
            </a:r>
            <a:endParaRPr lang="fr-FR" altLang="fr-FR" dirty="0">
              <a:solidFill>
                <a:srgbClr val="008000"/>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4D1B6C8-2330-4604-AE7B-06A2418EE7E2}"/>
              </a:ext>
            </a:extLst>
          </p:cNvPr>
          <p:cNvSpPr>
            <a:spLocks noGrp="1"/>
          </p:cNvSpPr>
          <p:nvPr>
            <p:ph type="sldNum" sz="quarter" idx="12"/>
          </p:nvPr>
        </p:nvSpPr>
        <p:spPr>
          <a:xfrm>
            <a:off x="10596563" y="6315075"/>
            <a:ext cx="1284287" cy="374650"/>
          </a:xfrm>
        </p:spPr>
        <p:txBody>
          <a:bodyPr/>
          <a:lstStyle/>
          <a:p>
            <a:pPr>
              <a:defRPr/>
            </a:pPr>
            <a:fld id="{F11AD1BF-BF0F-4193-BA79-3B3BFE9A2F5A}" type="slidenum">
              <a:rPr lang="fr-FR"/>
              <a:pPr>
                <a:defRPr/>
              </a:pPr>
              <a:t>134</a:t>
            </a:fld>
            <a:endParaRPr lang="fr-FR" dirty="0"/>
          </a:p>
        </p:txBody>
      </p:sp>
      <p:sp>
        <p:nvSpPr>
          <p:cNvPr id="107523" name="Rectangle 5">
            <a:extLst>
              <a:ext uri="{FF2B5EF4-FFF2-40B4-BE49-F238E27FC236}">
                <a16:creationId xmlns:a16="http://schemas.microsoft.com/office/drawing/2014/main" id="{EDF28D9F-C2A3-4333-8DDD-65D1C5D5F284}"/>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07524" name="ZoneTexte 3">
            <a:extLst>
              <a:ext uri="{FF2B5EF4-FFF2-40B4-BE49-F238E27FC236}">
                <a16:creationId xmlns:a16="http://schemas.microsoft.com/office/drawing/2014/main" id="{88B66D43-3B50-4E01-9A06-67410601E155}"/>
              </a:ext>
            </a:extLst>
          </p:cNvPr>
          <p:cNvSpPr txBox="1">
            <a:spLocks noChangeArrowheads="1"/>
          </p:cNvSpPr>
          <p:nvPr/>
        </p:nvSpPr>
        <p:spPr bwMode="auto">
          <a:xfrm>
            <a:off x="118334" y="645460"/>
            <a:ext cx="11810141" cy="5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A5. Principes de Conception de la Permaculture (suite)</a:t>
            </a:r>
            <a:endParaRPr lang="fr-FR" altLang="fr-FR" dirty="0">
              <a:solidFill>
                <a:srgbClr val="008000"/>
              </a:solidFill>
            </a:endParaRPr>
          </a:p>
          <a:p>
            <a:pPr eaLnBrk="1" hangingPunct="1"/>
            <a:endParaRPr lang="fr-FR" altLang="fr-FR" sz="1200" dirty="0">
              <a:solidFill>
                <a:srgbClr val="008000"/>
              </a:solidFill>
            </a:endParaRPr>
          </a:p>
          <a:p>
            <a:pPr algn="just" eaLnBrk="1" hangingPunct="1"/>
            <a:r>
              <a:rPr lang="fr-FR" altLang="fr-FR" b="1" dirty="0">
                <a:solidFill>
                  <a:srgbClr val="008000"/>
                </a:solidFill>
              </a:rPr>
              <a:t>Quelques mesures simples pour le soin à la terre dans nos vies </a:t>
            </a:r>
            <a:r>
              <a:rPr lang="fr-FR" altLang="fr-FR" dirty="0">
                <a:solidFill>
                  <a:srgbClr val="008000"/>
                </a:solidFill>
              </a:rPr>
              <a:t>: </a:t>
            </a:r>
          </a:p>
          <a:p>
            <a:pPr algn="just" eaLnBrk="1" hangingPunct="1"/>
            <a:endParaRPr lang="fr-FR" altLang="fr-FR" sz="1600" dirty="0">
              <a:solidFill>
                <a:srgbClr val="008000"/>
              </a:solidFill>
            </a:endParaRPr>
          </a:p>
          <a:p>
            <a:pPr algn="just" eaLnBrk="1" hangingPunct="1"/>
            <a:r>
              <a:rPr lang="fr-FR" altLang="fr-FR" sz="1700" dirty="0">
                <a:solidFill>
                  <a:srgbClr val="008000"/>
                </a:solidFill>
              </a:rPr>
              <a:t>• Pensez aux conséquences à long terme de vos actions. Visez la pérennité.</a:t>
            </a:r>
          </a:p>
          <a:p>
            <a:pPr algn="just" eaLnBrk="1" hangingPunct="1"/>
            <a:r>
              <a:rPr lang="fr-FR" altLang="fr-FR" sz="1700" dirty="0">
                <a:solidFill>
                  <a:srgbClr val="008000"/>
                </a:solidFill>
              </a:rPr>
              <a:t>• Utilisez dès que possible des espèces indigènes ou des espèces naturalisées aux effets bénéfiques certains. L'introduction irréfléchie d'espèces peut perturber les équilibres naturels, car elles peuvent se révéler envahissantes.</a:t>
            </a:r>
          </a:p>
          <a:p>
            <a:pPr algn="just" eaLnBrk="1" hangingPunct="1"/>
            <a:r>
              <a:rPr lang="fr-FR" altLang="fr-FR" sz="1700" dirty="0">
                <a:solidFill>
                  <a:srgbClr val="008000"/>
                </a:solidFill>
              </a:rPr>
              <a:t>• Cultivez la plus petite surface possible. Mettez en place à petite échelle un système intensif et économe en énergie, plutôt que extensif à grande échelle et énergivore.</a:t>
            </a:r>
          </a:p>
          <a:p>
            <a:pPr algn="just" eaLnBrk="1" hangingPunct="1"/>
            <a:r>
              <a:rPr lang="fr-FR" altLang="fr-FR" sz="1700" dirty="0">
                <a:solidFill>
                  <a:srgbClr val="008000"/>
                </a:solidFill>
              </a:rPr>
              <a:t>• Cultivez la diversité : pensez polyculture et non monoculture. Cela renforce la stabilité et la résilience, et cela prépare au changement environnemental et social.</a:t>
            </a:r>
          </a:p>
          <a:p>
            <a:pPr algn="just" eaLnBrk="1" hangingPunct="1"/>
            <a:r>
              <a:rPr lang="fr-FR" altLang="fr-FR" sz="1700" dirty="0">
                <a:solidFill>
                  <a:srgbClr val="008000"/>
                </a:solidFill>
              </a:rPr>
              <a:t>• Augmentez la production globale : considérez la production additionnée des annuelles, des pérennes, des céréales, des arbres et des animaux. Les économies d'énergie sont aussi une production.</a:t>
            </a:r>
          </a:p>
          <a:p>
            <a:pPr algn="just" eaLnBrk="1" hangingPunct="1"/>
            <a:r>
              <a:rPr lang="fr-FR" altLang="fr-FR" sz="1700" dirty="0">
                <a:solidFill>
                  <a:srgbClr val="008000"/>
                </a:solidFill>
              </a:rPr>
              <a:t>• Utilisez des énergies douces tels que soleil, vent et eau. Retenez des solutions naturelles, incluant plantes ou animaux, pour stocker et produire votre énergie.</a:t>
            </a:r>
          </a:p>
          <a:p>
            <a:pPr algn="just" eaLnBrk="1" hangingPunct="1"/>
            <a:r>
              <a:rPr lang="fr-FR" altLang="fr-FR" sz="1700" dirty="0">
                <a:solidFill>
                  <a:srgbClr val="008000"/>
                </a:solidFill>
              </a:rPr>
              <a:t>• Amenez le jardinage et la production de nourriture vers l'intérieur des villes et des villages, comme dans les sociétés soutenables.</a:t>
            </a:r>
          </a:p>
          <a:p>
            <a:pPr algn="just" eaLnBrk="1" hangingPunct="1"/>
            <a:r>
              <a:rPr lang="fr-FR" altLang="fr-FR" sz="1700" dirty="0">
                <a:solidFill>
                  <a:srgbClr val="008000"/>
                </a:solidFill>
              </a:rPr>
              <a:t>• Aidez les gens à devenir autonomes. Promouvez la responsabilité des communautés locales.</a:t>
            </a:r>
          </a:p>
          <a:p>
            <a:pPr algn="just" eaLnBrk="1" hangingPunct="1"/>
            <a:r>
              <a:rPr lang="fr-FR" altLang="fr-FR" sz="1700" dirty="0">
                <a:solidFill>
                  <a:srgbClr val="008000"/>
                </a:solidFill>
              </a:rPr>
              <a:t>• Reboisez la terre et restaurez la fertilité des sols.</a:t>
            </a:r>
          </a:p>
          <a:p>
            <a:pPr algn="just" eaLnBrk="1" hangingPunct="1"/>
            <a:r>
              <a:rPr lang="fr-FR" altLang="fr-FR" sz="1700" dirty="0">
                <a:solidFill>
                  <a:srgbClr val="008000"/>
                </a:solidFill>
              </a:rPr>
              <a:t>• Utilisez chaque élément à son niveau optimum et recyclez tous les déchets.</a:t>
            </a:r>
          </a:p>
          <a:p>
            <a:pPr algn="just" eaLnBrk="1" hangingPunct="1"/>
            <a:r>
              <a:rPr lang="fr-FR" altLang="fr-FR" sz="1700" dirty="0">
                <a:solidFill>
                  <a:srgbClr val="008000"/>
                </a:solidFill>
              </a:rPr>
              <a:t>• Focalisez-vous sur les solutions et non sur les problèmes.</a:t>
            </a:r>
          </a:p>
          <a:p>
            <a:pPr algn="just" eaLnBrk="1" hangingPunct="1"/>
            <a:r>
              <a:rPr lang="fr-FR" altLang="fr-FR" sz="1700" dirty="0">
                <a:solidFill>
                  <a:srgbClr val="008000"/>
                </a:solidFill>
              </a:rPr>
              <a:t>• Agissez au bon endroit: plantez un arbre là où il reprendra bien ; aidez les personnes qui ont envie d'apprendre.</a:t>
            </a:r>
          </a:p>
          <a:p>
            <a:pPr eaLnBrk="1" hangingPunct="1"/>
            <a:endParaRPr lang="fr-FR" altLang="fr-FR" sz="1200" dirty="0">
              <a:solidFill>
                <a:srgbClr val="008000"/>
              </a:solidFill>
            </a:endParaRPr>
          </a:p>
          <a:p>
            <a:pPr eaLnBrk="1" hangingPunct="1"/>
            <a:r>
              <a:rPr lang="fr-FR" altLang="fr-FR" sz="1200" dirty="0">
                <a:solidFill>
                  <a:srgbClr val="008000"/>
                </a:solidFill>
              </a:rPr>
              <a:t>Source : </a:t>
            </a:r>
            <a:r>
              <a:rPr lang="fr-FR" altLang="fr-FR" sz="1200" i="1" dirty="0">
                <a:solidFill>
                  <a:srgbClr val="008000"/>
                </a:solidFill>
              </a:rPr>
              <a:t>Introduction à la permaculture</a:t>
            </a:r>
            <a:r>
              <a:rPr lang="fr-FR" altLang="fr-FR" sz="1200" dirty="0">
                <a:solidFill>
                  <a:srgbClr val="008000"/>
                </a:solidFill>
              </a:rPr>
              <a:t>, Bill </a:t>
            </a:r>
            <a:r>
              <a:rPr lang="fr-FR" altLang="fr-FR" sz="1200" dirty="0" err="1">
                <a:solidFill>
                  <a:srgbClr val="008000"/>
                </a:solidFill>
              </a:rPr>
              <a:t>Mollison</a:t>
            </a:r>
            <a:r>
              <a:rPr lang="fr-FR" altLang="fr-FR" sz="1200" dirty="0">
                <a:solidFill>
                  <a:srgbClr val="008000"/>
                </a:solidFill>
              </a:rPr>
              <a:t>, Ed. Passerelle </a:t>
            </a:r>
            <a:r>
              <a:rPr lang="fr-FR" altLang="fr-FR" sz="1200" dirty="0" err="1">
                <a:solidFill>
                  <a:srgbClr val="008000"/>
                </a:solidFill>
              </a:rPr>
              <a:t>eco</a:t>
            </a:r>
            <a:r>
              <a:rPr lang="fr-FR" altLang="fr-FR" sz="1200" dirty="0">
                <a:solidFill>
                  <a:srgbClr val="008000"/>
                </a:solidFill>
              </a:rPr>
              <a:t>, 2012, page 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3FC9F9-85B7-4F25-AC01-9E0994157D8D}"/>
              </a:ext>
            </a:extLst>
          </p:cNvPr>
          <p:cNvSpPr>
            <a:spLocks noGrp="1"/>
          </p:cNvSpPr>
          <p:nvPr>
            <p:ph type="sldNum" sz="quarter" idx="12"/>
          </p:nvPr>
        </p:nvSpPr>
        <p:spPr>
          <a:xfrm>
            <a:off x="247650" y="153988"/>
            <a:ext cx="1285875" cy="373062"/>
          </a:xfrm>
        </p:spPr>
        <p:txBody>
          <a:bodyPr/>
          <a:lstStyle/>
          <a:p>
            <a:pPr>
              <a:defRPr/>
            </a:pPr>
            <a:fld id="{34942979-711F-499B-8423-2AE4079F2DB1}" type="slidenum">
              <a:rPr lang="fr-FR"/>
              <a:pPr>
                <a:defRPr/>
              </a:pPr>
              <a:t>135</a:t>
            </a:fld>
            <a:endParaRPr lang="fr-FR" dirty="0"/>
          </a:p>
        </p:txBody>
      </p:sp>
      <p:sp>
        <p:nvSpPr>
          <p:cNvPr id="108547" name="Rectangle 5">
            <a:extLst>
              <a:ext uri="{FF2B5EF4-FFF2-40B4-BE49-F238E27FC236}">
                <a16:creationId xmlns:a16="http://schemas.microsoft.com/office/drawing/2014/main" id="{5C4D773C-8CF8-42D5-B2FB-14AA7288F92C}"/>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08548" name="Rectangle 3">
            <a:extLst>
              <a:ext uri="{FF2B5EF4-FFF2-40B4-BE49-F238E27FC236}">
                <a16:creationId xmlns:a16="http://schemas.microsoft.com/office/drawing/2014/main" id="{3E9CCC29-0903-467C-AD91-2EBA7472B55D}"/>
              </a:ext>
            </a:extLst>
          </p:cNvPr>
          <p:cNvSpPr>
            <a:spLocks noChangeArrowheads="1"/>
          </p:cNvSpPr>
          <p:nvPr/>
        </p:nvSpPr>
        <p:spPr bwMode="auto">
          <a:xfrm>
            <a:off x="5597525" y="6237530"/>
            <a:ext cx="4105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Exemple de projet parc agroforestier. Source image : </a:t>
            </a:r>
            <a:r>
              <a:rPr lang="fr-FR" altLang="fr-FR" sz="1200">
                <a:solidFill>
                  <a:srgbClr val="008000"/>
                </a:solidFill>
                <a:hlinkClick r:id="rId2"/>
              </a:rPr>
              <a:t>http://www.les-monts-gardes.com/agroforesterie/</a:t>
            </a:r>
            <a:r>
              <a:rPr lang="fr-FR" altLang="fr-FR" sz="1200">
                <a:solidFill>
                  <a:srgbClr val="008000"/>
                </a:solidFill>
              </a:rPr>
              <a:t> </a:t>
            </a:r>
          </a:p>
        </p:txBody>
      </p:sp>
      <p:pic>
        <p:nvPicPr>
          <p:cNvPr id="108549" name="Picture 2" descr="D:\Users\blisan\Pictures\perso\Agroforesterie climat tropical sec\images\projet parc agroforestier.gif">
            <a:extLst>
              <a:ext uri="{FF2B5EF4-FFF2-40B4-BE49-F238E27FC236}">
                <a16:creationId xmlns:a16="http://schemas.microsoft.com/office/drawing/2014/main" id="{11CFB466-BC49-4108-96C0-639E33065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025" y="1571868"/>
            <a:ext cx="81121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2175ADF4-9AE2-454C-98DE-61C85BFA2536}"/>
              </a:ext>
            </a:extLst>
          </p:cNvPr>
          <p:cNvSpPr txBox="1"/>
          <p:nvPr/>
        </p:nvSpPr>
        <p:spPr>
          <a:xfrm>
            <a:off x="107576" y="1088543"/>
            <a:ext cx="3646843" cy="5632311"/>
          </a:xfrm>
          <a:prstGeom prst="rect">
            <a:avLst/>
          </a:prstGeom>
          <a:noFill/>
        </p:spPr>
        <p:txBody>
          <a:bodyPr wrap="square" rtlCol="0">
            <a:spAutoFit/>
          </a:bodyPr>
          <a:lstStyle/>
          <a:p>
            <a:r>
              <a:rPr lang="fr-FR" b="1" dirty="0">
                <a:solidFill>
                  <a:srgbClr val="008000"/>
                </a:solidFill>
              </a:rPr>
              <a:t>Une pratique culturale : l'association de plantes</a:t>
            </a:r>
          </a:p>
          <a:p>
            <a:endParaRPr lang="fr-FR" dirty="0"/>
          </a:p>
          <a:p>
            <a:r>
              <a:rPr lang="fr-FR" dirty="0"/>
              <a:t>Des graines de plantes différentes sont semées dans le même trou ou sur la même parcelle. Elles peuvent être complémentaires au niveau du cycle de production, l'une succédant à l'autre, des besoins en lumière, l’une faisant de l'ombre à l'autre ou des matières organiques, l'une captant l'azote pour l'autre. C'est ainsi que sont associés, par exemple, mil et haricots ou maïs et haricots. Sur une même parcelle peuvent également être semées plusieurs variétés de riz, chaque variété étant adaptée à la qualité du sol en termes de besoins en eau.</a:t>
            </a:r>
          </a:p>
          <a:p>
            <a:r>
              <a:rPr lang="fr-FR" sz="1200" dirty="0"/>
              <a:t>Source : Jardin des serres d’Auteuil, Paris. France.</a:t>
            </a:r>
          </a:p>
        </p:txBody>
      </p:sp>
      <p:sp>
        <p:nvSpPr>
          <p:cNvPr id="4" name="Rectangle 3">
            <a:extLst>
              <a:ext uri="{FF2B5EF4-FFF2-40B4-BE49-F238E27FC236}">
                <a16:creationId xmlns:a16="http://schemas.microsoft.com/office/drawing/2014/main" id="{38762958-0A41-4BE7-9CDF-36218B94CB1A}"/>
              </a:ext>
            </a:extLst>
          </p:cNvPr>
          <p:cNvSpPr/>
          <p:nvPr/>
        </p:nvSpPr>
        <p:spPr>
          <a:xfrm>
            <a:off x="107576" y="680127"/>
            <a:ext cx="5373202" cy="369332"/>
          </a:xfrm>
          <a:prstGeom prst="rect">
            <a:avLst/>
          </a:prstGeom>
        </p:spPr>
        <p:txBody>
          <a:bodyPr wrap="none">
            <a:spAutoFit/>
          </a:bodyPr>
          <a:lstStyle/>
          <a:p>
            <a:pPr eaLnBrk="1" hangingPunct="1"/>
            <a:r>
              <a:rPr lang="fr-FR" altLang="fr-FR" b="1" dirty="0">
                <a:solidFill>
                  <a:srgbClr val="008000"/>
                </a:solidFill>
              </a:rPr>
              <a:t>A5. Principes de Conception de la Permaculture (suite)</a:t>
            </a:r>
            <a:endParaRPr lang="fr-FR" altLang="fr-FR" dirty="0">
              <a:solidFill>
                <a:srgbClr val="008000"/>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528F22-9497-4026-AF6B-48D99D15B04D}"/>
              </a:ext>
            </a:extLst>
          </p:cNvPr>
          <p:cNvSpPr>
            <a:spLocks noGrp="1"/>
          </p:cNvSpPr>
          <p:nvPr>
            <p:ph type="sldNum" sz="quarter" idx="12"/>
          </p:nvPr>
        </p:nvSpPr>
        <p:spPr>
          <a:xfrm>
            <a:off x="280988" y="6345238"/>
            <a:ext cx="787400" cy="306387"/>
          </a:xfrm>
        </p:spPr>
        <p:txBody>
          <a:bodyPr/>
          <a:lstStyle/>
          <a:p>
            <a:pPr>
              <a:defRPr/>
            </a:pPr>
            <a:fld id="{76C938F0-B7A7-4609-A69E-1CDC9B95FEFE}" type="slidenum">
              <a:rPr lang="fr-FR"/>
              <a:pPr>
                <a:defRPr/>
              </a:pPr>
              <a:t>136</a:t>
            </a:fld>
            <a:endParaRPr lang="fr-FR"/>
          </a:p>
        </p:txBody>
      </p:sp>
      <p:sp>
        <p:nvSpPr>
          <p:cNvPr id="109571" name="Rectangle 2">
            <a:extLst>
              <a:ext uri="{FF2B5EF4-FFF2-40B4-BE49-F238E27FC236}">
                <a16:creationId xmlns:a16="http://schemas.microsoft.com/office/drawing/2014/main" id="{1C792641-2D2E-4111-A5A1-7A962F0F5290}"/>
              </a:ext>
            </a:extLst>
          </p:cNvPr>
          <p:cNvSpPr>
            <a:spLocks noChangeArrowheads="1"/>
          </p:cNvSpPr>
          <p:nvPr/>
        </p:nvSpPr>
        <p:spPr bwMode="auto">
          <a:xfrm>
            <a:off x="6169025" y="6396038"/>
            <a:ext cx="376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Des arbres et des haies pour un système agroforestier, </a:t>
            </a:r>
            <a:r>
              <a:rPr lang="fr-FR" altLang="fr-FR" sz="1200">
                <a:solidFill>
                  <a:srgbClr val="008000"/>
                </a:solidFill>
                <a:hlinkClick r:id="rId2"/>
              </a:rPr>
              <a:t>https://voyageaupresdemonarbre.wordpress.com/</a:t>
            </a:r>
            <a:r>
              <a:rPr lang="fr-FR" altLang="fr-FR" sz="1200">
                <a:solidFill>
                  <a:srgbClr val="008000"/>
                </a:solidFill>
              </a:rPr>
              <a:t> </a:t>
            </a:r>
          </a:p>
        </p:txBody>
      </p:sp>
      <p:pic>
        <p:nvPicPr>
          <p:cNvPr id="109572" name="Picture 2" descr="D:\Users\blisan\Pictures\perso\Agroforesterie climat tropical sec\images\Des arbres et des haies pour créer un système agroforestier bis.jpg">
            <a:extLst>
              <a:ext uri="{FF2B5EF4-FFF2-40B4-BE49-F238E27FC236}">
                <a16:creationId xmlns:a16="http://schemas.microsoft.com/office/drawing/2014/main" id="{436F89E7-C074-42C0-AC0A-1F8076A8F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051" y="90488"/>
            <a:ext cx="956310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Rectangle 5">
            <a:extLst>
              <a:ext uri="{FF2B5EF4-FFF2-40B4-BE49-F238E27FC236}">
                <a16:creationId xmlns:a16="http://schemas.microsoft.com/office/drawing/2014/main" id="{0A479F7D-9E9F-4071-995E-E3CCCB1F2575}"/>
              </a:ext>
            </a:extLst>
          </p:cNvPr>
          <p:cNvSpPr>
            <a:spLocks noChangeArrowheads="1"/>
          </p:cNvSpPr>
          <p:nvPr/>
        </p:nvSpPr>
        <p:spPr bwMode="auto">
          <a:xfrm>
            <a:off x="107783" y="508355"/>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 name="Rectangle 5">
            <a:extLst>
              <a:ext uri="{FF2B5EF4-FFF2-40B4-BE49-F238E27FC236}">
                <a16:creationId xmlns:a16="http://schemas.microsoft.com/office/drawing/2014/main" id="{C92725BB-3783-4D22-8ACB-2A5DCEF9997C}"/>
              </a:ext>
            </a:extLst>
          </p:cNvPr>
          <p:cNvSpPr/>
          <p:nvPr/>
        </p:nvSpPr>
        <p:spPr>
          <a:xfrm>
            <a:off x="107782" y="1078160"/>
            <a:ext cx="2506325" cy="1200329"/>
          </a:xfrm>
          <a:prstGeom prst="rect">
            <a:avLst/>
          </a:prstGeom>
        </p:spPr>
        <p:txBody>
          <a:bodyPr wrap="square">
            <a:spAutoFit/>
          </a:bodyPr>
          <a:lstStyle/>
          <a:p>
            <a:pPr eaLnBrk="1" hangingPunct="1"/>
            <a:r>
              <a:rPr lang="fr-FR" altLang="fr-FR" b="1" dirty="0">
                <a:solidFill>
                  <a:srgbClr val="008000"/>
                </a:solidFill>
              </a:rPr>
              <a:t>A5. Principes de Conception de la Permaculture (suite et fin)</a:t>
            </a:r>
            <a:endParaRPr lang="fr-FR" altLang="fr-FR" dirty="0">
              <a:solidFill>
                <a:srgbClr val="008000"/>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
            <a:extLst>
              <a:ext uri="{FF2B5EF4-FFF2-40B4-BE49-F238E27FC236}">
                <a16:creationId xmlns:a16="http://schemas.microsoft.com/office/drawing/2014/main" id="{3B8DE35F-F469-4CF0-B108-312BFD322004}"/>
              </a:ext>
            </a:extLst>
          </p:cNvPr>
          <p:cNvSpPr>
            <a:spLocks noGrp="1"/>
          </p:cNvSpPr>
          <p:nvPr>
            <p:ph type="sldNum" sz="quarter" idx="12"/>
          </p:nvPr>
        </p:nvSpPr>
        <p:spPr>
          <a:xfrm>
            <a:off x="10699750" y="173038"/>
            <a:ext cx="1284288" cy="374650"/>
          </a:xfrm>
        </p:spPr>
        <p:txBody>
          <a:bodyPr/>
          <a:lstStyle/>
          <a:p>
            <a:pPr>
              <a:defRPr/>
            </a:pPr>
            <a:fld id="{14B898D2-595B-47C8-A770-81E7F226AA12}" type="slidenum">
              <a:rPr lang="fr-FR"/>
              <a:pPr>
                <a:defRPr/>
              </a:pPr>
              <a:t>137</a:t>
            </a:fld>
            <a:endParaRPr lang="fr-FR" dirty="0"/>
          </a:p>
        </p:txBody>
      </p:sp>
      <p:sp>
        <p:nvSpPr>
          <p:cNvPr id="14" name="Rectangle 5">
            <a:extLst>
              <a:ext uri="{FF2B5EF4-FFF2-40B4-BE49-F238E27FC236}">
                <a16:creationId xmlns:a16="http://schemas.microsoft.com/office/drawing/2014/main" id="{79900C70-E9A5-4C17-BA77-A2AF7DB5557C}"/>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5" name="Rectangle 3">
            <a:extLst>
              <a:ext uri="{FF2B5EF4-FFF2-40B4-BE49-F238E27FC236}">
                <a16:creationId xmlns:a16="http://schemas.microsoft.com/office/drawing/2014/main" id="{6E22AC4C-79A2-4ABB-8261-5BBD19D58BA9}"/>
              </a:ext>
            </a:extLst>
          </p:cNvPr>
          <p:cNvSpPr>
            <a:spLocks noChangeArrowheads="1"/>
          </p:cNvSpPr>
          <p:nvPr/>
        </p:nvSpPr>
        <p:spPr bwMode="auto">
          <a:xfrm>
            <a:off x="86061" y="623094"/>
            <a:ext cx="8713694" cy="37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A6. Annexe : Critères choix de plantes pour jardin-forêts en climat tropical sec</a:t>
            </a:r>
            <a:endParaRPr lang="fr-FR" altLang="fr-FR" dirty="0"/>
          </a:p>
        </p:txBody>
      </p:sp>
      <p:sp>
        <p:nvSpPr>
          <p:cNvPr id="3" name="Rectangle 2">
            <a:extLst>
              <a:ext uri="{FF2B5EF4-FFF2-40B4-BE49-F238E27FC236}">
                <a16:creationId xmlns:a16="http://schemas.microsoft.com/office/drawing/2014/main" id="{7BECF6C6-AA1E-433F-AC3D-CDBC4A021DEC}"/>
              </a:ext>
            </a:extLst>
          </p:cNvPr>
          <p:cNvSpPr/>
          <p:nvPr/>
        </p:nvSpPr>
        <p:spPr>
          <a:xfrm>
            <a:off x="86061" y="994374"/>
            <a:ext cx="11897977" cy="2945558"/>
          </a:xfrm>
          <a:prstGeom prst="rect">
            <a:avLst/>
          </a:prstGeom>
        </p:spPr>
        <p:txBody>
          <a:bodyPr wrap="square">
            <a:spAutoFit/>
          </a:bodyPr>
          <a:lstStyle/>
          <a:p>
            <a:pPr>
              <a:spcBef>
                <a:spcPts val="0"/>
              </a:spcBef>
              <a:spcAft>
                <a:spcPts val="0"/>
              </a:spcAft>
            </a:pPr>
            <a:r>
              <a:rPr lang="fr-FR" b="1" spc="5" dirty="0">
                <a:solidFill>
                  <a:srgbClr val="008000"/>
                </a:solidFill>
                <a:latin typeface="+mn-lt"/>
                <a:ea typeface="Times New Roman" panose="02020603050405020304" pitchFamily="18" charset="0"/>
              </a:rPr>
              <a:t>Plantes toxiques</a:t>
            </a:r>
            <a:endParaRPr lang="fr-FR" spc="5" dirty="0">
              <a:solidFill>
                <a:srgbClr val="008000"/>
              </a:solidFill>
              <a:latin typeface="+mn-lt"/>
              <a:ea typeface="Times New Roman" panose="02020603050405020304" pitchFamily="18" charset="0"/>
            </a:endParaRPr>
          </a:p>
          <a:p>
            <a:pPr>
              <a:spcBef>
                <a:spcPts val="0"/>
              </a:spcBef>
              <a:spcAft>
                <a:spcPts val="0"/>
              </a:spcAft>
            </a:pPr>
            <a:r>
              <a:rPr lang="fr-FR" i="1" spc="5" dirty="0" err="1">
                <a:latin typeface="+mn-lt"/>
                <a:ea typeface="Times New Roman" panose="02020603050405020304" pitchFamily="18" charset="0"/>
                <a:cs typeface="Verdana" panose="020B0604030504040204" pitchFamily="34" charset="0"/>
              </a:rPr>
              <a:t>Aphania</a:t>
            </a:r>
            <a:r>
              <a:rPr lang="fr-FR" i="1" spc="5" dirty="0">
                <a:latin typeface="+mn-lt"/>
                <a:ea typeface="Times New Roman" panose="02020603050405020304" pitchFamily="18" charset="0"/>
                <a:cs typeface="Verdana" panose="020B0604030504040204" pitchFamily="34" charset="0"/>
              </a:rPr>
              <a:t> </a:t>
            </a:r>
            <a:r>
              <a:rPr lang="fr-FR" i="1" spc="5" dirty="0" err="1">
                <a:latin typeface="+mn-lt"/>
                <a:ea typeface="Times New Roman" panose="02020603050405020304" pitchFamily="18" charset="0"/>
                <a:cs typeface="Verdana" panose="020B0604030504040204" pitchFamily="34" charset="0"/>
              </a:rPr>
              <a:t>senegalensis</a:t>
            </a:r>
            <a:r>
              <a:rPr lang="fr-FR" i="1" spc="5" dirty="0">
                <a:latin typeface="+mn-lt"/>
                <a:ea typeface="Times New Roman" panose="02020603050405020304" pitchFamily="18" charset="0"/>
                <a:cs typeface="Verdana" panose="020B0604030504040204" pitchFamily="34" charset="0"/>
              </a:rPr>
              <a:t> </a:t>
            </a:r>
            <a:r>
              <a:rPr lang="fr-FR" spc="5" dirty="0">
                <a:latin typeface="+mn-lt"/>
                <a:ea typeface="Times New Roman" panose="02020603050405020304" pitchFamily="18" charset="0"/>
              </a:rPr>
              <a:t>[Plante, Gr), </a:t>
            </a:r>
            <a:r>
              <a:rPr lang="fr-FR" i="1" dirty="0" err="1">
                <a:latin typeface="+mn-lt"/>
                <a:ea typeface="Times New Roman" panose="02020603050405020304" pitchFamily="18" charset="0"/>
                <a:cs typeface="Verdana" panose="020B0604030504040204" pitchFamily="34" charset="0"/>
              </a:rPr>
              <a:t>Burkea</a:t>
            </a:r>
            <a:r>
              <a:rPr lang="fr-FR" i="1" dirty="0">
                <a:latin typeface="+mn-lt"/>
                <a:ea typeface="Times New Roman" panose="02020603050405020304" pitchFamily="18" charset="0"/>
                <a:cs typeface="Verdana" panose="020B0604030504040204" pitchFamily="34" charset="0"/>
              </a:rPr>
              <a:t> </a:t>
            </a:r>
            <a:r>
              <a:rPr lang="fr-FR" i="1" dirty="0" err="1">
                <a:latin typeface="+mn-lt"/>
                <a:ea typeface="Times New Roman" panose="02020603050405020304" pitchFamily="18" charset="0"/>
                <a:cs typeface="Verdana" panose="020B0604030504040204" pitchFamily="34" charset="0"/>
              </a:rPr>
              <a:t>africana</a:t>
            </a:r>
            <a:r>
              <a:rPr lang="fr-FR" i="1" dirty="0">
                <a:latin typeface="+mn-lt"/>
                <a:ea typeface="Times New Roman" panose="02020603050405020304" pitchFamily="18" charset="0"/>
                <a:cs typeface="Verdana" panose="020B0604030504040204" pitchFamily="34" charset="0"/>
              </a:rPr>
              <a:t> </a:t>
            </a:r>
            <a:r>
              <a:rPr lang="fr-FR" dirty="0">
                <a:latin typeface="+mn-lt"/>
                <a:ea typeface="Times New Roman" panose="02020603050405020304" pitchFamily="18" charset="0"/>
              </a:rPr>
              <a:t>(</a:t>
            </a:r>
            <a:r>
              <a:rPr lang="fr-FR" dirty="0" err="1">
                <a:latin typeface="+mn-lt"/>
                <a:ea typeface="Times New Roman" panose="02020603050405020304" pitchFamily="18" charset="0"/>
              </a:rPr>
              <a:t>Ec</a:t>
            </a:r>
            <a:r>
              <a:rPr lang="fr-FR" dirty="0">
                <a:latin typeface="+mn-lt"/>
                <a:ea typeface="Times New Roman" panose="02020603050405020304" pitchFamily="18" charset="0"/>
              </a:rPr>
              <a:t>, Fe) [bétail], </a:t>
            </a:r>
            <a:r>
              <a:rPr lang="fr-FR" i="1" dirty="0" err="1">
                <a:latin typeface="+mn-lt"/>
                <a:ea typeface="Times New Roman" panose="02020603050405020304" pitchFamily="18" charset="0"/>
                <a:cs typeface="Verdana" panose="020B0604030504040204" pitchFamily="34" charset="0"/>
              </a:rPr>
              <a:t>Capparis</a:t>
            </a:r>
            <a:r>
              <a:rPr lang="fr-FR" i="1" dirty="0">
                <a:latin typeface="+mn-lt"/>
                <a:ea typeface="Times New Roman" panose="02020603050405020304" pitchFamily="18" charset="0"/>
                <a:cs typeface="Verdana" panose="020B0604030504040204" pitchFamily="34" charset="0"/>
              </a:rPr>
              <a:t> </a:t>
            </a:r>
            <a:r>
              <a:rPr lang="fr-FR" i="1" dirty="0" err="1">
                <a:latin typeface="+mn-lt"/>
                <a:ea typeface="Times New Roman" panose="02020603050405020304" pitchFamily="18" charset="0"/>
                <a:cs typeface="Verdana" panose="020B0604030504040204" pitchFamily="34" charset="0"/>
              </a:rPr>
              <a:t>sepiaria</a:t>
            </a:r>
            <a:r>
              <a:rPr lang="fr-FR"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(Plante), </a:t>
            </a:r>
            <a:r>
              <a:rPr lang="fr-FR" i="1" spc="-10" dirty="0" err="1">
                <a:latin typeface="+mn-lt"/>
                <a:ea typeface="Times New Roman" panose="02020603050405020304" pitchFamily="18" charset="0"/>
                <a:cs typeface="Verdana" panose="020B0604030504040204" pitchFamily="34" charset="0"/>
              </a:rPr>
              <a:t>Capparis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tomentosa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[caprins, ovins, ruminants], </a:t>
            </a:r>
            <a:r>
              <a:rPr lang="fr-FR" i="1" spc="-10" dirty="0">
                <a:latin typeface="+mn-lt"/>
                <a:ea typeface="Times New Roman" panose="02020603050405020304" pitchFamily="18" charset="0"/>
                <a:cs typeface="Verdana" panose="020B0604030504040204" pitchFamily="34" charset="0"/>
              </a:rPr>
              <a:t>Cassia </a:t>
            </a:r>
            <a:r>
              <a:rPr lang="fr-FR" i="1" spc="-10" dirty="0" err="1">
                <a:latin typeface="+mn-lt"/>
                <a:ea typeface="Times New Roman" panose="02020603050405020304" pitchFamily="18" charset="0"/>
                <a:cs typeface="Verdana" panose="020B0604030504040204" pitchFamily="34" charset="0"/>
              </a:rPr>
              <a:t>siamea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Fr) [porcs], </a:t>
            </a:r>
            <a:r>
              <a:rPr lang="fr-FR" i="1" spc="-10" dirty="0" err="1">
                <a:latin typeface="+mn-lt"/>
                <a:ea typeface="Times New Roman" panose="02020603050405020304" pitchFamily="18" charset="0"/>
                <a:cs typeface="Verdana" panose="020B0604030504040204" pitchFamily="34" charset="0"/>
              </a:rPr>
              <a:t>Cissus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quadrangularis</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[bétail], </a:t>
            </a:r>
            <a:r>
              <a:rPr lang="fr-FR" i="1" spc="-10" dirty="0" err="1">
                <a:latin typeface="+mn-lt"/>
                <a:ea typeface="Times New Roman" panose="02020603050405020304" pitchFamily="18" charset="0"/>
                <a:cs typeface="Verdana" panose="020B0604030504040204" pitchFamily="34" charset="0"/>
              </a:rPr>
              <a:t>Dombeya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quinque­</a:t>
            </a:r>
            <a:r>
              <a:rPr lang="fr-FR" spc="-10" dirty="0" err="1">
                <a:latin typeface="+mn-lt"/>
                <a:ea typeface="Times New Roman" panose="02020603050405020304" pitchFamily="18" charset="0"/>
              </a:rPr>
              <a:t>seta</a:t>
            </a:r>
            <a:r>
              <a:rPr lang="fr-FR" spc="-10" dirty="0">
                <a:latin typeface="+mn-lt"/>
                <a:ea typeface="Times New Roman" panose="02020603050405020304" pitchFamily="18" charset="0"/>
              </a:rPr>
              <a:t> (Fe) [bétail], </a:t>
            </a:r>
            <a:r>
              <a:rPr lang="fr-FR" i="1" spc="-10" dirty="0" err="1">
                <a:latin typeface="+mn-lt"/>
                <a:ea typeface="Times New Roman" panose="02020603050405020304" pitchFamily="18" charset="0"/>
                <a:cs typeface="Verdana" panose="020B0604030504040204" pitchFamily="34" charset="0"/>
              </a:rPr>
              <a:t>Erythrophleum</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africanum</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(Ram, Fe, Gr) [bétail], </a:t>
            </a:r>
            <a:r>
              <a:rPr lang="fr-FR" i="1" spc="-10" dirty="0" err="1">
                <a:latin typeface="+mn-lt"/>
                <a:ea typeface="Times New Roman" panose="02020603050405020304" pitchFamily="18" charset="0"/>
                <a:cs typeface="Verdana" panose="020B0604030504040204" pitchFamily="34" charset="0"/>
              </a:rPr>
              <a:t>Erythrophleum</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suaveolens</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(Ram, Fe) [bétail], </a:t>
            </a:r>
            <a:r>
              <a:rPr lang="fr-FR" i="1" spc="-10" dirty="0">
                <a:latin typeface="+mn-lt"/>
                <a:ea typeface="Times New Roman" panose="02020603050405020304" pitchFamily="18" charset="0"/>
                <a:cs typeface="Verdana" panose="020B0604030504040204" pitchFamily="34" charset="0"/>
              </a:rPr>
              <a:t>Ficus </a:t>
            </a:r>
            <a:r>
              <a:rPr lang="fr-FR" i="1" spc="-10" dirty="0" err="1">
                <a:latin typeface="+mn-lt"/>
                <a:ea typeface="Times New Roman" panose="02020603050405020304" pitchFamily="18" charset="0"/>
                <a:cs typeface="Verdana" panose="020B0604030504040204" pitchFamily="34" charset="0"/>
              </a:rPr>
              <a:t>cordata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salicifolia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[chameaux], </a:t>
            </a:r>
            <a:r>
              <a:rPr lang="fr-FR" i="1" spc="-10" dirty="0">
                <a:latin typeface="+mn-lt"/>
                <a:ea typeface="Times New Roman" panose="02020603050405020304" pitchFamily="18" charset="0"/>
                <a:cs typeface="Verdana" panose="020B0604030504040204" pitchFamily="34" charset="0"/>
              </a:rPr>
              <a:t>Ficus </a:t>
            </a:r>
            <a:r>
              <a:rPr lang="fr-FR" i="1" spc="-10" dirty="0" err="1">
                <a:latin typeface="+mn-lt"/>
                <a:ea typeface="Times New Roman" panose="02020603050405020304" pitchFamily="18" charset="0"/>
                <a:cs typeface="Verdana" panose="020B0604030504040204" pitchFamily="34" charset="0"/>
              </a:rPr>
              <a:t>exasperata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[caprins, ovins], </a:t>
            </a:r>
            <a:r>
              <a:rPr lang="fr-FR" i="1" spc="-10" dirty="0">
                <a:latin typeface="+mn-lt"/>
                <a:ea typeface="Times New Roman" panose="02020603050405020304" pitchFamily="18" charset="0"/>
                <a:cs typeface="Verdana" panose="020B0604030504040204" pitchFamily="34" charset="0"/>
              </a:rPr>
              <a:t>Ficus </a:t>
            </a:r>
            <a:r>
              <a:rPr lang="fr-FR" i="1" spc="-10" dirty="0" err="1">
                <a:latin typeface="+mn-lt"/>
                <a:ea typeface="Times New Roman" panose="02020603050405020304" pitchFamily="18" charset="0"/>
                <a:cs typeface="Verdana" panose="020B0604030504040204" pitchFamily="34" charset="0"/>
              </a:rPr>
              <a:t>ingens</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[chameaux], </a:t>
            </a:r>
            <a:r>
              <a:rPr lang="fr-FR" i="1" spc="-10" dirty="0" err="1">
                <a:latin typeface="+mn-lt"/>
                <a:ea typeface="Times New Roman" panose="02020603050405020304" pitchFamily="18" charset="0"/>
                <a:cs typeface="Verdana" panose="020B0604030504040204" pitchFamily="34" charset="0"/>
              </a:rPr>
              <a:t>lpomoea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carnea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fistulosa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[bétail], </a:t>
            </a:r>
            <a:r>
              <a:rPr lang="fr-FR" i="1" spc="-10" dirty="0" err="1">
                <a:latin typeface="+mn-lt"/>
                <a:ea typeface="Times New Roman" panose="02020603050405020304" pitchFamily="18" charset="0"/>
                <a:cs typeface="Verdana" panose="020B0604030504040204" pitchFamily="34" charset="0"/>
              </a:rPr>
              <a:t>Keetia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venosa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[bétail], </a:t>
            </a:r>
            <a:r>
              <a:rPr lang="fr-FR" i="1" spc="-10" dirty="0">
                <a:latin typeface="+mn-lt"/>
                <a:ea typeface="Times New Roman" panose="02020603050405020304" pitchFamily="18" charset="0"/>
                <a:cs typeface="Verdana" panose="020B0604030504040204" pitchFamily="34" charset="0"/>
              </a:rPr>
              <a:t>Lantana </a:t>
            </a:r>
            <a:r>
              <a:rPr lang="fr-FR" i="1" spc="-10" dirty="0" err="1">
                <a:latin typeface="+mn-lt"/>
                <a:ea typeface="Times New Roman" panose="02020603050405020304" pitchFamily="18" charset="0"/>
                <a:cs typeface="Verdana" panose="020B0604030504040204" pitchFamily="34" charset="0"/>
              </a:rPr>
              <a:t>camara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[bétail], </a:t>
            </a:r>
            <a:r>
              <a:rPr lang="fr-FR" i="1" spc="-10" dirty="0" err="1">
                <a:latin typeface="+mn-lt"/>
                <a:ea typeface="Times New Roman" panose="02020603050405020304" pitchFamily="18" charset="0"/>
                <a:cs typeface="Verdana" panose="020B0604030504040204" pitchFamily="34" charset="0"/>
              </a:rPr>
              <a:t>Lawsonia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inermis</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[chameaux], </a:t>
            </a:r>
            <a:r>
              <a:rPr lang="fr-FR" i="1" spc="-10" dirty="0" err="1">
                <a:latin typeface="+mn-lt"/>
                <a:ea typeface="Times New Roman" panose="02020603050405020304" pitchFamily="18" charset="0"/>
                <a:cs typeface="Verdana" panose="020B0604030504040204" pitchFamily="34" charset="0"/>
              </a:rPr>
              <a:t>Leucaena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leucocephala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[ânes, chevaux, porcs, lapins], </a:t>
            </a:r>
            <a:r>
              <a:rPr lang="fr-FR" i="1" spc="-10" dirty="0" err="1">
                <a:latin typeface="+mn-lt"/>
                <a:ea typeface="Times New Roman" panose="02020603050405020304" pitchFamily="18" charset="0"/>
                <a:cs typeface="Verdana" panose="020B0604030504040204" pitchFamily="34" charset="0"/>
              </a:rPr>
              <a:t>Maerua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angolensis</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(Fr) [bétail], </a:t>
            </a:r>
            <a:r>
              <a:rPr lang="fr-FR" i="1" spc="-10" dirty="0" err="1">
                <a:latin typeface="+mn-lt"/>
                <a:ea typeface="Times New Roman" panose="02020603050405020304" pitchFamily="18" charset="0"/>
                <a:cs typeface="Verdana" panose="020B0604030504040204" pitchFamily="34" charset="0"/>
              </a:rPr>
              <a:t>Ozoroa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insi­gnis</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[ânes], </a:t>
            </a:r>
            <a:r>
              <a:rPr lang="fr-FR" i="1" spc="-10" dirty="0" err="1">
                <a:latin typeface="+mn-lt"/>
                <a:ea typeface="Times New Roman" panose="02020603050405020304" pitchFamily="18" charset="0"/>
                <a:cs typeface="Verdana" panose="020B0604030504040204" pitchFamily="34" charset="0"/>
              </a:rPr>
              <a:t>Paullinia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pinnata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Gr) [bétail, porcs], </a:t>
            </a:r>
            <a:r>
              <a:rPr lang="fr-FR" i="1" spc="-10" dirty="0" err="1">
                <a:latin typeface="+mn-lt"/>
                <a:ea typeface="Times New Roman" panose="02020603050405020304" pitchFamily="18" charset="0"/>
                <a:cs typeface="Verdana" panose="020B0604030504040204" pitchFamily="34" charset="0"/>
              </a:rPr>
              <a:t>Pmsopis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juliflora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[bétail], </a:t>
            </a:r>
            <a:r>
              <a:rPr lang="fr-FR" i="1" spc="-10" dirty="0" err="1">
                <a:latin typeface="+mn-lt"/>
                <a:ea typeface="Times New Roman" panose="02020603050405020304" pitchFamily="18" charset="0"/>
                <a:cs typeface="Verdana" panose="020B0604030504040204" pitchFamily="34" charset="0"/>
              </a:rPr>
              <a:t>Ricinus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com­munis</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(Gr) [bétail], </a:t>
            </a:r>
            <a:r>
              <a:rPr lang="fr-FR" i="1" spc="-10" dirty="0" err="1">
                <a:latin typeface="+mn-lt"/>
                <a:ea typeface="Times New Roman" panose="02020603050405020304" pitchFamily="18" charset="0"/>
                <a:cs typeface="Verdana" panose="020B0604030504040204" pitchFamily="34" charset="0"/>
              </a:rPr>
              <a:t>Sarcostemma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viminale</a:t>
            </a:r>
            <a:r>
              <a:rPr lang="fr-FR" i="1" spc="-10" dirty="0">
                <a:latin typeface="+mn-lt"/>
                <a:ea typeface="Times New Roman" panose="02020603050405020304" pitchFamily="18" charset="0"/>
                <a:cs typeface="Verdana" panose="020B0604030504040204" pitchFamily="34" charset="0"/>
              </a:rPr>
              <a:t> (Tige), Senna </a:t>
            </a:r>
            <a:r>
              <a:rPr lang="fr-FR" i="1" spc="-10" dirty="0" err="1">
                <a:latin typeface="+mn-lt"/>
                <a:ea typeface="Times New Roman" panose="02020603050405020304" pitchFamily="18" charset="0"/>
                <a:cs typeface="Verdana" panose="020B0604030504040204" pitchFamily="34" charset="0"/>
              </a:rPr>
              <a:t>alata</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(Plante) [chèvres], </a:t>
            </a:r>
            <a:r>
              <a:rPr lang="fr-FR" i="1" spc="-10" dirty="0" err="1">
                <a:latin typeface="+mn-lt"/>
                <a:ea typeface="Times New Roman" panose="02020603050405020304" pitchFamily="18" charset="0"/>
                <a:cs typeface="Verdana" panose="020B0604030504040204" pitchFamily="34" charset="0"/>
              </a:rPr>
              <a:t>Swartzia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madagasca­riensis</a:t>
            </a:r>
            <a:r>
              <a:rPr lang="fr-FR" i="1" spc="-10" dirty="0">
                <a:latin typeface="+mn-lt"/>
                <a:ea typeface="Times New Roman" panose="02020603050405020304" pitchFamily="18" charset="0"/>
                <a:cs typeface="Verdana" panose="020B0604030504040204" pitchFamily="34" charset="0"/>
              </a:rPr>
              <a:t> </a:t>
            </a:r>
            <a:r>
              <a:rPr lang="fr-FR" spc="-10" dirty="0">
                <a:latin typeface="+mn-lt"/>
                <a:ea typeface="Times New Roman" panose="02020603050405020304" pitchFamily="18" charset="0"/>
              </a:rPr>
              <a:t>(Fe, Fr) [chameaux, caprins, ovins], </a:t>
            </a:r>
            <a:r>
              <a:rPr lang="fr-FR" i="1" spc="-10" dirty="0">
                <a:latin typeface="+mn-lt"/>
                <a:ea typeface="Times New Roman" panose="02020603050405020304" pitchFamily="18" charset="0"/>
                <a:cs typeface="Verdana" panose="020B0604030504040204" pitchFamily="34" charset="0"/>
              </a:rPr>
              <a:t>Tephrosia </a:t>
            </a:r>
            <a:r>
              <a:rPr lang="fr-FR" i="1" spc="-10" dirty="0" err="1">
                <a:latin typeface="+mn-lt"/>
                <a:ea typeface="Times New Roman" panose="02020603050405020304" pitchFamily="18" charset="0"/>
                <a:cs typeface="Verdana" panose="020B0604030504040204" pitchFamily="34" charset="0"/>
              </a:rPr>
              <a:t>vogelli</a:t>
            </a:r>
            <a:r>
              <a:rPr lang="fr-FR" spc="-10" dirty="0">
                <a:latin typeface="+mn-lt"/>
                <a:ea typeface="Times New Roman" panose="02020603050405020304" pitchFamily="18" charset="0"/>
                <a:cs typeface="Verdana" panose="020B0604030504040204" pitchFamily="34" charset="0"/>
              </a:rPr>
              <a:t> (Gr) [bétail, volaille], </a:t>
            </a:r>
            <a:r>
              <a:rPr lang="fr-FR" i="1" spc="-10" dirty="0" err="1">
                <a:latin typeface="+mn-lt"/>
                <a:ea typeface="Times New Roman" panose="02020603050405020304" pitchFamily="18" charset="0"/>
                <a:cs typeface="Verdana" panose="020B0604030504040204" pitchFamily="34" charset="0"/>
              </a:rPr>
              <a:t>Trema</a:t>
            </a:r>
            <a:r>
              <a:rPr lang="fr-FR" i="1" spc="-10" dirty="0">
                <a:latin typeface="+mn-lt"/>
                <a:ea typeface="Times New Roman" panose="02020603050405020304" pitchFamily="18" charset="0"/>
                <a:cs typeface="Verdana" panose="020B0604030504040204" pitchFamily="34" charset="0"/>
              </a:rPr>
              <a:t> orientalis</a:t>
            </a:r>
            <a:r>
              <a:rPr lang="fr-FR" spc="-10" dirty="0">
                <a:latin typeface="+mn-lt"/>
                <a:ea typeface="Times New Roman" panose="02020603050405020304" pitchFamily="18" charset="0"/>
                <a:cs typeface="Verdana" panose="020B0604030504040204" pitchFamily="34" charset="0"/>
              </a:rPr>
              <a:t> (Fe) [Bétail]. </a:t>
            </a:r>
            <a:endParaRPr lang="fr-FR" dirty="0"/>
          </a:p>
        </p:txBody>
      </p:sp>
      <p:sp>
        <p:nvSpPr>
          <p:cNvPr id="4" name="Rectangle 3">
            <a:extLst>
              <a:ext uri="{FF2B5EF4-FFF2-40B4-BE49-F238E27FC236}">
                <a16:creationId xmlns:a16="http://schemas.microsoft.com/office/drawing/2014/main" id="{6FEF4B0A-E31C-4BDD-91E3-C249CBD478AE}"/>
              </a:ext>
            </a:extLst>
          </p:cNvPr>
          <p:cNvSpPr/>
          <p:nvPr/>
        </p:nvSpPr>
        <p:spPr>
          <a:xfrm>
            <a:off x="86062" y="3841268"/>
            <a:ext cx="12105938" cy="923330"/>
          </a:xfrm>
          <a:prstGeom prst="rect">
            <a:avLst/>
          </a:prstGeom>
        </p:spPr>
        <p:txBody>
          <a:bodyPr wrap="square">
            <a:spAutoFit/>
          </a:bodyPr>
          <a:lstStyle/>
          <a:p>
            <a:pPr>
              <a:spcBef>
                <a:spcPts val="0"/>
              </a:spcBef>
              <a:spcAft>
                <a:spcPts val="0"/>
              </a:spcAft>
            </a:pPr>
            <a:r>
              <a:rPr lang="fr-FR" b="1" spc="-5" dirty="0">
                <a:solidFill>
                  <a:srgbClr val="008000"/>
                </a:solidFill>
                <a:latin typeface="+mn-lt"/>
                <a:ea typeface="Times New Roman" panose="02020603050405020304" pitchFamily="18" charset="0"/>
                <a:cs typeface="Verdana" panose="020B0604030504040204" pitchFamily="34" charset="0"/>
              </a:rPr>
              <a:t>Brise-vent</a:t>
            </a:r>
            <a:r>
              <a:rPr lang="fr-FR" i="1" spc="-5" dirty="0">
                <a:solidFill>
                  <a:srgbClr val="008000"/>
                </a:solidFill>
                <a:latin typeface="+mn-lt"/>
                <a:ea typeface="Times New Roman" panose="02020603050405020304" pitchFamily="18" charset="0"/>
                <a:cs typeface="Verdana" panose="020B0604030504040204" pitchFamily="34" charset="0"/>
              </a:rPr>
              <a:t> </a:t>
            </a:r>
          </a:p>
          <a:p>
            <a:pPr>
              <a:spcBef>
                <a:spcPts val="0"/>
              </a:spcBef>
              <a:spcAft>
                <a:spcPts val="0"/>
              </a:spcAft>
            </a:pPr>
            <a:r>
              <a:rPr lang="fr-FR" i="1" spc="-5" dirty="0">
                <a:latin typeface="+mn-lt"/>
                <a:ea typeface="Times New Roman" panose="02020603050405020304" pitchFamily="18" charset="0"/>
                <a:cs typeface="Verdana" panose="020B0604030504040204" pitchFamily="34" charset="0"/>
              </a:rPr>
              <a:t>Acacia </a:t>
            </a:r>
            <a:r>
              <a:rPr lang="fr-FR" i="1" spc="-5" dirty="0" err="1">
                <a:latin typeface="+mn-lt"/>
                <a:ea typeface="Times New Roman" panose="02020603050405020304" pitchFamily="18" charset="0"/>
                <a:cs typeface="Verdana" panose="020B0604030504040204" pitchFamily="34" charset="0"/>
              </a:rPr>
              <a:t>holosericea</a:t>
            </a:r>
            <a:r>
              <a:rPr lang="fr-FR" i="1" spc="-5" dirty="0">
                <a:latin typeface="+mn-lt"/>
                <a:ea typeface="Times New Roman" panose="02020603050405020304" pitchFamily="18" charset="0"/>
                <a:cs typeface="Verdana" panose="020B0604030504040204" pitchFamily="34" charset="0"/>
              </a:rPr>
              <a:t>, </a:t>
            </a:r>
            <a:r>
              <a:rPr lang="fr-FR" i="1" spc="-5" dirty="0" err="1">
                <a:latin typeface="+mn-lt"/>
                <a:ea typeface="Times New Roman" panose="02020603050405020304" pitchFamily="18" charset="0"/>
                <a:cs typeface="Verdana" panose="020B0604030504040204" pitchFamily="34" charset="0"/>
              </a:rPr>
              <a:t>Azadirachta</a:t>
            </a:r>
            <a:r>
              <a:rPr lang="fr-FR" i="1" spc="-5" dirty="0">
                <a:latin typeface="+mn-lt"/>
                <a:ea typeface="Times New Roman" panose="02020603050405020304" pitchFamily="18" charset="0"/>
                <a:cs typeface="Verdana" panose="020B0604030504040204" pitchFamily="34" charset="0"/>
              </a:rPr>
              <a:t> </a:t>
            </a:r>
            <a:r>
              <a:rPr lang="fr-FR" i="1" spc="-5" dirty="0" err="1">
                <a:latin typeface="+mn-lt"/>
                <a:ea typeface="Times New Roman" panose="02020603050405020304" pitchFamily="18" charset="0"/>
                <a:cs typeface="Verdana" panose="020B0604030504040204" pitchFamily="34" charset="0"/>
              </a:rPr>
              <a:t>indica</a:t>
            </a:r>
            <a:r>
              <a:rPr lang="fr-FR" i="1" spc="-5" dirty="0">
                <a:latin typeface="+mn-lt"/>
                <a:ea typeface="Times New Roman" panose="02020603050405020304" pitchFamily="18" charset="0"/>
                <a:cs typeface="Verdana" panose="020B0604030504040204" pitchFamily="34" charset="0"/>
              </a:rPr>
              <a:t>, </a:t>
            </a:r>
            <a:r>
              <a:rPr lang="fr-FR" i="1" spc="-5" dirty="0" err="1">
                <a:latin typeface="+mn-lt"/>
                <a:ea typeface="Times New Roman" panose="02020603050405020304" pitchFamily="18" charset="0"/>
                <a:cs typeface="Verdana" panose="020B0604030504040204" pitchFamily="34" charset="0"/>
              </a:rPr>
              <a:t>Euphorbia</a:t>
            </a:r>
            <a:r>
              <a:rPr lang="fr-FR" i="1" spc="-5" dirty="0">
                <a:latin typeface="+mn-lt"/>
                <a:ea typeface="Times New Roman" panose="02020603050405020304" pitchFamily="18" charset="0"/>
                <a:cs typeface="Verdana" panose="020B0604030504040204" pitchFamily="34" charset="0"/>
              </a:rPr>
              <a:t> </a:t>
            </a:r>
            <a:r>
              <a:rPr lang="fr-FR" i="1" spc="-5" dirty="0" err="1">
                <a:latin typeface="+mn-lt"/>
                <a:ea typeface="Times New Roman" panose="02020603050405020304" pitchFamily="18" charset="0"/>
                <a:cs typeface="Verdana" panose="020B0604030504040204" pitchFamily="34" charset="0"/>
              </a:rPr>
              <a:t>balsamifera</a:t>
            </a:r>
            <a:r>
              <a:rPr lang="fr-FR" i="1" spc="-5" dirty="0">
                <a:latin typeface="+mn-lt"/>
                <a:ea typeface="Times New Roman" panose="02020603050405020304" pitchFamily="18" charset="0"/>
                <a:cs typeface="Verdana" panose="020B0604030504040204" pitchFamily="34" charset="0"/>
              </a:rPr>
              <a:t>, </a:t>
            </a:r>
            <a:r>
              <a:rPr lang="fr-FR" i="1" spc="-5" dirty="0" err="1">
                <a:latin typeface="+mn-lt"/>
                <a:ea typeface="Times New Roman" panose="02020603050405020304" pitchFamily="18" charset="0"/>
                <a:cs typeface="Verdana" panose="020B0604030504040204" pitchFamily="34" charset="0"/>
              </a:rPr>
              <a:t>Gliricidia</a:t>
            </a:r>
            <a:r>
              <a:rPr lang="fr-FR" i="1" spc="-5" dirty="0">
                <a:latin typeface="+mn-lt"/>
                <a:ea typeface="Times New Roman" panose="02020603050405020304" pitchFamily="18" charset="0"/>
                <a:cs typeface="Verdana" panose="020B0604030504040204" pitchFamily="34" charset="0"/>
              </a:rPr>
              <a:t> </a:t>
            </a:r>
            <a:r>
              <a:rPr lang="fr-FR" i="1" spc="-5" dirty="0" err="1">
                <a:latin typeface="+mn-lt"/>
                <a:ea typeface="Times New Roman" panose="02020603050405020304" pitchFamily="18" charset="0"/>
                <a:cs typeface="Verdana" panose="020B0604030504040204" pitchFamily="34" charset="0"/>
              </a:rPr>
              <a:t>sepium</a:t>
            </a:r>
            <a:r>
              <a:rPr lang="fr-FR" i="1" spc="-5" dirty="0">
                <a:latin typeface="+mn-lt"/>
                <a:ea typeface="Times New Roman" panose="02020603050405020304" pitchFamily="18" charset="0"/>
                <a:cs typeface="Verdana" panose="020B0604030504040204" pitchFamily="34" charset="0"/>
              </a:rPr>
              <a:t>, Tephrosia </a:t>
            </a:r>
            <a:r>
              <a:rPr lang="fr-FR" i="1" spc="-5" dirty="0" err="1">
                <a:latin typeface="+mn-lt"/>
                <a:ea typeface="Times New Roman" panose="02020603050405020304" pitchFamily="18" charset="0"/>
                <a:cs typeface="Verdana" panose="020B0604030504040204" pitchFamily="34" charset="0"/>
              </a:rPr>
              <a:t>vogelli</a:t>
            </a:r>
            <a:r>
              <a:rPr lang="fr-FR" i="1" spc="-5" dirty="0">
                <a:latin typeface="+mn-lt"/>
                <a:ea typeface="Times New Roman" panose="02020603050405020304" pitchFamily="18" charset="0"/>
                <a:cs typeface="Verdana" panose="020B0604030504040204" pitchFamily="34" charset="0"/>
              </a:rPr>
              <a:t>, Ziziphus </a:t>
            </a:r>
            <a:r>
              <a:rPr lang="fr-FR" i="1" spc="-5" dirty="0" err="1">
                <a:latin typeface="+mn-lt"/>
                <a:ea typeface="Times New Roman" panose="02020603050405020304" pitchFamily="18" charset="0"/>
                <a:cs typeface="Verdana" panose="020B0604030504040204" pitchFamily="34" charset="0"/>
              </a:rPr>
              <a:t>mauritiana</a:t>
            </a:r>
            <a:r>
              <a:rPr lang="fr-FR" i="1" spc="-5" dirty="0">
                <a:latin typeface="+mn-lt"/>
                <a:ea typeface="Times New Roman" panose="02020603050405020304" pitchFamily="18" charset="0"/>
                <a:cs typeface="Verdana" panose="020B0604030504040204" pitchFamily="34" charset="0"/>
              </a:rPr>
              <a:t>, Ziziphus </a:t>
            </a:r>
            <a:r>
              <a:rPr lang="fr-FR" i="1" spc="-5" dirty="0" err="1">
                <a:latin typeface="+mn-lt"/>
                <a:ea typeface="Times New Roman" panose="02020603050405020304" pitchFamily="18" charset="0"/>
                <a:cs typeface="Verdana" panose="020B0604030504040204" pitchFamily="34" charset="0"/>
              </a:rPr>
              <a:t>mucronata</a:t>
            </a:r>
            <a:r>
              <a:rPr lang="fr-FR" i="1" spc="-5" dirty="0">
                <a:latin typeface="+mn-lt"/>
                <a:ea typeface="Times New Roman" panose="02020603050405020304" pitchFamily="18" charset="0"/>
                <a:cs typeface="Verdana" panose="020B0604030504040204" pitchFamily="34" charset="0"/>
              </a:rPr>
              <a:t>.</a:t>
            </a:r>
            <a:endParaRPr lang="fr-FR" dirty="0">
              <a:effectLst/>
              <a:latin typeface="+mn-lt"/>
              <a:ea typeface="Times New Roman" panose="02020603050405020304" pitchFamily="18" charset="0"/>
            </a:endParaRPr>
          </a:p>
        </p:txBody>
      </p:sp>
      <p:sp>
        <p:nvSpPr>
          <p:cNvPr id="5" name="Rectangle 4">
            <a:extLst>
              <a:ext uri="{FF2B5EF4-FFF2-40B4-BE49-F238E27FC236}">
                <a16:creationId xmlns:a16="http://schemas.microsoft.com/office/drawing/2014/main" id="{F42E8B16-16C6-4B5B-8775-A5CCCF347F67}"/>
              </a:ext>
            </a:extLst>
          </p:cNvPr>
          <p:cNvSpPr/>
          <p:nvPr/>
        </p:nvSpPr>
        <p:spPr>
          <a:xfrm>
            <a:off x="86061" y="5741459"/>
            <a:ext cx="10754061" cy="369332"/>
          </a:xfrm>
          <a:prstGeom prst="rect">
            <a:avLst/>
          </a:prstGeom>
        </p:spPr>
        <p:txBody>
          <a:bodyPr wrap="square">
            <a:spAutoFit/>
          </a:bodyPr>
          <a:lstStyle/>
          <a:p>
            <a:r>
              <a:rPr lang="fr-FR" dirty="0"/>
              <a:t>Source : </a:t>
            </a:r>
            <a:r>
              <a:rPr lang="fr-FR" i="1" dirty="0"/>
              <a:t>Arbres, arbustes et lianes des zones sèches d'Afrique de l'Ouest</a:t>
            </a:r>
            <a:r>
              <a:rPr lang="fr-FR" dirty="0"/>
              <a:t>, Michel </a:t>
            </a:r>
            <a:r>
              <a:rPr lang="fr-FR" dirty="0" err="1"/>
              <a:t>Arbonnier</a:t>
            </a:r>
            <a:r>
              <a:rPr lang="fr-FR" dirty="0"/>
              <a:t>, Ed. </a:t>
            </a:r>
            <a:r>
              <a:rPr lang="fr-FR" dirty="0" err="1"/>
              <a:t>Quae</a:t>
            </a:r>
            <a:r>
              <a:rPr lang="fr-FR" dirty="0"/>
              <a:t>, 2009.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
            <a:extLst>
              <a:ext uri="{FF2B5EF4-FFF2-40B4-BE49-F238E27FC236}">
                <a16:creationId xmlns:a16="http://schemas.microsoft.com/office/drawing/2014/main" id="{3B8DE35F-F469-4CF0-B108-312BFD322004}"/>
              </a:ext>
            </a:extLst>
          </p:cNvPr>
          <p:cNvSpPr>
            <a:spLocks noGrp="1"/>
          </p:cNvSpPr>
          <p:nvPr>
            <p:ph type="sldNum" sz="quarter" idx="12"/>
          </p:nvPr>
        </p:nvSpPr>
        <p:spPr>
          <a:xfrm>
            <a:off x="10699750" y="173038"/>
            <a:ext cx="1284288" cy="374650"/>
          </a:xfrm>
        </p:spPr>
        <p:txBody>
          <a:bodyPr/>
          <a:lstStyle/>
          <a:p>
            <a:pPr>
              <a:defRPr/>
            </a:pPr>
            <a:fld id="{14B898D2-595B-47C8-A770-81E7F226AA12}" type="slidenum">
              <a:rPr lang="fr-FR"/>
              <a:pPr>
                <a:defRPr/>
              </a:pPr>
              <a:t>138</a:t>
            </a:fld>
            <a:endParaRPr lang="fr-FR" dirty="0"/>
          </a:p>
        </p:txBody>
      </p:sp>
      <p:sp>
        <p:nvSpPr>
          <p:cNvPr id="14" name="Rectangle 5">
            <a:extLst>
              <a:ext uri="{FF2B5EF4-FFF2-40B4-BE49-F238E27FC236}">
                <a16:creationId xmlns:a16="http://schemas.microsoft.com/office/drawing/2014/main" id="{79900C70-E9A5-4C17-BA77-A2AF7DB5557C}"/>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5" name="Rectangle 3">
            <a:extLst>
              <a:ext uri="{FF2B5EF4-FFF2-40B4-BE49-F238E27FC236}">
                <a16:creationId xmlns:a16="http://schemas.microsoft.com/office/drawing/2014/main" id="{6E22AC4C-79A2-4ABB-8261-5BBD19D58BA9}"/>
              </a:ext>
            </a:extLst>
          </p:cNvPr>
          <p:cNvSpPr>
            <a:spLocks noChangeArrowheads="1"/>
          </p:cNvSpPr>
          <p:nvPr/>
        </p:nvSpPr>
        <p:spPr bwMode="auto">
          <a:xfrm>
            <a:off x="86061" y="623094"/>
            <a:ext cx="9520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A6. Annexe : Choix de plantes pour jardin-forêts en climat tropical sec (suite et fin)</a:t>
            </a:r>
            <a:endParaRPr lang="fr-FR" altLang="fr-FR" dirty="0"/>
          </a:p>
        </p:txBody>
      </p:sp>
      <p:sp>
        <p:nvSpPr>
          <p:cNvPr id="5" name="Rectangle 4">
            <a:extLst>
              <a:ext uri="{FF2B5EF4-FFF2-40B4-BE49-F238E27FC236}">
                <a16:creationId xmlns:a16="http://schemas.microsoft.com/office/drawing/2014/main" id="{F42E8B16-16C6-4B5B-8775-A5CCCF347F67}"/>
              </a:ext>
            </a:extLst>
          </p:cNvPr>
          <p:cNvSpPr/>
          <p:nvPr/>
        </p:nvSpPr>
        <p:spPr>
          <a:xfrm>
            <a:off x="86061" y="5730701"/>
            <a:ext cx="10754061" cy="369332"/>
          </a:xfrm>
          <a:prstGeom prst="rect">
            <a:avLst/>
          </a:prstGeom>
        </p:spPr>
        <p:txBody>
          <a:bodyPr wrap="square">
            <a:spAutoFit/>
          </a:bodyPr>
          <a:lstStyle/>
          <a:p>
            <a:r>
              <a:rPr lang="fr-FR" dirty="0"/>
              <a:t>Source : </a:t>
            </a:r>
            <a:r>
              <a:rPr lang="fr-FR" i="1" dirty="0"/>
              <a:t>Arbres, arbustes et lianes des zones sèches d'Afrique de l'Ouest</a:t>
            </a:r>
            <a:r>
              <a:rPr lang="fr-FR" dirty="0"/>
              <a:t>, Michel </a:t>
            </a:r>
            <a:r>
              <a:rPr lang="fr-FR" dirty="0" err="1"/>
              <a:t>Arbonnier</a:t>
            </a:r>
            <a:r>
              <a:rPr lang="fr-FR" dirty="0"/>
              <a:t>, Ed. </a:t>
            </a:r>
            <a:r>
              <a:rPr lang="fr-FR" dirty="0" err="1"/>
              <a:t>Quae</a:t>
            </a:r>
            <a:r>
              <a:rPr lang="fr-FR" dirty="0"/>
              <a:t>, 2009. </a:t>
            </a:r>
          </a:p>
        </p:txBody>
      </p:sp>
      <p:sp>
        <p:nvSpPr>
          <p:cNvPr id="2" name="Rectangle 1">
            <a:extLst>
              <a:ext uri="{FF2B5EF4-FFF2-40B4-BE49-F238E27FC236}">
                <a16:creationId xmlns:a16="http://schemas.microsoft.com/office/drawing/2014/main" id="{15F07EBF-1E86-4048-9BD4-54471E433C49}"/>
              </a:ext>
            </a:extLst>
          </p:cNvPr>
          <p:cNvSpPr/>
          <p:nvPr/>
        </p:nvSpPr>
        <p:spPr>
          <a:xfrm>
            <a:off x="86061" y="1091192"/>
            <a:ext cx="12016292" cy="3970318"/>
          </a:xfrm>
          <a:prstGeom prst="rect">
            <a:avLst/>
          </a:prstGeom>
        </p:spPr>
        <p:txBody>
          <a:bodyPr wrap="square">
            <a:spAutoFit/>
          </a:bodyPr>
          <a:lstStyle/>
          <a:p>
            <a:pPr>
              <a:spcBef>
                <a:spcPts val="0"/>
              </a:spcBef>
              <a:spcAft>
                <a:spcPts val="0"/>
              </a:spcAft>
            </a:pPr>
            <a:r>
              <a:rPr lang="fr-FR" b="1" spc="-10" dirty="0">
                <a:solidFill>
                  <a:srgbClr val="008000"/>
                </a:solidFill>
                <a:latin typeface="+mn-lt"/>
                <a:ea typeface="Times New Roman" panose="02020603050405020304" pitchFamily="18" charset="0"/>
                <a:cs typeface="Verdana" panose="020B0604030504040204" pitchFamily="34" charset="0"/>
              </a:rPr>
              <a:t>Clôtures </a:t>
            </a:r>
            <a:r>
              <a:rPr lang="fr-FR" b="1" spc="-10" dirty="0">
                <a:solidFill>
                  <a:srgbClr val="008000"/>
                </a:solidFill>
                <a:latin typeface="+mn-lt"/>
                <a:ea typeface="Times New Roman" panose="02020603050405020304" pitchFamily="18" charset="0"/>
              </a:rPr>
              <a:t>en bois sec</a:t>
            </a:r>
            <a:r>
              <a:rPr lang="fr-FR" b="1" i="1" spc="-10" dirty="0">
                <a:solidFill>
                  <a:srgbClr val="008000"/>
                </a:solidFill>
                <a:latin typeface="+mn-lt"/>
                <a:ea typeface="Times New Roman" panose="02020603050405020304" pitchFamily="18" charset="0"/>
                <a:cs typeface="Verdana" panose="020B0604030504040204" pitchFamily="34" charset="0"/>
              </a:rPr>
              <a:t> </a:t>
            </a:r>
          </a:p>
          <a:p>
            <a:pPr>
              <a:spcBef>
                <a:spcPts val="0"/>
              </a:spcBef>
              <a:spcAft>
                <a:spcPts val="0"/>
              </a:spcAft>
            </a:pPr>
            <a:r>
              <a:rPr lang="fr-FR" i="1" spc="-10" dirty="0">
                <a:latin typeface="+mn-lt"/>
                <a:ea typeface="Times New Roman" panose="02020603050405020304" pitchFamily="18" charset="0"/>
                <a:cs typeface="Verdana" panose="020B0604030504040204" pitchFamily="34" charset="0"/>
              </a:rPr>
              <a:t>Acacia </a:t>
            </a:r>
            <a:r>
              <a:rPr lang="fr-FR" i="1" spc="-10" dirty="0" err="1">
                <a:latin typeface="+mn-lt"/>
                <a:ea typeface="Times New Roman" panose="02020603050405020304" pitchFamily="18" charset="0"/>
                <a:cs typeface="Verdana" panose="020B0604030504040204" pitchFamily="34" charset="0"/>
              </a:rPr>
              <a:t>ataxacantha</a:t>
            </a:r>
            <a:r>
              <a:rPr lang="fr-FR" i="1" spc="-10" dirty="0">
                <a:latin typeface="+mn-lt"/>
                <a:ea typeface="Times New Roman" panose="02020603050405020304" pitchFamily="18" charset="0"/>
                <a:cs typeface="Verdana" panose="020B0604030504040204" pitchFamily="34" charset="0"/>
              </a:rPr>
              <a:t>, Acacia </a:t>
            </a:r>
            <a:r>
              <a:rPr lang="fr-FR" i="1" spc="-10" dirty="0" err="1">
                <a:latin typeface="+mn-lt"/>
                <a:ea typeface="Times New Roman" panose="02020603050405020304" pitchFamily="18" charset="0"/>
                <a:cs typeface="Verdana" panose="020B0604030504040204" pitchFamily="34" charset="0"/>
              </a:rPr>
              <a:t>ehrenbergiana</a:t>
            </a:r>
            <a:r>
              <a:rPr lang="fr-FR" i="1" spc="-10" dirty="0">
                <a:latin typeface="+mn-lt"/>
                <a:ea typeface="Times New Roman" panose="02020603050405020304" pitchFamily="18" charset="0"/>
                <a:cs typeface="Verdana" panose="020B0604030504040204" pitchFamily="34" charset="0"/>
              </a:rPr>
              <a:t>, Acacia </a:t>
            </a:r>
            <a:r>
              <a:rPr lang="fr-FR" i="1" spc="-10" dirty="0" err="1">
                <a:latin typeface="+mn-lt"/>
                <a:ea typeface="Times New Roman" panose="02020603050405020304" pitchFamily="18" charset="0"/>
                <a:cs typeface="Verdana" panose="020B0604030504040204" pitchFamily="34" charset="0"/>
              </a:rPr>
              <a:t>kirkii</a:t>
            </a:r>
            <a:r>
              <a:rPr lang="fr-FR" i="1" spc="-10" dirty="0">
                <a:latin typeface="+mn-lt"/>
                <a:ea typeface="Times New Roman" panose="02020603050405020304" pitchFamily="18" charset="0"/>
                <a:cs typeface="Verdana" panose="020B0604030504040204" pitchFamily="34" charset="0"/>
              </a:rPr>
              <a:t>, Acacia jacta, Acacia </a:t>
            </a:r>
            <a:r>
              <a:rPr lang="fr-FR" i="1" spc="-10" dirty="0" err="1">
                <a:latin typeface="+mn-lt"/>
                <a:ea typeface="Times New Roman" panose="02020603050405020304" pitchFamily="18" charset="0"/>
                <a:cs typeface="Verdana" panose="020B0604030504040204" pitchFamily="34" charset="0"/>
              </a:rPr>
              <a:t>macrostachya</a:t>
            </a:r>
            <a:r>
              <a:rPr lang="fr-FR" i="1" spc="-10" dirty="0">
                <a:latin typeface="+mn-lt"/>
                <a:ea typeface="Times New Roman" panose="02020603050405020304" pitchFamily="18" charset="0"/>
                <a:cs typeface="Verdana" panose="020B0604030504040204" pitchFamily="34" charset="0"/>
              </a:rPr>
              <a:t>, Acacia </a:t>
            </a:r>
            <a:r>
              <a:rPr lang="fr-FR" i="1" spc="-10" dirty="0" err="1">
                <a:latin typeface="+mn-lt"/>
                <a:ea typeface="Times New Roman" panose="02020603050405020304" pitchFamily="18" charset="0"/>
                <a:cs typeface="Verdana" panose="020B0604030504040204" pitchFamily="34" charset="0"/>
              </a:rPr>
              <a:t>mellifera</a:t>
            </a:r>
            <a:r>
              <a:rPr lang="fr-FR" i="1" spc="-10" dirty="0">
                <a:latin typeface="+mn-lt"/>
                <a:ea typeface="Times New Roman" panose="02020603050405020304" pitchFamily="18" charset="0"/>
                <a:cs typeface="Verdana" panose="020B0604030504040204" pitchFamily="34" charset="0"/>
              </a:rPr>
              <a:t>, Acacia </a:t>
            </a:r>
            <a:r>
              <a:rPr lang="fr-FR" i="1" spc="-10" dirty="0" err="1">
                <a:latin typeface="+mn-lt"/>
                <a:ea typeface="Times New Roman" panose="02020603050405020304" pitchFamily="18" charset="0"/>
                <a:cs typeface="Verdana" panose="020B0604030504040204" pitchFamily="34" charset="0"/>
              </a:rPr>
              <a:t>nilotica</a:t>
            </a:r>
            <a:r>
              <a:rPr lang="fr-FR" i="1" spc="-10" dirty="0">
                <a:latin typeface="+mn-lt"/>
                <a:ea typeface="Times New Roman" panose="02020603050405020304" pitchFamily="18" charset="0"/>
                <a:cs typeface="Verdana" panose="020B0604030504040204" pitchFamily="34" charset="0"/>
              </a:rPr>
              <a:t>, Acacia </a:t>
            </a:r>
            <a:r>
              <a:rPr lang="fr-FR" i="1" spc="-10" dirty="0" err="1">
                <a:latin typeface="+mn-lt"/>
                <a:ea typeface="Times New Roman" panose="02020603050405020304" pitchFamily="18" charset="0"/>
                <a:cs typeface="Verdana" panose="020B0604030504040204" pitchFamily="34" charset="0"/>
              </a:rPr>
              <a:t>tortilis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raddiana</a:t>
            </a:r>
            <a:r>
              <a:rPr lang="fr-FR" i="1" spc="-10" dirty="0">
                <a:latin typeface="+mn-lt"/>
                <a:ea typeface="Times New Roman" panose="02020603050405020304" pitchFamily="18" charset="0"/>
                <a:cs typeface="Verdana" panose="020B0604030504040204" pitchFamily="34" charset="0"/>
              </a:rPr>
              <a:t>, Balanites </a:t>
            </a:r>
            <a:r>
              <a:rPr lang="fr-FR" i="1" spc="-10" dirty="0" err="1">
                <a:latin typeface="+mn-lt"/>
                <a:ea typeface="Times New Roman" panose="02020603050405020304" pitchFamily="18" charset="0"/>
                <a:cs typeface="Verdana" panose="020B0604030504040204" pitchFamily="34" charset="0"/>
              </a:rPr>
              <a:t>aegyptiaca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Combretum</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fragrans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Combretum</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glutinosum</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Combretum</a:t>
            </a:r>
            <a:r>
              <a:rPr lang="fr-FR" i="1" spc="-10" dirty="0">
                <a:latin typeface="+mn-lt"/>
                <a:ea typeface="Times New Roman" panose="02020603050405020304" pitchFamily="18" charset="0"/>
                <a:cs typeface="Verdana" panose="020B0604030504040204" pitchFamily="34" charset="0"/>
              </a:rPr>
              <a:t> molle, </a:t>
            </a:r>
            <a:r>
              <a:rPr lang="fr-FR" i="1" spc="-10" dirty="0" err="1">
                <a:latin typeface="+mn-lt"/>
                <a:ea typeface="Times New Roman" panose="02020603050405020304" pitchFamily="18" charset="0"/>
                <a:cs typeface="Verdana" panose="020B0604030504040204" pitchFamily="34" charset="0"/>
              </a:rPr>
              <a:t>Combretum</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nigricans</a:t>
            </a:r>
            <a:r>
              <a:rPr lang="fr-FR" i="1" spc="-10" dirty="0">
                <a:latin typeface="+mn-lt"/>
                <a:ea typeface="Times New Roman" panose="02020603050405020304" pitchFamily="18" charset="0"/>
                <a:cs typeface="Verdana" panose="020B0604030504040204" pitchFamily="34" charset="0"/>
              </a:rPr>
              <a:t>, Elaeis </a:t>
            </a:r>
            <a:r>
              <a:rPr lang="fr-FR" i="1" spc="-10" dirty="0" err="1">
                <a:latin typeface="+mn-lt"/>
                <a:ea typeface="Times New Roman" panose="02020603050405020304" pitchFamily="18" charset="0"/>
                <a:cs typeface="Verdana" panose="020B0604030504040204" pitchFamily="34" charset="0"/>
              </a:rPr>
              <a:t>gui­neensis</a:t>
            </a:r>
            <a:r>
              <a:rPr lang="fr-FR" i="1" spc="-10" dirty="0">
                <a:latin typeface="+mn-lt"/>
                <a:ea typeface="Times New Roman" panose="02020603050405020304" pitchFamily="18" charset="0"/>
                <a:cs typeface="Verdana" panose="020B0604030504040204" pitchFamily="34" charset="0"/>
              </a:rPr>
              <a:t>, Eucalyptus </a:t>
            </a:r>
            <a:r>
              <a:rPr lang="fr-FR" i="1" spc="-10" dirty="0" err="1">
                <a:latin typeface="+mn-lt"/>
                <a:ea typeface="Times New Roman" panose="02020603050405020304" pitchFamily="18" charset="0"/>
                <a:cs typeface="Verdana" panose="020B0604030504040204" pitchFamily="34" charset="0"/>
              </a:rPr>
              <a:t>camaldulensis</a:t>
            </a:r>
            <a:r>
              <a:rPr lang="fr-FR" i="1" spc="-10" dirty="0">
                <a:latin typeface="+mn-lt"/>
                <a:ea typeface="Times New Roman" panose="02020603050405020304" pitchFamily="18" charset="0"/>
                <a:cs typeface="Verdana" panose="020B0604030504040204" pitchFamily="34" charset="0"/>
              </a:rPr>
              <a:t>, Eucalyptus caria-dora, Eucalyptus </a:t>
            </a:r>
            <a:r>
              <a:rPr lang="fr-FR" i="1" spc="-10" dirty="0" err="1">
                <a:latin typeface="+mn-lt"/>
                <a:ea typeface="Times New Roman" panose="02020603050405020304" pitchFamily="18" charset="0"/>
                <a:cs typeface="Verdana" panose="020B0604030504040204" pitchFamily="34" charset="0"/>
              </a:rPr>
              <a:t>tereticornis</a:t>
            </a:r>
            <a:r>
              <a:rPr lang="fr-FR" i="1" spc="-10" dirty="0">
                <a:latin typeface="+mn-lt"/>
                <a:ea typeface="Times New Roman" panose="02020603050405020304" pitchFamily="18" charset="0"/>
                <a:cs typeface="Verdana" panose="020B0604030504040204" pitchFamily="34" charset="0"/>
              </a:rPr>
              <a:t>, Faidherbia </a:t>
            </a:r>
            <a:r>
              <a:rPr lang="fr-FR" i="1" spc="-10" dirty="0" err="1">
                <a:latin typeface="+mn-lt"/>
                <a:ea typeface="Times New Roman" panose="02020603050405020304" pitchFamily="18" charset="0"/>
                <a:cs typeface="Verdana" panose="020B0604030504040204" pitchFamily="34" charset="0"/>
              </a:rPr>
              <a:t>albida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Flacourtia</a:t>
            </a:r>
            <a:r>
              <a:rPr lang="fr-FR" i="1" spc="-10" dirty="0">
                <a:latin typeface="+mn-lt"/>
                <a:ea typeface="Times New Roman" panose="02020603050405020304" pitchFamily="18" charset="0"/>
                <a:cs typeface="Verdana" panose="020B0604030504040204" pitchFamily="34" charset="0"/>
              </a:rPr>
              <a:t> indice, </a:t>
            </a:r>
            <a:r>
              <a:rPr lang="fr-FR" i="1" spc="-10" dirty="0" err="1">
                <a:latin typeface="+mn-lt"/>
                <a:ea typeface="Times New Roman" panose="02020603050405020304" pitchFamily="18" charset="0"/>
                <a:cs typeface="Verdana" panose="020B0604030504040204" pitchFamily="34" charset="0"/>
              </a:rPr>
              <a:t>Gardenia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aqualia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Gardenia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eru­bescens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Gardenia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sokotensis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Gardenia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ternifolia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klexalobus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monopetalus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lpomoea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carnea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fistulosa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Maranthes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polyandra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Maytenus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senegalensis</a:t>
            </a:r>
            <a:r>
              <a:rPr lang="fr-FR" i="1" spc="-10" dirty="0">
                <a:latin typeface="+mn-lt"/>
                <a:ea typeface="Times New Roman" panose="02020603050405020304" pitchFamily="18" charset="0"/>
                <a:cs typeface="Verdana" panose="020B0604030504040204" pitchFamily="34" charset="0"/>
              </a:rPr>
              <a:t>, Mimosa </a:t>
            </a:r>
            <a:r>
              <a:rPr lang="fr-FR" i="1" spc="-10" dirty="0" err="1">
                <a:latin typeface="+mn-lt"/>
                <a:ea typeface="Times New Roman" panose="02020603050405020304" pitchFamily="18" charset="0"/>
                <a:cs typeface="Verdana" panose="020B0604030504040204" pitchFamily="34" charset="0"/>
              </a:rPr>
              <a:t>pigra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Newbouldia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laevis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Oxytenanthera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abyssinica</a:t>
            </a:r>
            <a:r>
              <a:rPr lang="fr-FR" i="1" spc="-10" dirty="0">
                <a:latin typeface="+mn-lt"/>
                <a:ea typeface="Times New Roman" panose="02020603050405020304" pitchFamily="18" charset="0"/>
                <a:cs typeface="Verdana" panose="020B0604030504040204" pitchFamily="34" charset="0"/>
              </a:rPr>
              <a:t>, Phoenix </a:t>
            </a:r>
            <a:r>
              <a:rPr lang="fr-FR" i="1" spc="-10" dirty="0" err="1">
                <a:latin typeface="+mn-lt"/>
                <a:ea typeface="Times New Roman" panose="02020603050405020304" pitchFamily="18" charset="0"/>
                <a:cs typeface="Verdana" panose="020B0604030504040204" pitchFamily="34" charset="0"/>
              </a:rPr>
              <a:t>dactylifera</a:t>
            </a:r>
            <a:r>
              <a:rPr lang="fr-FR" i="1" spc="-10" dirty="0">
                <a:latin typeface="+mn-lt"/>
                <a:ea typeface="Times New Roman" panose="02020603050405020304" pitchFamily="18" charset="0"/>
                <a:cs typeface="Verdana" panose="020B0604030504040204" pitchFamily="34" charset="0"/>
              </a:rPr>
              <a:t>, Phoenix </a:t>
            </a:r>
            <a:r>
              <a:rPr lang="fr-FR" i="1" spc="-10" dirty="0" err="1">
                <a:latin typeface="+mn-lt"/>
                <a:ea typeface="Times New Roman" panose="02020603050405020304" pitchFamily="18" charset="0"/>
                <a:cs typeface="Verdana" panose="020B0604030504040204" pitchFamily="34" charset="0"/>
              </a:rPr>
              <a:t>reclinata</a:t>
            </a:r>
            <a:r>
              <a:rPr lang="fr-FR" i="1" spc="-10" dirty="0">
                <a:latin typeface="+mn-lt"/>
                <a:ea typeface="Times New Roman" panose="02020603050405020304" pitchFamily="18" charset="0"/>
                <a:cs typeface="Verdana" panose="020B0604030504040204" pitchFamily="34" charset="0"/>
              </a:rPr>
              <a:t>, Prosopis </a:t>
            </a:r>
            <a:r>
              <a:rPr lang="fr-FR" i="1" spc="-10" dirty="0" err="1">
                <a:latin typeface="+mn-lt"/>
                <a:ea typeface="Times New Roman" panose="02020603050405020304" pitchFamily="18" charset="0"/>
                <a:cs typeface="Verdana" panose="020B0604030504040204" pitchFamily="34" charset="0"/>
              </a:rPr>
              <a:t>Julillora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Terminalia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albida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Terminalia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avi­cennioides</a:t>
            </a:r>
            <a:r>
              <a:rPr lang="fr-FR" i="1" spc="-10" dirty="0">
                <a:latin typeface="+mn-lt"/>
                <a:ea typeface="Times New Roman" panose="02020603050405020304" pitchFamily="18" charset="0"/>
                <a:cs typeface="Verdana" panose="020B0604030504040204" pitchFamily="34" charset="0"/>
              </a:rPr>
              <a:t>, Ziziphus </a:t>
            </a:r>
            <a:r>
              <a:rPr lang="fr-FR" i="1" spc="-10" dirty="0" err="1">
                <a:latin typeface="+mn-lt"/>
                <a:ea typeface="Times New Roman" panose="02020603050405020304" pitchFamily="18" charset="0"/>
                <a:cs typeface="Verdana" panose="020B0604030504040204" pitchFamily="34" charset="0"/>
              </a:rPr>
              <a:t>abyssinica</a:t>
            </a:r>
            <a:r>
              <a:rPr lang="fr-FR" i="1" spc="-10" dirty="0">
                <a:latin typeface="+mn-lt"/>
                <a:ea typeface="Times New Roman" panose="02020603050405020304" pitchFamily="18" charset="0"/>
                <a:cs typeface="Verdana" panose="020B0604030504040204" pitchFamily="34" charset="0"/>
              </a:rPr>
              <a:t>, Ziziphus lotus </a:t>
            </a:r>
            <a:r>
              <a:rPr lang="fr-FR" i="1" spc="-10" dirty="0" err="1">
                <a:latin typeface="+mn-lt"/>
                <a:ea typeface="Times New Roman" panose="02020603050405020304" pitchFamily="18" charset="0"/>
                <a:cs typeface="Verdana" panose="020B0604030504040204" pitchFamily="34" charset="0"/>
              </a:rPr>
              <a:t>saha­rae</a:t>
            </a:r>
            <a:r>
              <a:rPr lang="fr-FR" i="1" spc="-10" dirty="0">
                <a:latin typeface="+mn-lt"/>
                <a:ea typeface="Times New Roman" panose="02020603050405020304" pitchFamily="18" charset="0"/>
                <a:cs typeface="Verdana" panose="020B0604030504040204" pitchFamily="34" charset="0"/>
              </a:rPr>
              <a:t>, Ziziphus </a:t>
            </a:r>
            <a:r>
              <a:rPr lang="fr-FR" i="1" spc="-10" dirty="0" err="1">
                <a:latin typeface="+mn-lt"/>
                <a:ea typeface="Times New Roman" panose="02020603050405020304" pitchFamily="18" charset="0"/>
                <a:cs typeface="Verdana" panose="020B0604030504040204" pitchFamily="34" charset="0"/>
              </a:rPr>
              <a:t>mauritiana</a:t>
            </a:r>
            <a:r>
              <a:rPr lang="fr-FR" i="1" spc="-10" dirty="0">
                <a:latin typeface="+mn-lt"/>
                <a:ea typeface="Times New Roman" panose="02020603050405020304" pitchFamily="18" charset="0"/>
                <a:cs typeface="Verdana" panose="020B0604030504040204" pitchFamily="34" charset="0"/>
              </a:rPr>
              <a:t>, Ziziphus </a:t>
            </a:r>
            <a:r>
              <a:rPr lang="fr-FR" i="1" spc="-10" dirty="0" err="1">
                <a:latin typeface="+mn-lt"/>
                <a:ea typeface="Times New Roman" panose="02020603050405020304" pitchFamily="18" charset="0"/>
                <a:cs typeface="Verdana" panose="020B0604030504040204" pitchFamily="34" charset="0"/>
              </a:rPr>
              <a:t>mucronata</a:t>
            </a:r>
            <a:r>
              <a:rPr lang="fr-FR" i="1" spc="-10" dirty="0">
                <a:latin typeface="+mn-lt"/>
                <a:ea typeface="Times New Roman" panose="02020603050405020304" pitchFamily="18" charset="0"/>
                <a:cs typeface="Verdana" panose="020B0604030504040204" pitchFamily="34" charset="0"/>
              </a:rPr>
              <a:t>, Ziziphus spina-</a:t>
            </a:r>
            <a:r>
              <a:rPr lang="fr-FR" i="1" spc="-10" dirty="0" err="1">
                <a:latin typeface="+mn-lt"/>
                <a:ea typeface="Times New Roman" panose="02020603050405020304" pitchFamily="18" charset="0"/>
                <a:cs typeface="Verdana" panose="020B0604030504040204" pitchFamily="34" charset="0"/>
              </a:rPr>
              <a:t>christi</a:t>
            </a:r>
            <a:r>
              <a:rPr lang="fr-FR" i="1" spc="-10" dirty="0">
                <a:latin typeface="+mn-lt"/>
                <a:ea typeface="Times New Roman" panose="02020603050405020304" pitchFamily="18" charset="0"/>
                <a:cs typeface="Verdana" panose="020B0604030504040204" pitchFamily="34" charset="0"/>
              </a:rPr>
              <a:t>.</a:t>
            </a:r>
            <a:endParaRPr lang="fr-FR" dirty="0">
              <a:latin typeface="+mn-lt"/>
              <a:ea typeface="Times New Roman" panose="02020603050405020304" pitchFamily="18" charset="0"/>
            </a:endParaRPr>
          </a:p>
          <a:p>
            <a:pPr>
              <a:spcBef>
                <a:spcPts val="0"/>
              </a:spcBef>
              <a:spcAft>
                <a:spcPts val="0"/>
              </a:spcAft>
            </a:pPr>
            <a:endParaRPr lang="fr-FR" b="1" spc="-10" dirty="0">
              <a:latin typeface="+mn-lt"/>
              <a:ea typeface="Times New Roman" panose="02020603050405020304" pitchFamily="18" charset="0"/>
              <a:cs typeface="Verdana" panose="020B0604030504040204" pitchFamily="34" charset="0"/>
            </a:endParaRPr>
          </a:p>
          <a:p>
            <a:pPr>
              <a:spcBef>
                <a:spcPts val="0"/>
              </a:spcBef>
              <a:spcAft>
                <a:spcPts val="0"/>
              </a:spcAft>
            </a:pPr>
            <a:r>
              <a:rPr lang="fr-FR" b="1" spc="-10" dirty="0">
                <a:solidFill>
                  <a:srgbClr val="008000"/>
                </a:solidFill>
                <a:latin typeface="+mn-lt"/>
                <a:ea typeface="Times New Roman" panose="02020603050405020304" pitchFamily="18" charset="0"/>
                <a:cs typeface="Verdana" panose="020B0604030504040204" pitchFamily="34" charset="0"/>
              </a:rPr>
              <a:t>Clôtures vivantes</a:t>
            </a:r>
          </a:p>
          <a:p>
            <a:pPr>
              <a:spcBef>
                <a:spcPts val="0"/>
              </a:spcBef>
              <a:spcAft>
                <a:spcPts val="0"/>
              </a:spcAft>
            </a:pPr>
            <a:r>
              <a:rPr lang="fr-FR" i="1" spc="-10" dirty="0" err="1">
                <a:latin typeface="+mn-lt"/>
                <a:ea typeface="Times New Roman" panose="02020603050405020304" pitchFamily="18" charset="0"/>
                <a:cs typeface="Verdana" panose="020B0604030504040204" pitchFamily="34" charset="0"/>
              </a:rPr>
              <a:t>Roswellia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dalzielii</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Roswellia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papyrifera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Cornmiphora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africana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Commiphora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pedunculata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Crataeva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adansonii</a:t>
            </a:r>
            <a:r>
              <a:rPr lang="fr-FR" i="1" spc="-10" dirty="0">
                <a:latin typeface="+mn-lt"/>
                <a:ea typeface="Times New Roman" panose="02020603050405020304" pitchFamily="18" charset="0"/>
                <a:cs typeface="Verdana" panose="020B0604030504040204" pitchFamily="34" charset="0"/>
              </a:rPr>
              <a:t>, Eucalyptus </a:t>
            </a:r>
            <a:r>
              <a:rPr lang="fr-FR" i="1" spc="-10" dirty="0" err="1">
                <a:latin typeface="+mn-lt"/>
                <a:ea typeface="Times New Roman" panose="02020603050405020304" pitchFamily="18" charset="0"/>
                <a:cs typeface="Verdana" panose="020B0604030504040204" pitchFamily="34" charset="0"/>
              </a:rPr>
              <a:t>camal­dulensis</a:t>
            </a:r>
            <a:r>
              <a:rPr lang="fr-FR" i="1" spc="-10" dirty="0">
                <a:latin typeface="+mn-lt"/>
                <a:ea typeface="Times New Roman" panose="02020603050405020304" pitchFamily="18" charset="0"/>
                <a:cs typeface="Verdana" panose="020B0604030504040204" pitchFamily="34" charset="0"/>
              </a:rPr>
              <a:t>, Eucalyptus </a:t>
            </a:r>
            <a:r>
              <a:rPr lang="fr-FR" i="1" spc="-10" dirty="0" err="1">
                <a:latin typeface="+mn-lt"/>
                <a:ea typeface="Times New Roman" panose="02020603050405020304" pitchFamily="18" charset="0"/>
                <a:cs typeface="Verdana" panose="020B0604030504040204" pitchFamily="34" charset="0"/>
              </a:rPr>
              <a:t>citriodora</a:t>
            </a:r>
            <a:r>
              <a:rPr lang="fr-FR" i="1" spc="-10" dirty="0">
                <a:latin typeface="+mn-lt"/>
                <a:ea typeface="Times New Roman" panose="02020603050405020304" pitchFamily="18" charset="0"/>
                <a:cs typeface="Verdana" panose="020B0604030504040204" pitchFamily="34" charset="0"/>
              </a:rPr>
              <a:t>, Eucalyptus </a:t>
            </a:r>
            <a:r>
              <a:rPr lang="fr-FR" i="1" spc="-10" dirty="0" err="1">
                <a:latin typeface="+mn-lt"/>
                <a:ea typeface="Times New Roman" panose="02020603050405020304" pitchFamily="18" charset="0"/>
                <a:cs typeface="Verdana" panose="020B0604030504040204" pitchFamily="34" charset="0"/>
              </a:rPr>
              <a:t>tereti­cornis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Euphorbia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balsamifera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Euphorbia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kame­runica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Euphorbia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poissonii</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Euphorbia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tirucalh</a:t>
            </a:r>
            <a:r>
              <a:rPr lang="fr-FR" i="1" spc="-10" dirty="0">
                <a:latin typeface="+mn-lt"/>
                <a:ea typeface="Times New Roman" panose="02020603050405020304" pitchFamily="18" charset="0"/>
                <a:cs typeface="Verdana" panose="020B0604030504040204" pitchFamily="34" charset="0"/>
              </a:rPr>
              <a:t>; Ficus </a:t>
            </a:r>
            <a:r>
              <a:rPr lang="fr-FR" i="1" spc="-10" dirty="0" err="1">
                <a:latin typeface="+mn-lt"/>
                <a:ea typeface="Times New Roman" panose="02020603050405020304" pitchFamily="18" charset="0"/>
                <a:cs typeface="Verdana" panose="020B0604030504040204" pitchFamily="34" charset="0"/>
              </a:rPr>
              <a:t>glumosa</a:t>
            </a:r>
            <a:r>
              <a:rPr lang="fr-FR" i="1" spc="-10" dirty="0">
                <a:latin typeface="+mn-lt"/>
                <a:ea typeface="Times New Roman" panose="02020603050405020304" pitchFamily="18" charset="0"/>
                <a:cs typeface="Verdana" panose="020B0604030504040204" pitchFamily="34" charset="0"/>
              </a:rPr>
              <a:t>, Ficus </a:t>
            </a:r>
            <a:r>
              <a:rPr lang="fr-FR" i="1" spc="-10" dirty="0" err="1">
                <a:latin typeface="+mn-lt"/>
                <a:ea typeface="Times New Roman" panose="02020603050405020304" pitchFamily="18" charset="0"/>
                <a:cs typeface="Verdana" panose="020B0604030504040204" pitchFamily="34" charset="0"/>
              </a:rPr>
              <a:t>thonningii</a:t>
            </a:r>
            <a:r>
              <a:rPr lang="fr-FR" i="1" spc="-10" dirty="0">
                <a:latin typeface="+mn-lt"/>
                <a:ea typeface="Times New Roman" panose="02020603050405020304" pitchFamily="18" charset="0"/>
                <a:cs typeface="Verdana" panose="020B0604030504040204" pitchFamily="34" charset="0"/>
              </a:rPr>
              <a:t>, Jatropha </a:t>
            </a:r>
            <a:r>
              <a:rPr lang="fr-FR" i="1" spc="-10" dirty="0" err="1">
                <a:latin typeface="+mn-lt"/>
                <a:ea typeface="Times New Roman" panose="02020603050405020304" pitchFamily="18" charset="0"/>
                <a:cs typeface="Verdana" panose="020B0604030504040204" pitchFamily="34" charset="0"/>
              </a:rPr>
              <a:t>curcas</a:t>
            </a:r>
            <a:r>
              <a:rPr lang="fr-FR" i="1" spc="-10" dirty="0">
                <a:latin typeface="+mn-lt"/>
                <a:ea typeface="Times New Roman" panose="02020603050405020304" pitchFamily="18" charset="0"/>
                <a:cs typeface="Verdana" panose="020B0604030504040204" pitchFamily="34" charset="0"/>
              </a:rPr>
              <a:t>, Moringa </a:t>
            </a:r>
            <a:r>
              <a:rPr lang="fr-FR" i="1" spc="-10" dirty="0" err="1">
                <a:latin typeface="+mn-lt"/>
                <a:ea typeface="Times New Roman" panose="02020603050405020304" pitchFamily="18" charset="0"/>
                <a:cs typeface="Verdana" panose="020B0604030504040204" pitchFamily="34" charset="0"/>
              </a:rPr>
              <a:t>oleifera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Newbouldia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laevis</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Spondia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monbin</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Steganotaenia</a:t>
            </a:r>
            <a:r>
              <a:rPr lang="fr-FR" i="1" spc="-10" dirty="0">
                <a:latin typeface="+mn-lt"/>
                <a:ea typeface="Times New Roman" panose="02020603050405020304" pitchFamily="18" charset="0"/>
                <a:cs typeface="Verdana" panose="020B0604030504040204" pitchFamily="34" charset="0"/>
              </a:rPr>
              <a:t> </a:t>
            </a:r>
            <a:r>
              <a:rPr lang="fr-FR" i="1" spc="-10" dirty="0" err="1">
                <a:latin typeface="+mn-lt"/>
                <a:ea typeface="Times New Roman" panose="02020603050405020304" pitchFamily="18" charset="0"/>
                <a:cs typeface="Verdana" panose="020B0604030504040204" pitchFamily="34" charset="0"/>
              </a:rPr>
              <a:t>araliacea</a:t>
            </a:r>
            <a:endParaRPr lang="fr-FR" dirty="0">
              <a:effectLst/>
              <a:latin typeface="+mn-lt"/>
              <a:ea typeface="Times New Roman" panose="02020603050405020304" pitchFamily="18" charset="0"/>
            </a:endParaRPr>
          </a:p>
        </p:txBody>
      </p:sp>
    </p:spTree>
    <p:extLst>
      <p:ext uri="{BB962C8B-B14F-4D97-AF65-F5344CB8AC3E}">
        <p14:creationId xmlns:p14="http://schemas.microsoft.com/office/powerpoint/2010/main" val="6246071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E7D1D3F-4A1B-4526-A0B2-A36185A24E96}"/>
              </a:ext>
            </a:extLst>
          </p:cNvPr>
          <p:cNvSpPr>
            <a:spLocks noGrp="1"/>
          </p:cNvSpPr>
          <p:nvPr>
            <p:ph type="sldNum" sz="quarter" idx="12"/>
          </p:nvPr>
        </p:nvSpPr>
        <p:spPr>
          <a:xfrm>
            <a:off x="163513" y="95250"/>
            <a:ext cx="673100" cy="365125"/>
          </a:xfrm>
        </p:spPr>
        <p:txBody>
          <a:bodyPr/>
          <a:lstStyle/>
          <a:p>
            <a:pPr>
              <a:defRPr/>
            </a:pPr>
            <a:fld id="{887BC0EB-7447-4148-9236-31622A46772E}" type="slidenum">
              <a:rPr lang="fr-FR"/>
              <a:pPr>
                <a:defRPr/>
              </a:pPr>
              <a:t>139</a:t>
            </a:fld>
            <a:endParaRPr lang="fr-FR" dirty="0"/>
          </a:p>
        </p:txBody>
      </p:sp>
      <p:sp>
        <p:nvSpPr>
          <p:cNvPr id="111619" name="Rectangle 5">
            <a:extLst>
              <a:ext uri="{FF2B5EF4-FFF2-40B4-BE49-F238E27FC236}">
                <a16:creationId xmlns:a16="http://schemas.microsoft.com/office/drawing/2014/main" id="{89948A10-A412-470F-A041-3A7F1E08C8CD}"/>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1620" name="ZoneTexte 5">
            <a:extLst>
              <a:ext uri="{FF2B5EF4-FFF2-40B4-BE49-F238E27FC236}">
                <a16:creationId xmlns:a16="http://schemas.microsoft.com/office/drawing/2014/main" id="{2C2FACCC-DB9F-4D3F-AE9B-F6149E5616B9}"/>
              </a:ext>
            </a:extLst>
          </p:cNvPr>
          <p:cNvSpPr txBox="1">
            <a:spLocks noChangeArrowheads="1"/>
          </p:cNvSpPr>
          <p:nvPr/>
        </p:nvSpPr>
        <p:spPr bwMode="auto">
          <a:xfrm>
            <a:off x="185738" y="382588"/>
            <a:ext cx="351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A7. Annexe: Lexique</a:t>
            </a:r>
          </a:p>
        </p:txBody>
      </p:sp>
      <p:sp>
        <p:nvSpPr>
          <p:cNvPr id="111621" name="ZoneTexte 6">
            <a:extLst>
              <a:ext uri="{FF2B5EF4-FFF2-40B4-BE49-F238E27FC236}">
                <a16:creationId xmlns:a16="http://schemas.microsoft.com/office/drawing/2014/main" id="{D68D845D-9DE4-49D0-B300-859593560C46}"/>
              </a:ext>
            </a:extLst>
          </p:cNvPr>
          <p:cNvSpPr txBox="1">
            <a:spLocks noChangeArrowheads="1"/>
          </p:cNvSpPr>
          <p:nvPr/>
        </p:nvSpPr>
        <p:spPr bwMode="auto">
          <a:xfrm>
            <a:off x="85725" y="750888"/>
            <a:ext cx="11782425"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fr-FR" altLang="fr-FR" sz="1800" b="1" i="1">
                <a:solidFill>
                  <a:srgbClr val="008000"/>
                </a:solidFill>
              </a:rPr>
              <a:t>Agroforesterie</a:t>
            </a:r>
            <a:r>
              <a:rPr lang="fr-FR" altLang="fr-FR" sz="1800">
                <a:solidFill>
                  <a:srgbClr val="008000"/>
                </a:solidFill>
              </a:rPr>
              <a:t> : 1) mode d’exploitation des terres agricoles associant des plantations d'arbres dans des cultures ou des pâturages. 2) Association d'arbres et de cultures ou d'animaux sur une même parcelle ou d’abres dans les </a:t>
            </a:r>
            <a:r>
              <a:rPr lang="fr-FR" altLang="fr-FR" sz="1800">
                <a:solidFill>
                  <a:srgbClr val="008000"/>
                </a:solidFill>
                <a:hlinkClick r:id="rId2" tooltip="Champ (page inexistante)"/>
              </a:rPr>
              <a:t>champs</a:t>
            </a:r>
            <a:r>
              <a:rPr lang="fr-FR" altLang="fr-FR" sz="1800">
                <a:solidFill>
                  <a:srgbClr val="008000"/>
                </a:solidFill>
              </a:rPr>
              <a:t>. </a:t>
            </a:r>
          </a:p>
          <a:p>
            <a:pPr algn="just" eaLnBrk="1" hangingPunct="1">
              <a:lnSpc>
                <a:spcPct val="100000"/>
              </a:lnSpc>
              <a:spcBef>
                <a:spcPct val="0"/>
              </a:spcBef>
              <a:buFontTx/>
              <a:buNone/>
            </a:pPr>
            <a:r>
              <a:rPr lang="fr-FR" altLang="fr-FR" sz="1200">
                <a:solidFill>
                  <a:srgbClr val="008000"/>
                </a:solidFill>
              </a:rPr>
              <a:t>Sources : a) </a:t>
            </a:r>
            <a:r>
              <a:rPr lang="fr-FR" altLang="fr-FR" sz="1200">
                <a:solidFill>
                  <a:srgbClr val="008000"/>
                </a:solidFill>
                <a:hlinkClick r:id="rId3"/>
              </a:rPr>
              <a:t>http://fr.wikipedia.org/wiki/Agroforesterie</a:t>
            </a:r>
            <a:r>
              <a:rPr lang="fr-FR" altLang="fr-FR" sz="1200">
                <a:solidFill>
                  <a:srgbClr val="008000"/>
                </a:solidFill>
              </a:rPr>
              <a:t> , b) </a:t>
            </a:r>
            <a:r>
              <a:rPr lang="fr-FR" altLang="fr-FR" sz="1200">
                <a:solidFill>
                  <a:srgbClr val="008000"/>
                </a:solidFill>
                <a:hlinkClick r:id="rId4"/>
              </a:rPr>
              <a:t>http://agriculture.gouv.fr/L-agroforesterie-comment-ca-marche</a:t>
            </a:r>
            <a:r>
              <a:rPr lang="fr-FR" altLang="fr-FR" sz="1200">
                <a:solidFill>
                  <a:srgbClr val="008000"/>
                </a:solidFill>
              </a:rPr>
              <a:t> </a:t>
            </a:r>
          </a:p>
          <a:p>
            <a:pPr algn="just" eaLnBrk="1" hangingPunct="1">
              <a:lnSpc>
                <a:spcPct val="100000"/>
              </a:lnSpc>
              <a:spcBef>
                <a:spcPct val="0"/>
              </a:spcBef>
              <a:buFontTx/>
              <a:buNone/>
            </a:pPr>
            <a:r>
              <a:rPr lang="fr-FR" altLang="fr-FR" sz="1800" b="1" i="1">
                <a:solidFill>
                  <a:srgbClr val="008000"/>
                </a:solidFill>
              </a:rPr>
              <a:t>Agroforêt</a:t>
            </a:r>
            <a:r>
              <a:rPr lang="fr-FR" altLang="fr-FR" sz="1800">
                <a:solidFill>
                  <a:srgbClr val="008000"/>
                </a:solidFill>
              </a:rPr>
              <a:t> ou « </a:t>
            </a:r>
            <a:r>
              <a:rPr lang="fr-FR" altLang="fr-FR" sz="1800" b="1" i="1">
                <a:solidFill>
                  <a:srgbClr val="008000"/>
                </a:solidFill>
              </a:rPr>
              <a:t>système agroforestier</a:t>
            </a:r>
            <a:r>
              <a:rPr lang="fr-FR" altLang="fr-FR" sz="1800">
                <a:solidFill>
                  <a:srgbClr val="008000"/>
                </a:solidFill>
              </a:rPr>
              <a:t> » : Il s'agit d'une </a:t>
            </a:r>
            <a:r>
              <a:rPr lang="fr-FR" altLang="fr-FR" sz="1800">
                <a:solidFill>
                  <a:srgbClr val="008000"/>
                </a:solidFill>
                <a:hlinkClick r:id="rId5" tooltip="Forêt"/>
              </a:rPr>
              <a:t>forêt</a:t>
            </a:r>
            <a:r>
              <a:rPr lang="fr-FR" altLang="fr-FR" sz="1800">
                <a:solidFill>
                  <a:srgbClr val="008000"/>
                </a:solidFill>
              </a:rPr>
              <a:t> dont la composition </a:t>
            </a:r>
            <a:r>
              <a:rPr lang="fr-FR" altLang="fr-FR" sz="1800">
                <a:solidFill>
                  <a:srgbClr val="008000"/>
                </a:solidFill>
                <a:hlinkClick r:id="rId6" tooltip="Faune (biologie)"/>
              </a:rPr>
              <a:t>faunistique</a:t>
            </a:r>
            <a:r>
              <a:rPr lang="fr-FR" altLang="fr-FR" sz="1800">
                <a:solidFill>
                  <a:srgbClr val="008000"/>
                </a:solidFill>
              </a:rPr>
              <a:t> et </a:t>
            </a:r>
            <a:r>
              <a:rPr lang="fr-FR" altLang="fr-FR" sz="1800">
                <a:solidFill>
                  <a:srgbClr val="008000"/>
                </a:solidFill>
                <a:hlinkClick r:id="rId7" tooltip="Flore"/>
              </a:rPr>
              <a:t>floristique</a:t>
            </a:r>
            <a:r>
              <a:rPr lang="fr-FR" altLang="fr-FR" sz="1800">
                <a:solidFill>
                  <a:srgbClr val="008000"/>
                </a:solidFill>
              </a:rPr>
              <a:t> sont le fruit d'une gestion par la ou les populations locales. L'intérêt de ces populations est la constitution d'un cadre de vie satisfaisant leurs divers besoins, en termes d'alimentation, de matériaux de construction, d'artisanats variés, d'énergie, de produits médicinaux, et toutes activités sociales. Les écosystèmes désignés comme </a:t>
            </a:r>
            <a:r>
              <a:rPr lang="fr-FR" altLang="fr-FR" sz="1800" i="1">
                <a:solidFill>
                  <a:srgbClr val="008000"/>
                </a:solidFill>
              </a:rPr>
              <a:t>agroforêts</a:t>
            </a:r>
            <a:r>
              <a:rPr lang="fr-FR" altLang="fr-FR" sz="1800">
                <a:solidFill>
                  <a:srgbClr val="008000"/>
                </a:solidFill>
              </a:rPr>
              <a:t> sont en général situées en zone intertropicale.</a:t>
            </a:r>
            <a:r>
              <a:rPr lang="fr-FR" altLang="fr-FR" sz="1200">
                <a:solidFill>
                  <a:srgbClr val="008000"/>
                </a:solidFill>
              </a:rPr>
              <a:t> Source : </a:t>
            </a:r>
            <a:r>
              <a:rPr lang="fr-FR" altLang="fr-FR" sz="1200">
                <a:solidFill>
                  <a:srgbClr val="008000"/>
                </a:solidFill>
                <a:hlinkClick r:id="rId8"/>
              </a:rPr>
              <a:t>http://fr.wikipedia.org/wiki/Agrofor%C3%AAt</a:t>
            </a:r>
            <a:r>
              <a:rPr lang="fr-FR" altLang="fr-FR" sz="1200">
                <a:solidFill>
                  <a:srgbClr val="008000"/>
                </a:solidFill>
              </a:rPr>
              <a:t> </a:t>
            </a:r>
            <a:endParaRPr lang="fr-FR" altLang="fr-FR" sz="1800">
              <a:solidFill>
                <a:srgbClr val="008000"/>
              </a:solidFill>
            </a:endParaRPr>
          </a:p>
          <a:p>
            <a:pPr algn="just" eaLnBrk="1" hangingPunct="1">
              <a:lnSpc>
                <a:spcPct val="100000"/>
              </a:lnSpc>
              <a:spcBef>
                <a:spcPct val="0"/>
              </a:spcBef>
              <a:buFontTx/>
              <a:buNone/>
            </a:pPr>
            <a:r>
              <a:rPr lang="fr-FR" altLang="fr-FR" sz="1800" b="1" i="1">
                <a:solidFill>
                  <a:srgbClr val="008000"/>
                </a:solidFill>
              </a:rPr>
              <a:t>Jardin-forêt </a:t>
            </a:r>
            <a:r>
              <a:rPr lang="fr-FR" altLang="fr-FR" sz="1800">
                <a:solidFill>
                  <a:srgbClr val="008000"/>
                </a:solidFill>
              </a:rPr>
              <a:t>: Un mélange d’arbres, arbustes, arbrisseaux, plantes grimpantes, légumes annuels, biannuels et vivaces, de champignons cultivés, qui produisent fruits, légumes, plantes aromatiques et médicinales, bois de chauffage etc.</a:t>
            </a:r>
          </a:p>
          <a:p>
            <a:pPr algn="just" eaLnBrk="1" hangingPunct="1">
              <a:lnSpc>
                <a:spcPct val="100000"/>
              </a:lnSpc>
              <a:spcBef>
                <a:spcPct val="0"/>
              </a:spcBef>
              <a:buFontTx/>
              <a:buNone/>
            </a:pPr>
            <a:r>
              <a:rPr lang="fr-FR" altLang="fr-FR" sz="1200">
                <a:solidFill>
                  <a:srgbClr val="008000"/>
                </a:solidFill>
              </a:rPr>
              <a:t>Source : </a:t>
            </a:r>
            <a:r>
              <a:rPr lang="fr-FR" altLang="fr-FR" sz="1200">
                <a:solidFill>
                  <a:srgbClr val="008000"/>
                </a:solidFill>
                <a:hlinkClick r:id="rId9"/>
              </a:rPr>
              <a:t>http://www.reporterre.net/Quand-la-permaculture-cree-des</a:t>
            </a:r>
            <a:r>
              <a:rPr lang="fr-FR" altLang="fr-FR" sz="1200">
                <a:solidFill>
                  <a:srgbClr val="008000"/>
                </a:solidFill>
              </a:rPr>
              <a:t> </a:t>
            </a:r>
          </a:p>
          <a:p>
            <a:pPr algn="just" eaLnBrk="1" hangingPunct="1">
              <a:lnSpc>
                <a:spcPct val="100000"/>
              </a:lnSpc>
              <a:spcBef>
                <a:spcPct val="0"/>
              </a:spcBef>
              <a:buFont typeface="Arial" panose="020B0604020202020204" pitchFamily="34" charset="0"/>
              <a:buNone/>
            </a:pPr>
            <a:r>
              <a:rPr lang="fr-FR" altLang="fr-FR" sz="1800" b="1" i="1">
                <a:solidFill>
                  <a:srgbClr val="008000"/>
                </a:solidFill>
              </a:rPr>
              <a:t>Jardin-verger</a:t>
            </a:r>
            <a:r>
              <a:rPr lang="fr-FR" altLang="fr-FR" sz="1800">
                <a:solidFill>
                  <a:srgbClr val="008000"/>
                </a:solidFill>
              </a:rPr>
              <a:t> : endroit créé et préservé par l’homme, source de vie et de bien-être, et constitué d’un ensemble multi-étagé d’espèces végétales utiles principalement pour l’alimentation. Il existe différentes dénominations pour parler de jardin-verger comme jardin-forêt, forêt-jardin, forêt fruitière, forêt comestible, etc. </a:t>
            </a:r>
          </a:p>
          <a:p>
            <a:pPr algn="just" eaLnBrk="1" hangingPunct="1">
              <a:lnSpc>
                <a:spcPct val="100000"/>
              </a:lnSpc>
              <a:spcBef>
                <a:spcPct val="0"/>
              </a:spcBef>
              <a:buFont typeface="Arial" panose="020B0604020202020204" pitchFamily="34" charset="0"/>
              <a:buNone/>
            </a:pPr>
            <a:r>
              <a:rPr lang="fr-FR" altLang="fr-FR" sz="1000">
                <a:solidFill>
                  <a:srgbClr val="008000"/>
                </a:solidFill>
              </a:rPr>
              <a:t>Source : </a:t>
            </a:r>
            <a:r>
              <a:rPr lang="fr-FR" altLang="fr-FR" sz="1000">
                <a:solidFill>
                  <a:srgbClr val="008000"/>
                </a:solidFill>
                <a:hlinkClick r:id="rId10"/>
              </a:rPr>
              <a:t>http://ressources-permaculture.fr/wakka.php?wiki=ArticleJardinVerger</a:t>
            </a:r>
            <a:r>
              <a:rPr lang="fr-FR" altLang="fr-FR" sz="1000">
                <a:solidFill>
                  <a:srgbClr val="008000"/>
                </a:solidFill>
              </a:rPr>
              <a:t> </a:t>
            </a:r>
            <a:endParaRPr lang="fr-FR" altLang="fr-FR" sz="1800">
              <a:solidFill>
                <a:srgbClr val="008000"/>
              </a:solidFill>
            </a:endParaRPr>
          </a:p>
          <a:p>
            <a:pPr algn="just" eaLnBrk="1" hangingPunct="1">
              <a:lnSpc>
                <a:spcPct val="100000"/>
              </a:lnSpc>
              <a:spcBef>
                <a:spcPct val="0"/>
              </a:spcBef>
              <a:buFont typeface="Arial" panose="020B0604020202020204" pitchFamily="34" charset="0"/>
              <a:buNone/>
            </a:pPr>
            <a:r>
              <a:rPr lang="fr-FR" altLang="fr-FR" sz="1800" b="1" i="1">
                <a:solidFill>
                  <a:srgbClr val="008000"/>
                </a:solidFill>
              </a:rPr>
              <a:t>Parc agroforestier ou </a:t>
            </a:r>
            <a:r>
              <a:rPr lang="fr-FR" altLang="fr-FR" sz="1800" i="1">
                <a:solidFill>
                  <a:srgbClr val="008000"/>
                </a:solidFill>
              </a:rPr>
              <a:t>agriculture multi-étagée </a:t>
            </a:r>
            <a:r>
              <a:rPr lang="fr-FR" altLang="fr-FR" sz="1800">
                <a:solidFill>
                  <a:srgbClr val="008000"/>
                </a:solidFill>
              </a:rPr>
              <a:t>: </a:t>
            </a:r>
            <a:r>
              <a:rPr lang="fr-FR" altLang="fr-FR" sz="1800">
                <a:solidFill>
                  <a:srgbClr val="008000"/>
                </a:solidFill>
                <a:hlinkClick r:id="rId11" tooltip="Système de culture"/>
              </a:rPr>
              <a:t>système de culture</a:t>
            </a:r>
            <a:r>
              <a:rPr lang="fr-FR" altLang="fr-FR" sz="1800">
                <a:solidFill>
                  <a:srgbClr val="008000"/>
                </a:solidFill>
              </a:rPr>
              <a:t> consistant à entretenir des arbres dispersés dans les parcelles et </a:t>
            </a:r>
            <a:r>
              <a:rPr lang="fr-FR" altLang="fr-FR" sz="1800">
                <a:solidFill>
                  <a:srgbClr val="008000"/>
                </a:solidFill>
                <a:hlinkClick r:id="rId12" tooltip="Culture, cultiver (page inexistante)"/>
              </a:rPr>
              <a:t>cultiver</a:t>
            </a:r>
            <a:r>
              <a:rPr lang="fr-FR" altLang="fr-FR" sz="1800">
                <a:solidFill>
                  <a:srgbClr val="008000"/>
                </a:solidFill>
              </a:rPr>
              <a:t> entre les arbres. Les arbres qui s’y trouvent ont des usages multiples : bois, nourriture, médicaments, fibres, </a:t>
            </a:r>
            <a:r>
              <a:rPr lang="fr-FR" altLang="fr-FR" sz="1800">
                <a:solidFill>
                  <a:srgbClr val="008000"/>
                </a:solidFill>
                <a:hlinkClick r:id="rId13" tooltip="Fourrage (page inexistante)"/>
              </a:rPr>
              <a:t>fourrage</a:t>
            </a:r>
            <a:r>
              <a:rPr lang="fr-FR" altLang="fr-FR" sz="1800">
                <a:solidFill>
                  <a:srgbClr val="008000"/>
                </a:solidFill>
              </a:rPr>
              <a:t>, résine, latex, tannin, etc. On en utilise les feuilles, le tronc, les </a:t>
            </a:r>
            <a:r>
              <a:rPr lang="fr-FR" altLang="fr-FR" sz="1800">
                <a:solidFill>
                  <a:srgbClr val="008000"/>
                </a:solidFill>
                <a:hlinkClick r:id="rId14" tooltip="Fruit (page inexistante)"/>
              </a:rPr>
              <a:t>fruits</a:t>
            </a:r>
            <a:r>
              <a:rPr lang="fr-FR" altLang="fr-FR" sz="1800">
                <a:solidFill>
                  <a:srgbClr val="008000"/>
                </a:solidFill>
              </a:rPr>
              <a:t>, mais aussi les </a:t>
            </a:r>
            <a:r>
              <a:rPr lang="fr-FR" altLang="fr-FR" sz="1800">
                <a:solidFill>
                  <a:srgbClr val="008000"/>
                </a:solidFill>
                <a:hlinkClick r:id="rId15" tooltip="Racine (page inexistante)"/>
              </a:rPr>
              <a:t>racines</a:t>
            </a:r>
            <a:r>
              <a:rPr lang="fr-FR" altLang="fr-FR" sz="1800">
                <a:solidFill>
                  <a:srgbClr val="008000"/>
                </a:solidFill>
              </a:rPr>
              <a:t>, les branches, les fleurs. Dans ces champs, les arbres protègent le sol de l’</a:t>
            </a:r>
            <a:r>
              <a:rPr lang="fr-FR" altLang="fr-FR" sz="1800">
                <a:solidFill>
                  <a:srgbClr val="008000"/>
                </a:solidFill>
                <a:hlinkClick r:id="rId16" tooltip="Érosion (page inexistante)"/>
              </a:rPr>
              <a:t>érosion</a:t>
            </a:r>
            <a:r>
              <a:rPr lang="fr-FR" altLang="fr-FR" sz="1800">
                <a:solidFill>
                  <a:srgbClr val="008000"/>
                </a:solidFill>
              </a:rPr>
              <a:t>, en améliorent la </a:t>
            </a:r>
            <a:r>
              <a:rPr lang="fr-FR" altLang="fr-FR" sz="1800">
                <a:solidFill>
                  <a:srgbClr val="008000"/>
                </a:solidFill>
                <a:hlinkClick r:id="rId17" tooltip="Fertilité (page inexistante)"/>
              </a:rPr>
              <a:t>fertilité</a:t>
            </a:r>
            <a:r>
              <a:rPr lang="fr-FR" altLang="fr-FR" sz="1800">
                <a:solidFill>
                  <a:srgbClr val="008000"/>
                </a:solidFill>
              </a:rPr>
              <a:t>, procurent de l’ombre aux plantes qui ne supportent pas le plein soleil ainsi qu’aux hommes et animaux domestiques, diminuent les effets néfastes du vent, retiennent l’humidité. Ils sont aussi un symbole de statut social et permettent de visualiser les limites des champs ou de marquer la propriété d’un terrain.</a:t>
            </a:r>
            <a:r>
              <a:rPr lang="fr-FR" altLang="fr-FR" sz="1200">
                <a:solidFill>
                  <a:srgbClr val="008000"/>
                </a:solidFill>
              </a:rPr>
              <a:t> Source : </a:t>
            </a:r>
            <a:r>
              <a:rPr lang="fr-FR" altLang="fr-FR" sz="1200">
                <a:solidFill>
                  <a:srgbClr val="008000"/>
                </a:solidFill>
                <a:hlinkClick r:id="rId18"/>
              </a:rPr>
              <a:t>http://mots-agronomie.inra.fr/mots-agronomie.fr/index.php/Agroforesterie</a:t>
            </a:r>
            <a:r>
              <a:rPr lang="fr-FR" altLang="fr-FR" sz="1200">
                <a:solidFill>
                  <a:srgbClr val="008000"/>
                </a:solidFill>
              </a:rPr>
              <a:t> </a:t>
            </a:r>
            <a:endParaRPr lang="fr-FR" altLang="fr-FR" sz="1800">
              <a:solidFill>
                <a:srgbClr val="008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1">
            <a:extLst>
              <a:ext uri="{FF2B5EF4-FFF2-40B4-BE49-F238E27FC236}">
                <a16:creationId xmlns:a16="http://schemas.microsoft.com/office/drawing/2014/main" id="{02DDC2DF-11F0-4BF6-9D87-7666603375EC}"/>
              </a:ext>
            </a:extLst>
          </p:cNvPr>
          <p:cNvSpPr txBox="1">
            <a:spLocks/>
          </p:cNvSpPr>
          <p:nvPr/>
        </p:nvSpPr>
        <p:spPr bwMode="auto">
          <a:xfrm>
            <a:off x="10585450" y="158750"/>
            <a:ext cx="12842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3280DCFD-CD15-4348-B0D9-67EF6168854F}" type="slidenum">
              <a:rPr lang="fr-FR" altLang="fr-FR" sz="1200">
                <a:solidFill>
                  <a:srgbClr val="898989"/>
                </a:solidFill>
              </a:rPr>
              <a:pPr algn="r" eaLnBrk="1" hangingPunct="1">
                <a:lnSpc>
                  <a:spcPct val="100000"/>
                </a:lnSpc>
                <a:spcBef>
                  <a:spcPct val="0"/>
                </a:spcBef>
                <a:buFontTx/>
                <a:buNone/>
              </a:pPr>
              <a:t>14</a:t>
            </a:fld>
            <a:endParaRPr lang="fr-FR" altLang="fr-FR" sz="1200">
              <a:solidFill>
                <a:srgbClr val="898989"/>
              </a:solidFill>
            </a:endParaRPr>
          </a:p>
        </p:txBody>
      </p:sp>
      <p:sp>
        <p:nvSpPr>
          <p:cNvPr id="16387" name="Rectangle 5">
            <a:extLst>
              <a:ext uri="{FF2B5EF4-FFF2-40B4-BE49-F238E27FC236}">
                <a16:creationId xmlns:a16="http://schemas.microsoft.com/office/drawing/2014/main" id="{195D7C17-3DF9-4A76-A7B6-0EE223950D90}"/>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6388" name="ZoneTexte 5">
            <a:extLst>
              <a:ext uri="{FF2B5EF4-FFF2-40B4-BE49-F238E27FC236}">
                <a16:creationId xmlns:a16="http://schemas.microsoft.com/office/drawing/2014/main" id="{9ED7663B-A7F5-4D9B-B4BC-4C214A8C1AFE}"/>
              </a:ext>
            </a:extLst>
          </p:cNvPr>
          <p:cNvSpPr txBox="1">
            <a:spLocks noChangeArrowheads="1"/>
          </p:cNvSpPr>
          <p:nvPr/>
        </p:nvSpPr>
        <p:spPr bwMode="auto">
          <a:xfrm>
            <a:off x="215900" y="668338"/>
            <a:ext cx="789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2. Avantages des systèmes agroforestiers (suite)</a:t>
            </a:r>
          </a:p>
        </p:txBody>
      </p:sp>
      <p:pic>
        <p:nvPicPr>
          <p:cNvPr id="16389" name="Image 7">
            <a:extLst>
              <a:ext uri="{FF2B5EF4-FFF2-40B4-BE49-F238E27FC236}">
                <a16:creationId xmlns:a16="http://schemas.microsoft.com/office/drawing/2014/main" id="{5A180939-F655-42B5-8B2B-4718DE9522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5450" y="1036638"/>
            <a:ext cx="7751763"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7DCF93B-59CE-4C4C-B002-2164D3A33C3E}"/>
              </a:ext>
            </a:extLst>
          </p:cNvPr>
          <p:cNvSpPr/>
          <p:nvPr/>
        </p:nvSpPr>
        <p:spPr>
          <a:xfrm>
            <a:off x="6826250" y="1036638"/>
            <a:ext cx="2887663" cy="2016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rgbClr val="008000"/>
                </a:solidFill>
              </a:rPr>
              <a:t>STOCKAGE DU CARBONE</a:t>
            </a:r>
          </a:p>
        </p:txBody>
      </p:sp>
      <p:sp>
        <p:nvSpPr>
          <p:cNvPr id="12" name="Rectangle 11">
            <a:extLst>
              <a:ext uri="{FF2B5EF4-FFF2-40B4-BE49-F238E27FC236}">
                <a16:creationId xmlns:a16="http://schemas.microsoft.com/office/drawing/2014/main" id="{64F0D73D-66D9-4CCB-9CDE-8AAF882C9736}"/>
              </a:ext>
            </a:extLst>
          </p:cNvPr>
          <p:cNvSpPr/>
          <p:nvPr/>
        </p:nvSpPr>
        <p:spPr>
          <a:xfrm>
            <a:off x="9883775" y="1433513"/>
            <a:ext cx="1403350" cy="1698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rgbClr val="008000"/>
                </a:solidFill>
              </a:rPr>
              <a:t>BRISE-VENT</a:t>
            </a:r>
          </a:p>
        </p:txBody>
      </p:sp>
      <p:sp>
        <p:nvSpPr>
          <p:cNvPr id="13" name="Rectangle 12">
            <a:extLst>
              <a:ext uri="{FF2B5EF4-FFF2-40B4-BE49-F238E27FC236}">
                <a16:creationId xmlns:a16="http://schemas.microsoft.com/office/drawing/2014/main" id="{5352C5BB-508C-45EA-BD47-BBD1C7651834}"/>
              </a:ext>
            </a:extLst>
          </p:cNvPr>
          <p:cNvSpPr/>
          <p:nvPr/>
        </p:nvSpPr>
        <p:spPr>
          <a:xfrm>
            <a:off x="10344150" y="1936750"/>
            <a:ext cx="1509713" cy="909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rgbClr val="008000"/>
                </a:solidFill>
              </a:rPr>
              <a:t>DIVERSIFICA-TION DES PRODUCTION</a:t>
            </a:r>
          </a:p>
        </p:txBody>
      </p:sp>
      <p:sp>
        <p:nvSpPr>
          <p:cNvPr id="14" name="Rectangle 13">
            <a:extLst>
              <a:ext uri="{FF2B5EF4-FFF2-40B4-BE49-F238E27FC236}">
                <a16:creationId xmlns:a16="http://schemas.microsoft.com/office/drawing/2014/main" id="{C74BFCCF-1511-4B20-B98E-9602E6F1C324}"/>
              </a:ext>
            </a:extLst>
          </p:cNvPr>
          <p:cNvSpPr/>
          <p:nvPr/>
        </p:nvSpPr>
        <p:spPr>
          <a:xfrm>
            <a:off x="9713913" y="5683250"/>
            <a:ext cx="1835150" cy="4587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rgbClr val="008000"/>
                </a:solidFill>
              </a:rPr>
              <a:t>ASCENCEUR</a:t>
            </a:r>
          </a:p>
          <a:p>
            <a:pPr algn="ctr" eaLnBrk="1" fontAlgn="auto" hangingPunct="1">
              <a:spcBef>
                <a:spcPts val="0"/>
              </a:spcBef>
              <a:spcAft>
                <a:spcPts val="0"/>
              </a:spcAft>
              <a:defRPr/>
            </a:pPr>
            <a:r>
              <a:rPr lang="fr-FR" dirty="0">
                <a:solidFill>
                  <a:srgbClr val="008000"/>
                </a:solidFill>
              </a:rPr>
              <a:t>HYDRAULIQUE</a:t>
            </a:r>
          </a:p>
        </p:txBody>
      </p:sp>
      <p:sp>
        <p:nvSpPr>
          <p:cNvPr id="15" name="Rectangle 14">
            <a:extLst>
              <a:ext uri="{FF2B5EF4-FFF2-40B4-BE49-F238E27FC236}">
                <a16:creationId xmlns:a16="http://schemas.microsoft.com/office/drawing/2014/main" id="{D86E6A48-D33B-4786-95BC-78B6FD3E4AF6}"/>
              </a:ext>
            </a:extLst>
          </p:cNvPr>
          <p:cNvSpPr/>
          <p:nvPr/>
        </p:nvSpPr>
        <p:spPr>
          <a:xfrm>
            <a:off x="9297988" y="6230938"/>
            <a:ext cx="1631950" cy="528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rgbClr val="008000"/>
                </a:solidFill>
              </a:rPr>
              <a:t>POMPE A NUTRIMENT</a:t>
            </a:r>
          </a:p>
        </p:txBody>
      </p:sp>
      <p:sp>
        <p:nvSpPr>
          <p:cNvPr id="17" name="Rectangle 16">
            <a:extLst>
              <a:ext uri="{FF2B5EF4-FFF2-40B4-BE49-F238E27FC236}">
                <a16:creationId xmlns:a16="http://schemas.microsoft.com/office/drawing/2014/main" id="{929C30B6-A2A2-4D06-BCBC-CE42561926FD}"/>
              </a:ext>
            </a:extLst>
          </p:cNvPr>
          <p:cNvSpPr/>
          <p:nvPr/>
        </p:nvSpPr>
        <p:spPr>
          <a:xfrm>
            <a:off x="6667500" y="6230938"/>
            <a:ext cx="1839913" cy="528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rgbClr val="008000"/>
                </a:solidFill>
              </a:rPr>
              <a:t>EPURATION DES POLLUANTS</a:t>
            </a:r>
          </a:p>
        </p:txBody>
      </p:sp>
      <p:sp>
        <p:nvSpPr>
          <p:cNvPr id="18" name="Rectangle 17">
            <a:extLst>
              <a:ext uri="{FF2B5EF4-FFF2-40B4-BE49-F238E27FC236}">
                <a16:creationId xmlns:a16="http://schemas.microsoft.com/office/drawing/2014/main" id="{E7DA297D-B1BC-40CB-8477-2F4CB826EC24}"/>
              </a:ext>
            </a:extLst>
          </p:cNvPr>
          <p:cNvSpPr/>
          <p:nvPr/>
        </p:nvSpPr>
        <p:spPr>
          <a:xfrm>
            <a:off x="9790113" y="3757613"/>
            <a:ext cx="1322387" cy="5492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700" dirty="0">
                <a:solidFill>
                  <a:schemeClr val="tx1"/>
                </a:solidFill>
              </a:rPr>
              <a:t>MATIERE</a:t>
            </a:r>
          </a:p>
          <a:p>
            <a:pPr algn="ctr" eaLnBrk="1" fontAlgn="auto" hangingPunct="1">
              <a:spcBef>
                <a:spcPts val="0"/>
              </a:spcBef>
              <a:spcAft>
                <a:spcPts val="0"/>
              </a:spcAft>
              <a:defRPr/>
            </a:pPr>
            <a:r>
              <a:rPr lang="fr-FR" sz="1700" dirty="0">
                <a:solidFill>
                  <a:schemeClr val="tx1"/>
                </a:solidFill>
              </a:rPr>
              <a:t>ORGANIQUE</a:t>
            </a:r>
          </a:p>
        </p:txBody>
      </p:sp>
      <p:sp>
        <p:nvSpPr>
          <p:cNvPr id="19" name="Rectangle 18">
            <a:extLst>
              <a:ext uri="{FF2B5EF4-FFF2-40B4-BE49-F238E27FC236}">
                <a16:creationId xmlns:a16="http://schemas.microsoft.com/office/drawing/2014/main" id="{3FB46748-FF64-4F72-A220-075ABA10BD23}"/>
              </a:ext>
            </a:extLst>
          </p:cNvPr>
          <p:cNvSpPr/>
          <p:nvPr/>
        </p:nvSpPr>
        <p:spPr>
          <a:xfrm>
            <a:off x="5235575" y="5926138"/>
            <a:ext cx="1316038" cy="833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700" dirty="0">
                <a:solidFill>
                  <a:schemeClr val="tx1"/>
                </a:solidFill>
              </a:rPr>
              <a:t>ACTIVITE BIOLOGIQUE DES SOLS</a:t>
            </a:r>
          </a:p>
        </p:txBody>
      </p:sp>
      <p:sp>
        <p:nvSpPr>
          <p:cNvPr id="20" name="Rectangle 19">
            <a:extLst>
              <a:ext uri="{FF2B5EF4-FFF2-40B4-BE49-F238E27FC236}">
                <a16:creationId xmlns:a16="http://schemas.microsoft.com/office/drawing/2014/main" id="{F01ADC61-2421-459E-BE77-437E5A55EF02}"/>
              </a:ext>
            </a:extLst>
          </p:cNvPr>
          <p:cNvSpPr/>
          <p:nvPr/>
        </p:nvSpPr>
        <p:spPr>
          <a:xfrm>
            <a:off x="4818063" y="2762250"/>
            <a:ext cx="2636837" cy="412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600" dirty="0">
                <a:solidFill>
                  <a:srgbClr val="008000"/>
                </a:solidFill>
              </a:rPr>
              <a:t>CREATION D’HABITATS ET DE RESSOURCE =&gt; BIODIVERSITE </a:t>
            </a:r>
          </a:p>
        </p:txBody>
      </p:sp>
      <p:sp>
        <p:nvSpPr>
          <p:cNvPr id="21" name="Rectangle 20">
            <a:extLst>
              <a:ext uri="{FF2B5EF4-FFF2-40B4-BE49-F238E27FC236}">
                <a16:creationId xmlns:a16="http://schemas.microsoft.com/office/drawing/2014/main" id="{908CEA4C-E471-4866-99D8-DDBC86BB70C5}"/>
              </a:ext>
            </a:extLst>
          </p:cNvPr>
          <p:cNvSpPr/>
          <p:nvPr/>
        </p:nvSpPr>
        <p:spPr>
          <a:xfrm>
            <a:off x="4818063" y="2355850"/>
            <a:ext cx="2592387" cy="361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600" dirty="0">
                <a:solidFill>
                  <a:schemeClr val="tx1"/>
                </a:solidFill>
              </a:rPr>
              <a:t>AUXILIAIRES DE CULTURE</a:t>
            </a:r>
          </a:p>
        </p:txBody>
      </p:sp>
      <p:sp>
        <p:nvSpPr>
          <p:cNvPr id="22" name="Rectangle 21">
            <a:extLst>
              <a:ext uri="{FF2B5EF4-FFF2-40B4-BE49-F238E27FC236}">
                <a16:creationId xmlns:a16="http://schemas.microsoft.com/office/drawing/2014/main" id="{8F1F21F6-571E-47E6-ABB4-AB47A43CF36C}"/>
              </a:ext>
            </a:extLst>
          </p:cNvPr>
          <p:cNvSpPr/>
          <p:nvPr/>
        </p:nvSpPr>
        <p:spPr>
          <a:xfrm>
            <a:off x="4845050" y="3516313"/>
            <a:ext cx="2179638" cy="7905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600" dirty="0">
                <a:solidFill>
                  <a:srgbClr val="008000"/>
                </a:solidFill>
              </a:rPr>
              <a:t>OMBRE + PROTECTION DES CULTURES =&gt; ANIMAUX</a:t>
            </a:r>
          </a:p>
        </p:txBody>
      </p:sp>
      <p:sp>
        <p:nvSpPr>
          <p:cNvPr id="23" name="Rectangle 22">
            <a:extLst>
              <a:ext uri="{FF2B5EF4-FFF2-40B4-BE49-F238E27FC236}">
                <a16:creationId xmlns:a16="http://schemas.microsoft.com/office/drawing/2014/main" id="{0D4EFFDF-C2D3-4CDE-AB98-BFC6BE66D9E1}"/>
              </a:ext>
            </a:extLst>
          </p:cNvPr>
          <p:cNvSpPr/>
          <p:nvPr/>
        </p:nvSpPr>
        <p:spPr>
          <a:xfrm>
            <a:off x="7304088" y="3711575"/>
            <a:ext cx="1035050" cy="5953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500" dirty="0">
                <a:solidFill>
                  <a:srgbClr val="008000"/>
                </a:solidFill>
              </a:rPr>
              <a:t>LUTTE CONTRE L’EROSION</a:t>
            </a:r>
          </a:p>
        </p:txBody>
      </p:sp>
      <p:sp>
        <p:nvSpPr>
          <p:cNvPr id="24" name="Rectangle 23">
            <a:extLst>
              <a:ext uri="{FF2B5EF4-FFF2-40B4-BE49-F238E27FC236}">
                <a16:creationId xmlns:a16="http://schemas.microsoft.com/office/drawing/2014/main" id="{7E7F1656-2402-4F77-A6F3-F1BF8E5825D5}"/>
              </a:ext>
            </a:extLst>
          </p:cNvPr>
          <p:cNvSpPr/>
          <p:nvPr/>
        </p:nvSpPr>
        <p:spPr>
          <a:xfrm rot="16200000">
            <a:off x="3600451" y="5553075"/>
            <a:ext cx="1765300" cy="4286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400" dirty="0">
                <a:solidFill>
                  <a:schemeClr val="tx1"/>
                </a:solidFill>
              </a:rPr>
              <a:t>Stockage de carbone</a:t>
            </a:r>
          </a:p>
        </p:txBody>
      </p:sp>
      <p:sp>
        <p:nvSpPr>
          <p:cNvPr id="25" name="Rectangle 24">
            <a:extLst>
              <a:ext uri="{FF2B5EF4-FFF2-40B4-BE49-F238E27FC236}">
                <a16:creationId xmlns:a16="http://schemas.microsoft.com/office/drawing/2014/main" id="{577AF21D-589E-46A7-99B0-FCB848BED897}"/>
              </a:ext>
            </a:extLst>
          </p:cNvPr>
          <p:cNvSpPr/>
          <p:nvPr/>
        </p:nvSpPr>
        <p:spPr>
          <a:xfrm rot="16200000">
            <a:off x="4020344" y="1426369"/>
            <a:ext cx="892175" cy="4619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400" dirty="0">
                <a:solidFill>
                  <a:schemeClr val="tx1"/>
                </a:solidFill>
              </a:rPr>
              <a:t>Fourrage</a:t>
            </a:r>
          </a:p>
          <a:p>
            <a:pPr algn="ctr" eaLnBrk="1" fontAlgn="auto" hangingPunct="1">
              <a:spcBef>
                <a:spcPts val="0"/>
              </a:spcBef>
              <a:spcAft>
                <a:spcPts val="0"/>
              </a:spcAft>
              <a:defRPr/>
            </a:pPr>
            <a:r>
              <a:rPr lang="fr-FR" sz="1400" dirty="0">
                <a:solidFill>
                  <a:schemeClr val="tx1"/>
                </a:solidFill>
              </a:rPr>
              <a:t>BRF</a:t>
            </a:r>
          </a:p>
        </p:txBody>
      </p:sp>
      <p:sp>
        <p:nvSpPr>
          <p:cNvPr id="26" name="Rectangle 25">
            <a:extLst>
              <a:ext uri="{FF2B5EF4-FFF2-40B4-BE49-F238E27FC236}">
                <a16:creationId xmlns:a16="http://schemas.microsoft.com/office/drawing/2014/main" id="{41E7DEAB-0679-4773-BC54-F936C1CA188C}"/>
              </a:ext>
            </a:extLst>
          </p:cNvPr>
          <p:cNvSpPr/>
          <p:nvPr/>
        </p:nvSpPr>
        <p:spPr>
          <a:xfrm rot="16200000">
            <a:off x="3771900" y="3967163"/>
            <a:ext cx="1443038" cy="258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400" dirty="0">
                <a:solidFill>
                  <a:schemeClr val="tx1"/>
                </a:solidFill>
              </a:rPr>
              <a:t>Bois d’œuvre</a:t>
            </a:r>
          </a:p>
        </p:txBody>
      </p:sp>
      <p:sp>
        <p:nvSpPr>
          <p:cNvPr id="27" name="Rectangle 26">
            <a:extLst>
              <a:ext uri="{FF2B5EF4-FFF2-40B4-BE49-F238E27FC236}">
                <a16:creationId xmlns:a16="http://schemas.microsoft.com/office/drawing/2014/main" id="{9CE357F6-7CA8-4EE2-8AE1-B4B6DF0352F9}"/>
              </a:ext>
            </a:extLst>
          </p:cNvPr>
          <p:cNvSpPr/>
          <p:nvPr/>
        </p:nvSpPr>
        <p:spPr>
          <a:xfrm rot="16200000">
            <a:off x="3935413" y="2524125"/>
            <a:ext cx="1117600" cy="450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400" dirty="0">
                <a:solidFill>
                  <a:schemeClr val="tx1"/>
                </a:solidFill>
              </a:rPr>
              <a:t>Bois Energie</a:t>
            </a:r>
          </a:p>
        </p:txBody>
      </p:sp>
      <p:sp>
        <p:nvSpPr>
          <p:cNvPr id="16406" name="ZoneTexte 10">
            <a:extLst>
              <a:ext uri="{FF2B5EF4-FFF2-40B4-BE49-F238E27FC236}">
                <a16:creationId xmlns:a16="http://schemas.microsoft.com/office/drawing/2014/main" id="{B709C3F0-B8AA-45B9-A757-07C2EC20CF9D}"/>
              </a:ext>
            </a:extLst>
          </p:cNvPr>
          <p:cNvSpPr txBox="1">
            <a:spLocks noChangeArrowheads="1"/>
          </p:cNvSpPr>
          <p:nvPr/>
        </p:nvSpPr>
        <p:spPr bwMode="auto">
          <a:xfrm>
            <a:off x="652463" y="6491288"/>
            <a:ext cx="3557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a:solidFill>
                  <a:srgbClr val="008000"/>
                </a:solidFill>
              </a:rPr>
              <a:t>Tous les services apportés par l’agroforesterie →</a:t>
            </a:r>
          </a:p>
        </p:txBody>
      </p:sp>
      <p:pic>
        <p:nvPicPr>
          <p:cNvPr id="16407" name="Picture 3" descr="fourrage2_ss">
            <a:extLst>
              <a:ext uri="{FF2B5EF4-FFF2-40B4-BE49-F238E27FC236}">
                <a16:creationId xmlns:a16="http://schemas.microsoft.com/office/drawing/2014/main" id="{D3734AEB-64C1-496D-8426-A22427D5B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1433513"/>
            <a:ext cx="3333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Image 1">
            <a:extLst>
              <a:ext uri="{FF2B5EF4-FFF2-40B4-BE49-F238E27FC236}">
                <a16:creationId xmlns:a16="http://schemas.microsoft.com/office/drawing/2014/main" id="{CCCF6698-478B-44CC-BAAF-8AB24BA23A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2265363"/>
            <a:ext cx="40068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u numéro de diapositive 1">
            <a:extLst>
              <a:ext uri="{FF2B5EF4-FFF2-40B4-BE49-F238E27FC236}">
                <a16:creationId xmlns:a16="http://schemas.microsoft.com/office/drawing/2014/main" id="{0737D246-214A-4629-A2B1-AD8870E03A6F}"/>
              </a:ext>
            </a:extLst>
          </p:cNvPr>
          <p:cNvSpPr txBox="1">
            <a:spLocks/>
          </p:cNvSpPr>
          <p:nvPr/>
        </p:nvSpPr>
        <p:spPr bwMode="auto">
          <a:xfrm>
            <a:off x="85725" y="84138"/>
            <a:ext cx="487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7BCC619-6467-465F-9740-B3DD36B57D3A}" type="slidenum">
              <a:rPr lang="fr-FR" altLang="fr-FR" sz="1200">
                <a:solidFill>
                  <a:srgbClr val="898989"/>
                </a:solidFill>
              </a:rPr>
              <a:pPr algn="r" eaLnBrk="1" hangingPunct="1">
                <a:lnSpc>
                  <a:spcPct val="100000"/>
                </a:lnSpc>
                <a:spcBef>
                  <a:spcPct val="0"/>
                </a:spcBef>
                <a:buFontTx/>
                <a:buNone/>
              </a:pPr>
              <a:t>140</a:t>
            </a:fld>
            <a:endParaRPr lang="fr-FR" altLang="fr-FR" sz="1200">
              <a:solidFill>
                <a:srgbClr val="898989"/>
              </a:solidFill>
            </a:endParaRPr>
          </a:p>
        </p:txBody>
      </p:sp>
      <p:sp>
        <p:nvSpPr>
          <p:cNvPr id="112643" name="Rectangle 5">
            <a:extLst>
              <a:ext uri="{FF2B5EF4-FFF2-40B4-BE49-F238E27FC236}">
                <a16:creationId xmlns:a16="http://schemas.microsoft.com/office/drawing/2014/main" id="{FF1F7E30-8B18-469C-9A4E-040BA4821B0F}"/>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2644" name="ZoneTexte 7">
            <a:extLst>
              <a:ext uri="{FF2B5EF4-FFF2-40B4-BE49-F238E27FC236}">
                <a16:creationId xmlns:a16="http://schemas.microsoft.com/office/drawing/2014/main" id="{2DCDCF30-9E7D-4696-85CC-299ADDD061C4}"/>
              </a:ext>
            </a:extLst>
          </p:cNvPr>
          <p:cNvSpPr txBox="1">
            <a:spLocks noChangeArrowheads="1"/>
          </p:cNvSpPr>
          <p:nvPr/>
        </p:nvSpPr>
        <p:spPr bwMode="auto">
          <a:xfrm>
            <a:off x="169863" y="404813"/>
            <a:ext cx="3521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A7. Annexe: Lexique (suite)</a:t>
            </a:r>
          </a:p>
        </p:txBody>
      </p:sp>
      <p:sp>
        <p:nvSpPr>
          <p:cNvPr id="112645" name="ZoneTexte 8">
            <a:extLst>
              <a:ext uri="{FF2B5EF4-FFF2-40B4-BE49-F238E27FC236}">
                <a16:creationId xmlns:a16="http://schemas.microsoft.com/office/drawing/2014/main" id="{0E29FD15-0EED-4CC9-BDB6-51B99BCFE83B}"/>
              </a:ext>
            </a:extLst>
          </p:cNvPr>
          <p:cNvSpPr txBox="1">
            <a:spLocks noChangeArrowheads="1"/>
          </p:cNvSpPr>
          <p:nvPr/>
        </p:nvSpPr>
        <p:spPr bwMode="auto">
          <a:xfrm>
            <a:off x="85725" y="773113"/>
            <a:ext cx="119729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i="1">
                <a:solidFill>
                  <a:srgbClr val="008000"/>
                </a:solidFill>
              </a:rPr>
              <a:t>Permaculture</a:t>
            </a:r>
            <a:r>
              <a:rPr lang="fr-FR" altLang="fr-FR" sz="1800">
                <a:solidFill>
                  <a:srgbClr val="008000"/>
                </a:solidFill>
              </a:rPr>
              <a:t> : Forme d’</a:t>
            </a:r>
            <a:r>
              <a:rPr lang="fr-FR" altLang="fr-FR" sz="1800">
                <a:solidFill>
                  <a:srgbClr val="008000"/>
                </a:solidFill>
                <a:hlinkClick r:id="rId2" tooltip="agriculture"/>
              </a:rPr>
              <a:t>agriculture</a:t>
            </a:r>
            <a:r>
              <a:rPr lang="fr-FR" altLang="fr-FR" sz="1800">
                <a:solidFill>
                  <a:srgbClr val="008000"/>
                </a:solidFill>
              </a:rPr>
              <a:t>, créée dans les années soixante-dix en Australie par Bill Molisson et David Holmgren,  nécessitant peu d’</a:t>
            </a:r>
            <a:r>
              <a:rPr lang="fr-FR" altLang="fr-FR" sz="1800">
                <a:solidFill>
                  <a:srgbClr val="008000"/>
                </a:solidFill>
                <a:hlinkClick r:id="rId3" tooltip="entretien"/>
              </a:rPr>
              <a:t>entretien</a:t>
            </a:r>
            <a:r>
              <a:rPr lang="fr-FR" altLang="fr-FR" sz="1800">
                <a:solidFill>
                  <a:srgbClr val="008000"/>
                </a:solidFill>
              </a:rPr>
              <a:t>, grâce à l’</a:t>
            </a:r>
            <a:r>
              <a:rPr lang="fr-FR" altLang="fr-FR" sz="1800">
                <a:solidFill>
                  <a:srgbClr val="008000"/>
                </a:solidFill>
                <a:hlinkClick r:id="rId4" tooltip="utilisation"/>
              </a:rPr>
              <a:t>utilisation</a:t>
            </a:r>
            <a:r>
              <a:rPr lang="fr-FR" altLang="fr-FR" sz="1800">
                <a:solidFill>
                  <a:srgbClr val="008000"/>
                </a:solidFill>
              </a:rPr>
              <a:t> de nombreuses </a:t>
            </a:r>
            <a:r>
              <a:rPr lang="fr-FR" altLang="fr-FR" sz="1800">
                <a:solidFill>
                  <a:srgbClr val="008000"/>
                </a:solidFill>
                <a:hlinkClick r:id="rId5" tooltip="espèce"/>
              </a:rPr>
              <a:t>espèces</a:t>
            </a:r>
            <a:r>
              <a:rPr lang="fr-FR" altLang="fr-FR" sz="1800">
                <a:solidFill>
                  <a:srgbClr val="008000"/>
                </a:solidFill>
              </a:rPr>
              <a:t> de </a:t>
            </a:r>
            <a:r>
              <a:rPr lang="fr-FR" altLang="fr-FR" sz="1800">
                <a:solidFill>
                  <a:srgbClr val="008000"/>
                </a:solidFill>
                <a:hlinkClick r:id="rId6" tooltip="plante"/>
              </a:rPr>
              <a:t>plantes</a:t>
            </a:r>
            <a:r>
              <a:rPr lang="fr-FR" altLang="fr-FR" sz="1800">
                <a:solidFill>
                  <a:srgbClr val="008000"/>
                </a:solidFill>
              </a:rPr>
              <a:t> </a:t>
            </a:r>
            <a:r>
              <a:rPr lang="fr-FR" altLang="fr-FR" sz="1800">
                <a:solidFill>
                  <a:srgbClr val="008000"/>
                </a:solidFill>
                <a:hlinkClick r:id="rId7" tooltip="complémentaire"/>
              </a:rPr>
              <a:t>complémentaires</a:t>
            </a:r>
            <a:r>
              <a:rPr lang="fr-FR" altLang="fr-FR" sz="1800">
                <a:solidFill>
                  <a:srgbClr val="008000"/>
                </a:solidFill>
              </a:rPr>
              <a:t> et à l’aide des animaux sauvages, pour reconstituer un </a:t>
            </a:r>
            <a:r>
              <a:rPr lang="fr-FR" altLang="fr-FR" sz="1800">
                <a:solidFill>
                  <a:srgbClr val="008000"/>
                </a:solidFill>
                <a:hlinkClick r:id="rId8" tooltip="écosystème"/>
              </a:rPr>
              <a:t>écosystème</a:t>
            </a:r>
            <a:r>
              <a:rPr lang="fr-FR" altLang="fr-FR" sz="1800">
                <a:solidFill>
                  <a:srgbClr val="008000"/>
                </a:solidFill>
              </a:rPr>
              <a:t> gérable à échelle humaine. Elle signifie culture permanente et durable. Elle est un ensemble de pratiques et de principes visant à créer une production agricole </a:t>
            </a:r>
            <a:r>
              <a:rPr lang="fr-FR" altLang="fr-FR" sz="1800">
                <a:solidFill>
                  <a:srgbClr val="008000"/>
                </a:solidFill>
                <a:hlinkClick r:id="rId9" tooltip="Soutenable"/>
              </a:rPr>
              <a:t>durable</a:t>
            </a:r>
            <a:r>
              <a:rPr lang="fr-FR" altLang="fr-FR" sz="1800">
                <a:solidFill>
                  <a:srgbClr val="008000"/>
                </a:solidFill>
              </a:rPr>
              <a:t>, prenant en considération la biodiversité des écosystèmes</a:t>
            </a:r>
            <a:r>
              <a:rPr lang="fr-FR" altLang="fr-FR" sz="1800" baseline="30000">
                <a:solidFill>
                  <a:srgbClr val="008000"/>
                </a:solidFill>
                <a:hlinkClick r:id="rId10"/>
              </a:rPr>
              <a:t>1</a:t>
            </a:r>
            <a:r>
              <a:rPr lang="fr-FR" altLang="fr-FR" sz="1800" baseline="30000">
                <a:solidFill>
                  <a:srgbClr val="008000"/>
                </a:solidFill>
              </a:rPr>
              <a:t>,</a:t>
            </a:r>
            <a:r>
              <a:rPr lang="fr-FR" altLang="fr-FR" sz="1800" baseline="30000">
                <a:solidFill>
                  <a:srgbClr val="008000"/>
                </a:solidFill>
                <a:hlinkClick r:id="rId11"/>
              </a:rPr>
              <a:t>2</a:t>
            </a:r>
            <a:r>
              <a:rPr lang="fr-FR" altLang="fr-FR" sz="1800">
                <a:solidFill>
                  <a:srgbClr val="008000"/>
                </a:solidFill>
              </a:rPr>
              <a:t>, respectueuse des êtres vivants et de leurs relations réciproques. Elle vise à créer un écosystème productif en nourriture ainsi qu'en d'autres ressources utiles, tout en laissant à la nature « sauvage » le plus de place possible. </a:t>
            </a:r>
            <a:r>
              <a:rPr lang="fr-FR" altLang="fr-FR" sz="1200">
                <a:solidFill>
                  <a:srgbClr val="008000"/>
                </a:solidFill>
              </a:rPr>
              <a:t>Sources : a) </a:t>
            </a:r>
            <a:r>
              <a:rPr lang="fr-FR" altLang="fr-FR" sz="1200" i="1">
                <a:solidFill>
                  <a:srgbClr val="008000"/>
                </a:solidFill>
                <a:hlinkClick r:id="rId12"/>
              </a:rPr>
              <a:t>La permaculture</a:t>
            </a:r>
            <a:r>
              <a:rPr lang="fr-FR" altLang="fr-FR" sz="1200">
                <a:solidFill>
                  <a:srgbClr val="008000"/>
                </a:solidFill>
              </a:rPr>
              <a:t> sur </a:t>
            </a:r>
            <a:r>
              <a:rPr lang="fr-FR" altLang="fr-FR" sz="1200">
                <a:solidFill>
                  <a:srgbClr val="008000"/>
                </a:solidFill>
                <a:hlinkClick r:id="rId13"/>
              </a:rPr>
              <a:t>http://www.fermedubec.com</a:t>
            </a:r>
            <a:r>
              <a:rPr lang="fr-FR" altLang="fr-FR" sz="1200">
                <a:solidFill>
                  <a:srgbClr val="008000"/>
                </a:solidFill>
              </a:rPr>
              <a:t>, b) </a:t>
            </a:r>
            <a:r>
              <a:rPr lang="fr-FR" altLang="fr-FR" sz="1200">
                <a:solidFill>
                  <a:srgbClr val="008000"/>
                </a:solidFill>
                <a:hlinkClick r:id="rId14"/>
              </a:rPr>
              <a:t>http://fr.wikipedia.org/wiki/Permaculture</a:t>
            </a:r>
            <a:r>
              <a:rPr lang="fr-FR" altLang="fr-FR" sz="1200">
                <a:solidFill>
                  <a:srgbClr val="008000"/>
                </a:solidFill>
              </a:rPr>
              <a:t>  </a:t>
            </a:r>
          </a:p>
          <a:p>
            <a:pPr algn="just" eaLnBrk="1" hangingPunct="1">
              <a:lnSpc>
                <a:spcPct val="100000"/>
              </a:lnSpc>
              <a:spcBef>
                <a:spcPct val="0"/>
              </a:spcBef>
              <a:buFontTx/>
              <a:buNone/>
            </a:pPr>
            <a:r>
              <a:rPr lang="fr-FR" altLang="fr-FR" sz="1600">
                <a:solidFill>
                  <a:srgbClr val="008000"/>
                </a:solidFill>
              </a:rPr>
              <a:t>La permaculture est une science de conception de cultures, de lieux de vie, et de systèmes agricoles humains utilisant des principes d’écologie et [aussi] le savoir des sociétés traditionnelles pour reproduire la diversité, la stabilité et la résilience des écosystèmes naturels. </a:t>
            </a:r>
            <a:r>
              <a:rPr lang="fr-FR" altLang="fr-FR" sz="1600" i="1">
                <a:solidFill>
                  <a:srgbClr val="008000"/>
                </a:solidFill>
              </a:rPr>
              <a:t>Brin de Paille</a:t>
            </a:r>
            <a:r>
              <a:rPr lang="fr-FR" altLang="fr-FR" sz="1600">
                <a:solidFill>
                  <a:srgbClr val="008000"/>
                </a:solidFill>
              </a:rPr>
              <a:t>.</a:t>
            </a:r>
          </a:p>
          <a:p>
            <a:pPr algn="just" eaLnBrk="1" hangingPunct="1">
              <a:lnSpc>
                <a:spcPct val="100000"/>
              </a:lnSpc>
              <a:spcBef>
                <a:spcPct val="0"/>
              </a:spcBef>
              <a:buFontTx/>
              <a:buNone/>
            </a:pPr>
            <a:r>
              <a:rPr lang="fr-FR" altLang="fr-FR" sz="1600">
                <a:solidFill>
                  <a:srgbClr val="008000"/>
                </a:solidFill>
              </a:rPr>
              <a:t>La permaculture est un aménagement consciencieux du paysage qui imite les modèles de la nature pour créer l’abondance en termes de fibres, nourriture et énergie afin de combler les besoins locaux. </a:t>
            </a:r>
            <a:r>
              <a:rPr lang="fr-FR" altLang="fr-FR" sz="1600" i="1">
                <a:solidFill>
                  <a:srgbClr val="008000"/>
                </a:solidFill>
              </a:rPr>
              <a:t>Michael Whitefield</a:t>
            </a:r>
            <a:endParaRPr lang="fr-FR" altLang="fr-FR" sz="1600">
              <a:solidFill>
                <a:srgbClr val="008000"/>
              </a:solidFill>
            </a:endParaRPr>
          </a:p>
        </p:txBody>
      </p:sp>
      <p:sp>
        <p:nvSpPr>
          <p:cNvPr id="112646" name="ZoneTexte 1">
            <a:extLst>
              <a:ext uri="{FF2B5EF4-FFF2-40B4-BE49-F238E27FC236}">
                <a16:creationId xmlns:a16="http://schemas.microsoft.com/office/drawing/2014/main" id="{86C4E42A-12B3-496B-A1BD-C30A5C18CC0E}"/>
              </a:ext>
            </a:extLst>
          </p:cNvPr>
          <p:cNvSpPr txBox="1">
            <a:spLocks noChangeArrowheads="1"/>
          </p:cNvSpPr>
          <p:nvPr/>
        </p:nvSpPr>
        <p:spPr bwMode="auto">
          <a:xfrm>
            <a:off x="7443788" y="5970588"/>
            <a:ext cx="4748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M. Luong Van Hoi dans ses acacias, caféiers, longanes et herbes à fourrage. Photo: Centre mondial de l'agroforesterie / Tran Ha My. Source :   </a:t>
            </a:r>
            <a:r>
              <a:rPr lang="fr-FR" altLang="fr-FR" sz="1200">
                <a:solidFill>
                  <a:srgbClr val="008000"/>
                </a:solidFill>
                <a:hlinkClick r:id="rId15"/>
              </a:rPr>
              <a:t>http://blog.worldagroforestry.org/index.php/2015/04/21/agroforests-set-to-replace-monocrops-in-northwest-viet-nam/</a:t>
            </a:r>
            <a:r>
              <a:rPr lang="fr-FR" altLang="fr-FR" sz="1200">
                <a:solidFill>
                  <a:srgbClr val="008000"/>
                </a:solidFill>
              </a:rPr>
              <a:t> </a:t>
            </a:r>
          </a:p>
        </p:txBody>
      </p:sp>
      <p:pic>
        <p:nvPicPr>
          <p:cNvPr id="112647" name="Image 6">
            <a:extLst>
              <a:ext uri="{FF2B5EF4-FFF2-40B4-BE49-F238E27FC236}">
                <a16:creationId xmlns:a16="http://schemas.microsoft.com/office/drawing/2014/main" id="{38A21666-CECE-4C5B-992F-568A7534271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509000" y="42275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8" name="ZoneTexte 7">
            <a:extLst>
              <a:ext uri="{FF2B5EF4-FFF2-40B4-BE49-F238E27FC236}">
                <a16:creationId xmlns:a16="http://schemas.microsoft.com/office/drawing/2014/main" id="{9B9178AE-EB92-4A3D-98D4-C435BA7B3BB5}"/>
              </a:ext>
            </a:extLst>
          </p:cNvPr>
          <p:cNvSpPr txBox="1">
            <a:spLocks noChangeArrowheads="1"/>
          </p:cNvSpPr>
          <p:nvPr/>
        </p:nvSpPr>
        <p:spPr bwMode="auto">
          <a:xfrm>
            <a:off x="206375" y="5872163"/>
            <a:ext cx="7272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fr-FR" sz="1200">
                <a:solidFill>
                  <a:srgbClr val="008000"/>
                </a:solidFill>
              </a:rPr>
              <a:t>Agriculture de conservation avec du </a:t>
            </a:r>
            <a:r>
              <a:rPr lang="en-US" altLang="fr-FR" sz="1200" i="1">
                <a:solidFill>
                  <a:srgbClr val="008000"/>
                </a:solidFill>
              </a:rPr>
              <a:t>Faidherbia</a:t>
            </a:r>
            <a:r>
              <a:rPr lang="en-US" altLang="fr-FR" sz="1200">
                <a:solidFill>
                  <a:srgbClr val="008000"/>
                </a:solidFill>
              </a:rPr>
              <a:t> en Zambie. Recommandation en Zambie : 100 </a:t>
            </a:r>
            <a:r>
              <a:rPr lang="en-US" altLang="fr-FR" sz="1200" i="1">
                <a:solidFill>
                  <a:srgbClr val="008000"/>
                </a:solidFill>
              </a:rPr>
              <a:t>Faidherbia</a:t>
            </a:r>
            <a:r>
              <a:rPr lang="en-US" altLang="fr-FR" sz="1200">
                <a:solidFill>
                  <a:srgbClr val="008000"/>
                </a:solidFill>
              </a:rPr>
              <a:t> par ha, </a:t>
            </a:r>
            <a:r>
              <a:rPr lang="fr-FR" altLang="fr-FR" sz="1200">
                <a:solidFill>
                  <a:srgbClr val="008000"/>
                </a:solidFill>
              </a:rPr>
              <a:t>à intervalle de 10 mètres</a:t>
            </a:r>
            <a:r>
              <a:rPr lang="en-US" altLang="fr-FR" sz="1200">
                <a:solidFill>
                  <a:srgbClr val="008000"/>
                </a:solidFill>
              </a:rPr>
              <a:t> (CATWT) (les arbres ont 10 ans sur la photo de droite). </a:t>
            </a:r>
            <a:r>
              <a:rPr lang="fr-FR" altLang="fr-FR" sz="1200">
                <a:solidFill>
                  <a:srgbClr val="008000"/>
                </a:solidFill>
              </a:rPr>
              <a:t>Sources : a) </a:t>
            </a:r>
            <a:r>
              <a:rPr lang="fr-FR" altLang="fr-FR" sz="1200">
                <a:solidFill>
                  <a:srgbClr val="008000"/>
                </a:solidFill>
                <a:hlinkClick r:id="rId17"/>
              </a:rPr>
              <a:t>http://fr.slideshare.net/Yumscrubble/evergreen-agriculture-feeding-africas-poorest-sustainably</a:t>
            </a:r>
            <a:r>
              <a:rPr lang="fr-FR" altLang="fr-FR" sz="1200">
                <a:solidFill>
                  <a:srgbClr val="008000"/>
                </a:solidFill>
              </a:rPr>
              <a:t>, b) </a:t>
            </a:r>
            <a:r>
              <a:rPr lang="fr-FR" altLang="fr-FR" sz="1200">
                <a:solidFill>
                  <a:srgbClr val="008000"/>
                </a:solidFill>
                <a:hlinkClick r:id="rId18"/>
              </a:rPr>
              <a:t>http://www.agfax.net/radio/detail.php?i=305&amp;s=b</a:t>
            </a:r>
            <a:r>
              <a:rPr lang="fr-FR" altLang="fr-FR" sz="1200">
                <a:solidFill>
                  <a:srgbClr val="008000"/>
                </a:solidFill>
              </a:rPr>
              <a:t>  </a:t>
            </a:r>
          </a:p>
        </p:txBody>
      </p:sp>
      <p:pic>
        <p:nvPicPr>
          <p:cNvPr id="112649" name="Image 8">
            <a:extLst>
              <a:ext uri="{FF2B5EF4-FFF2-40B4-BE49-F238E27FC236}">
                <a16:creationId xmlns:a16="http://schemas.microsoft.com/office/drawing/2014/main" id="{80E200B3-59CC-49B0-A7B7-18961128AC7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06375" y="38941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Image 9">
            <a:extLst>
              <a:ext uri="{FF2B5EF4-FFF2-40B4-BE49-F238E27FC236}">
                <a16:creationId xmlns:a16="http://schemas.microsoft.com/office/drawing/2014/main" id="{99D75E27-4EAC-4E73-A7DD-CE312806B24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857500" y="38941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1" name="Image 10">
            <a:extLst>
              <a:ext uri="{FF2B5EF4-FFF2-40B4-BE49-F238E27FC236}">
                <a16:creationId xmlns:a16="http://schemas.microsoft.com/office/drawing/2014/main" id="{76466D43-AD03-4A58-AEEC-95F4589BD2E3}"/>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508625" y="3789363"/>
            <a:ext cx="2430463"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EEFEF186-6B9D-4B8A-A9F4-BF4E78F5FB14}"/>
              </a:ext>
            </a:extLst>
          </p:cNvPr>
          <p:cNvSpPr>
            <a:spLocks noGrp="1"/>
          </p:cNvSpPr>
          <p:nvPr>
            <p:ph type="sldNum" sz="quarter" idx="12"/>
          </p:nvPr>
        </p:nvSpPr>
        <p:spPr>
          <a:xfrm>
            <a:off x="209550" y="158750"/>
            <a:ext cx="574675" cy="350838"/>
          </a:xfrm>
        </p:spPr>
        <p:txBody>
          <a:bodyPr/>
          <a:lstStyle/>
          <a:p>
            <a:pPr>
              <a:defRPr/>
            </a:pPr>
            <a:fld id="{38BA0140-6E8B-4885-995F-8350B0BBDE0C}" type="slidenum">
              <a:rPr lang="fr-FR"/>
              <a:pPr>
                <a:defRPr/>
              </a:pPr>
              <a:t>141</a:t>
            </a:fld>
            <a:endParaRPr lang="fr-FR" dirty="0"/>
          </a:p>
        </p:txBody>
      </p:sp>
      <p:sp>
        <p:nvSpPr>
          <p:cNvPr id="113667" name="Rectangle 5">
            <a:extLst>
              <a:ext uri="{FF2B5EF4-FFF2-40B4-BE49-F238E27FC236}">
                <a16:creationId xmlns:a16="http://schemas.microsoft.com/office/drawing/2014/main" id="{886CBB3F-6938-4BDF-A0A8-3D21355AB6CD}"/>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3668" name="ZoneTexte 5">
            <a:extLst>
              <a:ext uri="{FF2B5EF4-FFF2-40B4-BE49-F238E27FC236}">
                <a16:creationId xmlns:a16="http://schemas.microsoft.com/office/drawing/2014/main" id="{CC21FA0B-28F0-4F3F-BA55-19A4A0FACFA2}"/>
              </a:ext>
            </a:extLst>
          </p:cNvPr>
          <p:cNvSpPr txBox="1">
            <a:spLocks noChangeArrowheads="1"/>
          </p:cNvSpPr>
          <p:nvPr/>
        </p:nvSpPr>
        <p:spPr bwMode="auto">
          <a:xfrm>
            <a:off x="115888" y="527050"/>
            <a:ext cx="301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A7. Annexe: Lexique (suite)</a:t>
            </a:r>
          </a:p>
        </p:txBody>
      </p:sp>
      <p:sp>
        <p:nvSpPr>
          <p:cNvPr id="6" name="ZoneTexte 5">
            <a:extLst>
              <a:ext uri="{FF2B5EF4-FFF2-40B4-BE49-F238E27FC236}">
                <a16:creationId xmlns:a16="http://schemas.microsoft.com/office/drawing/2014/main" id="{0211D005-81F6-48DA-910B-517C0F52EC00}"/>
              </a:ext>
            </a:extLst>
          </p:cNvPr>
          <p:cNvSpPr txBox="1"/>
          <p:nvPr/>
        </p:nvSpPr>
        <p:spPr>
          <a:xfrm>
            <a:off x="115888" y="1057275"/>
            <a:ext cx="11880850" cy="3694113"/>
          </a:xfrm>
          <a:prstGeom prst="rect">
            <a:avLst/>
          </a:prstGeom>
          <a:noFill/>
        </p:spPr>
        <p:txBody>
          <a:bodyPr>
            <a:spAutoFit/>
          </a:bodyPr>
          <a:lstStyle/>
          <a:p>
            <a:pPr eaLnBrk="1" fontAlgn="auto" hangingPunct="1">
              <a:spcBef>
                <a:spcPts val="0"/>
              </a:spcBef>
              <a:spcAft>
                <a:spcPts val="0"/>
              </a:spcAft>
              <a:defRPr/>
            </a:pPr>
            <a:r>
              <a:rPr lang="fr-FR" b="1" i="1" dirty="0" err="1">
                <a:solidFill>
                  <a:srgbClr val="008000"/>
                </a:solidFill>
                <a:latin typeface="+mn-lt"/>
              </a:rPr>
              <a:t>Permaculture</a:t>
            </a:r>
            <a:r>
              <a:rPr lang="fr-FR" dirty="0">
                <a:solidFill>
                  <a:srgbClr val="008000"/>
                </a:solidFill>
                <a:latin typeface="+mn-lt"/>
              </a:rPr>
              <a:t> (suite) : Du fait que les écosystèmes naturels sont supposément plus productifs que les systèmes de production humains, la </a:t>
            </a:r>
            <a:r>
              <a:rPr lang="fr-FR" dirty="0" err="1">
                <a:solidFill>
                  <a:srgbClr val="008000"/>
                </a:solidFill>
                <a:latin typeface="+mn-lt"/>
              </a:rPr>
              <a:t>permaculture</a:t>
            </a:r>
            <a:r>
              <a:rPr lang="fr-FR" dirty="0">
                <a:solidFill>
                  <a:srgbClr val="008000"/>
                </a:solidFill>
                <a:latin typeface="+mn-lt"/>
              </a:rPr>
              <a:t> s'attache à utiliser les modèles d'écosystèmes naturels et à s'en rapprocher autant que possible. Un des modèles fondamentaux est celui de la forêt, composé de sept strates :</a:t>
            </a:r>
          </a:p>
          <a:p>
            <a:pPr eaLnBrk="1" fontAlgn="auto" hangingPunct="1">
              <a:spcBef>
                <a:spcPts val="0"/>
              </a:spcBef>
              <a:spcAft>
                <a:spcPts val="0"/>
              </a:spcAft>
              <a:defRPr/>
            </a:pPr>
            <a:endParaRPr lang="fr-FR" dirty="0">
              <a:solidFill>
                <a:srgbClr val="008000"/>
              </a:solidFill>
              <a:latin typeface="+mn-lt"/>
            </a:endParaRPr>
          </a:p>
          <a:p>
            <a:pPr marL="342900" indent="-342900" eaLnBrk="1" fontAlgn="auto" hangingPunct="1">
              <a:spcBef>
                <a:spcPts val="0"/>
              </a:spcBef>
              <a:spcAft>
                <a:spcPts val="0"/>
              </a:spcAft>
              <a:buFont typeface="+mj-lt"/>
              <a:buAutoNum type="arabicPeriod"/>
              <a:defRPr/>
            </a:pPr>
            <a:r>
              <a:rPr lang="fr-FR" dirty="0">
                <a:solidFill>
                  <a:srgbClr val="008000"/>
                </a:solidFill>
                <a:latin typeface="+mn-lt"/>
              </a:rPr>
              <a:t>la </a:t>
            </a:r>
            <a:r>
              <a:rPr lang="fr-FR" dirty="0">
                <a:solidFill>
                  <a:srgbClr val="008000"/>
                </a:solidFill>
                <a:latin typeface="+mn-lt"/>
                <a:hlinkClick r:id="rId2" tooltip="Canopée"/>
              </a:rPr>
              <a:t>canopée</a:t>
            </a:r>
            <a:r>
              <a:rPr lang="fr-FR" dirty="0">
                <a:solidFill>
                  <a:srgbClr val="008000"/>
                </a:solidFill>
                <a:latin typeface="+mn-lt"/>
              </a:rPr>
              <a:t> (les arbres de haute tige)</a:t>
            </a:r>
          </a:p>
          <a:p>
            <a:pPr marL="342900" indent="-342900" eaLnBrk="1" fontAlgn="auto" hangingPunct="1">
              <a:spcBef>
                <a:spcPts val="0"/>
              </a:spcBef>
              <a:spcAft>
                <a:spcPts val="0"/>
              </a:spcAft>
              <a:buFont typeface="+mj-lt"/>
              <a:buAutoNum type="arabicPeriod"/>
              <a:defRPr/>
            </a:pPr>
            <a:r>
              <a:rPr lang="fr-FR" dirty="0">
                <a:solidFill>
                  <a:srgbClr val="008000"/>
                </a:solidFill>
                <a:latin typeface="+mn-lt"/>
              </a:rPr>
              <a:t>la couche des arbres intermédiaires (fruitiers nains)</a:t>
            </a:r>
          </a:p>
          <a:p>
            <a:pPr marL="342900" indent="-342900" eaLnBrk="1" fontAlgn="auto" hangingPunct="1">
              <a:spcBef>
                <a:spcPts val="0"/>
              </a:spcBef>
              <a:spcAft>
                <a:spcPts val="0"/>
              </a:spcAft>
              <a:buFont typeface="+mj-lt"/>
              <a:buAutoNum type="arabicPeriod"/>
              <a:defRPr/>
            </a:pPr>
            <a:r>
              <a:rPr lang="fr-FR" dirty="0">
                <a:solidFill>
                  <a:srgbClr val="008000"/>
                </a:solidFill>
                <a:latin typeface="+mn-lt"/>
              </a:rPr>
              <a:t>les arbustes</a:t>
            </a:r>
          </a:p>
          <a:p>
            <a:pPr marL="342900" indent="-342900" eaLnBrk="1" fontAlgn="auto" hangingPunct="1">
              <a:spcBef>
                <a:spcPts val="0"/>
              </a:spcBef>
              <a:spcAft>
                <a:spcPts val="0"/>
              </a:spcAft>
              <a:buFont typeface="+mj-lt"/>
              <a:buAutoNum type="arabicPeriod"/>
              <a:defRPr/>
            </a:pPr>
            <a:r>
              <a:rPr lang="fr-FR" dirty="0">
                <a:solidFill>
                  <a:srgbClr val="008000"/>
                </a:solidFill>
                <a:latin typeface="+mn-lt"/>
              </a:rPr>
              <a:t>les herbes annuelles</a:t>
            </a:r>
          </a:p>
          <a:p>
            <a:pPr marL="342900" indent="-342900" eaLnBrk="1" fontAlgn="auto" hangingPunct="1">
              <a:spcBef>
                <a:spcPts val="0"/>
              </a:spcBef>
              <a:spcAft>
                <a:spcPts val="0"/>
              </a:spcAft>
              <a:buFont typeface="+mj-lt"/>
              <a:buAutoNum type="arabicPeriod"/>
              <a:defRPr/>
            </a:pPr>
            <a:r>
              <a:rPr lang="fr-FR" dirty="0">
                <a:solidFill>
                  <a:srgbClr val="008000"/>
                </a:solidFill>
                <a:latin typeface="+mn-lt"/>
              </a:rPr>
              <a:t>les plantes de couverture (ou rampantes)</a:t>
            </a:r>
          </a:p>
          <a:p>
            <a:pPr marL="342900" indent="-342900" eaLnBrk="1" fontAlgn="auto" hangingPunct="1">
              <a:spcBef>
                <a:spcPts val="0"/>
              </a:spcBef>
              <a:spcAft>
                <a:spcPts val="0"/>
              </a:spcAft>
              <a:buFont typeface="+mj-lt"/>
              <a:buAutoNum type="arabicPeriod"/>
              <a:defRPr/>
            </a:pPr>
            <a:r>
              <a:rPr lang="fr-FR" dirty="0">
                <a:solidFill>
                  <a:srgbClr val="008000"/>
                </a:solidFill>
                <a:latin typeface="+mn-lt"/>
              </a:rPr>
              <a:t>la </a:t>
            </a:r>
            <a:r>
              <a:rPr lang="fr-FR" dirty="0">
                <a:solidFill>
                  <a:srgbClr val="008000"/>
                </a:solidFill>
                <a:latin typeface="+mn-lt"/>
                <a:hlinkClick r:id="rId3" tooltip="Rhizosphère"/>
              </a:rPr>
              <a:t>rhizosphère</a:t>
            </a:r>
            <a:r>
              <a:rPr lang="fr-FR" dirty="0">
                <a:solidFill>
                  <a:srgbClr val="008000"/>
                </a:solidFill>
                <a:latin typeface="+mn-lt"/>
              </a:rPr>
              <a:t> (°).</a:t>
            </a:r>
          </a:p>
          <a:p>
            <a:pPr marL="342900" indent="-342900" eaLnBrk="1" fontAlgn="auto" hangingPunct="1">
              <a:spcBef>
                <a:spcPts val="0"/>
              </a:spcBef>
              <a:spcAft>
                <a:spcPts val="0"/>
              </a:spcAft>
              <a:buFont typeface="+mj-lt"/>
              <a:buAutoNum type="arabicPeriod"/>
              <a:defRPr/>
            </a:pPr>
            <a:r>
              <a:rPr lang="fr-FR" dirty="0">
                <a:solidFill>
                  <a:srgbClr val="008000"/>
                </a:solidFill>
                <a:latin typeface="+mn-lt"/>
              </a:rPr>
              <a:t>la strate verticale (lianes, vignes)</a:t>
            </a:r>
          </a:p>
          <a:p>
            <a:pPr marL="342900" indent="-342900" eaLnBrk="1" fontAlgn="auto" hangingPunct="1">
              <a:spcBef>
                <a:spcPts val="0"/>
              </a:spcBef>
              <a:spcAft>
                <a:spcPts val="0"/>
              </a:spcAft>
              <a:buFont typeface="+mj-lt"/>
              <a:buAutoNum type="arabicPeriod"/>
              <a:defRPr/>
            </a:pPr>
            <a:r>
              <a:rPr lang="fr-FR" i="1" dirty="0">
                <a:solidFill>
                  <a:srgbClr val="008000"/>
                </a:solidFill>
                <a:latin typeface="+mn-lt"/>
              </a:rPr>
              <a:t>[ la </a:t>
            </a:r>
            <a:r>
              <a:rPr lang="fr-FR" i="1" dirty="0" err="1">
                <a:solidFill>
                  <a:srgbClr val="008000"/>
                </a:solidFill>
                <a:latin typeface="+mn-lt"/>
                <a:hlinkClick r:id="rId4" tooltip="Mycosphère"/>
              </a:rPr>
              <a:t>mycosphère</a:t>
            </a:r>
            <a:r>
              <a:rPr lang="fr-FR" i="1" dirty="0">
                <a:solidFill>
                  <a:srgbClr val="008000"/>
                </a:solidFill>
                <a:latin typeface="+mn-lt"/>
              </a:rPr>
              <a:t> ] (+).</a:t>
            </a:r>
          </a:p>
          <a:p>
            <a:pPr eaLnBrk="1" fontAlgn="auto" hangingPunct="1">
              <a:spcBef>
                <a:spcPts val="0"/>
              </a:spcBef>
              <a:spcAft>
                <a:spcPts val="0"/>
              </a:spcAft>
              <a:defRPr/>
            </a:pPr>
            <a:endParaRPr lang="fr-FR" dirty="0">
              <a:solidFill>
                <a:srgbClr val="008000"/>
              </a:solidFill>
              <a:latin typeface="+mn-lt"/>
            </a:endParaRPr>
          </a:p>
        </p:txBody>
      </p:sp>
      <p:sp>
        <p:nvSpPr>
          <p:cNvPr id="113670" name="Rectangle 7">
            <a:extLst>
              <a:ext uri="{FF2B5EF4-FFF2-40B4-BE49-F238E27FC236}">
                <a16:creationId xmlns:a16="http://schemas.microsoft.com/office/drawing/2014/main" id="{B3E38CC9-A014-48E3-8DD6-1EB1D54E13D4}"/>
              </a:ext>
            </a:extLst>
          </p:cNvPr>
          <p:cNvSpPr>
            <a:spLocks noChangeArrowheads="1"/>
          </p:cNvSpPr>
          <p:nvPr/>
        </p:nvSpPr>
        <p:spPr bwMode="auto">
          <a:xfrm>
            <a:off x="5599113" y="5741988"/>
            <a:ext cx="6191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008000"/>
                </a:solidFill>
              </a:rPr>
              <a:t>La recherche d’</a:t>
            </a:r>
            <a:r>
              <a:rPr lang="fr-FR" altLang="fr-FR" sz="1200">
                <a:solidFill>
                  <a:srgbClr val="008000"/>
                </a:solidFill>
                <a:hlinkClick r:id="rId5" tooltip="Autosuffisance"/>
              </a:rPr>
              <a:t>autosuffisance</a:t>
            </a:r>
            <a:r>
              <a:rPr lang="fr-FR" altLang="fr-FR" sz="1200">
                <a:solidFill>
                  <a:srgbClr val="008000"/>
                </a:solidFill>
              </a:rPr>
              <a:t> dans un petit espace passe par l'utilisation de plusieurs </a:t>
            </a:r>
            <a:r>
              <a:rPr lang="fr-FR" altLang="fr-FR" sz="1200">
                <a:solidFill>
                  <a:srgbClr val="008000"/>
                </a:solidFill>
                <a:hlinkClick r:id="rId6" tooltip="Strate (botanique)"/>
              </a:rPr>
              <a:t>strates</a:t>
            </a:r>
            <a:r>
              <a:rPr lang="fr-FR" altLang="fr-FR" sz="1200">
                <a:solidFill>
                  <a:srgbClr val="008000"/>
                </a:solidFill>
              </a:rPr>
              <a:t>, ici à l'imitation des strates forestières dans un </a:t>
            </a:r>
            <a:r>
              <a:rPr lang="fr-FR" altLang="fr-FR" sz="1200">
                <a:solidFill>
                  <a:srgbClr val="008000"/>
                </a:solidFill>
                <a:hlinkClick r:id="rId7" tooltip="Jardin-forêt"/>
              </a:rPr>
              <a:t>jardin-forêt</a:t>
            </a:r>
            <a:r>
              <a:rPr lang="fr-FR" altLang="fr-FR" sz="1200">
                <a:solidFill>
                  <a:srgbClr val="008000"/>
                </a:solidFill>
              </a:rPr>
              <a:t>. © </a:t>
            </a:r>
            <a:r>
              <a:rPr lang="fr-FR" altLang="fr-FR" sz="1200">
                <a:solidFill>
                  <a:srgbClr val="008000"/>
                </a:solidFill>
                <a:hlinkClick r:id="rId8"/>
              </a:rPr>
              <a:t>Magnus Manske</a:t>
            </a:r>
            <a:r>
              <a:rPr lang="fr-FR" altLang="fr-FR" sz="1200">
                <a:solidFill>
                  <a:srgbClr val="008000"/>
                </a:solidFill>
              </a:rPr>
              <a:t>, </a:t>
            </a:r>
            <a:r>
              <a:rPr lang="fr-FR" altLang="fr-FR" sz="1200">
                <a:solidFill>
                  <a:srgbClr val="008000"/>
                </a:solidFill>
                <a:hlinkClick r:id="rId9"/>
              </a:rPr>
              <a:t>CC BY-SA 3.0</a:t>
            </a:r>
            <a:r>
              <a:rPr lang="fr-FR" altLang="fr-FR" sz="1200">
                <a:solidFill>
                  <a:srgbClr val="008000"/>
                </a:solidFill>
              </a:rPr>
              <a:t>. </a:t>
            </a:r>
            <a:r>
              <a:rPr lang="fr-FR" altLang="fr-FR" sz="1200">
                <a:solidFill>
                  <a:srgbClr val="008000"/>
                </a:solidFill>
                <a:hlinkClick r:id="rId10"/>
              </a:rPr>
              <a:t>http://fr.wikipedia.org/wiki/Permaculture#mediaviewer/File:Waldgartenprinzip.jpg</a:t>
            </a:r>
            <a:r>
              <a:rPr lang="fr-FR" altLang="fr-FR" sz="1200">
                <a:solidFill>
                  <a:srgbClr val="008000"/>
                </a:solidFill>
              </a:rPr>
              <a:t> </a:t>
            </a:r>
          </a:p>
        </p:txBody>
      </p:sp>
      <p:pic>
        <p:nvPicPr>
          <p:cNvPr id="113671" name="Image 10">
            <a:extLst>
              <a:ext uri="{FF2B5EF4-FFF2-40B4-BE49-F238E27FC236}">
                <a16:creationId xmlns:a16="http://schemas.microsoft.com/office/drawing/2014/main" id="{4371524F-5E88-4558-9908-D43C9D8F5A9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29313" y="2241550"/>
            <a:ext cx="57023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2" name="ZoneTexte 9">
            <a:extLst>
              <a:ext uri="{FF2B5EF4-FFF2-40B4-BE49-F238E27FC236}">
                <a16:creationId xmlns:a16="http://schemas.microsoft.com/office/drawing/2014/main" id="{F14D2375-7879-4C0A-BC11-72490D506CFB}"/>
              </a:ext>
            </a:extLst>
          </p:cNvPr>
          <p:cNvSpPr txBox="1">
            <a:spLocks noChangeArrowheads="1"/>
          </p:cNvSpPr>
          <p:nvPr/>
        </p:nvSpPr>
        <p:spPr bwMode="auto">
          <a:xfrm>
            <a:off x="209550" y="4724400"/>
            <a:ext cx="50403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008000"/>
                </a:solidFill>
              </a:rPr>
              <a:t>(°) La région des racines : La </a:t>
            </a:r>
            <a:r>
              <a:rPr lang="fr-FR" altLang="fr-FR" sz="1200" b="1">
                <a:solidFill>
                  <a:srgbClr val="008000"/>
                </a:solidFill>
              </a:rPr>
              <a:t>rhizosphère</a:t>
            </a:r>
            <a:r>
              <a:rPr lang="fr-FR" altLang="fr-FR" sz="1200">
                <a:solidFill>
                  <a:srgbClr val="008000"/>
                </a:solidFill>
              </a:rPr>
              <a:t> est la région du </a:t>
            </a:r>
            <a:r>
              <a:rPr lang="fr-FR" altLang="fr-FR" sz="1200">
                <a:solidFill>
                  <a:srgbClr val="008000"/>
                </a:solidFill>
                <a:hlinkClick r:id="rId12" tooltip="Sol (pédologie)"/>
              </a:rPr>
              <a:t>sol</a:t>
            </a:r>
            <a:r>
              <a:rPr lang="fr-FR" altLang="fr-FR" sz="1200">
                <a:solidFill>
                  <a:srgbClr val="008000"/>
                </a:solidFill>
              </a:rPr>
              <a:t> directement formée et influencée par les </a:t>
            </a:r>
            <a:r>
              <a:rPr lang="fr-FR" altLang="fr-FR" sz="1200">
                <a:solidFill>
                  <a:srgbClr val="008000"/>
                </a:solidFill>
                <a:hlinkClick r:id="rId13" tooltip="Racine (botanique)"/>
              </a:rPr>
              <a:t>racines</a:t>
            </a:r>
            <a:r>
              <a:rPr lang="fr-FR" altLang="fr-FR" sz="1200">
                <a:solidFill>
                  <a:srgbClr val="008000"/>
                </a:solidFill>
              </a:rPr>
              <a:t> et les </a:t>
            </a:r>
            <a:r>
              <a:rPr lang="fr-FR" altLang="fr-FR" sz="1200">
                <a:solidFill>
                  <a:srgbClr val="008000"/>
                </a:solidFill>
                <a:hlinkClick r:id="rId14" tooltip="Micro-organisme"/>
              </a:rPr>
              <a:t>micro-organismes</a:t>
            </a:r>
            <a:r>
              <a:rPr lang="fr-FR" altLang="fr-FR" sz="1200">
                <a:solidFill>
                  <a:srgbClr val="008000"/>
                </a:solidFill>
              </a:rPr>
              <a:t> associés. Source : </a:t>
            </a:r>
            <a:r>
              <a:rPr lang="fr-FR" altLang="fr-FR" sz="1200">
                <a:solidFill>
                  <a:srgbClr val="008000"/>
                </a:solidFill>
                <a:hlinkClick r:id="rId3"/>
              </a:rPr>
              <a:t>http://fr.wikipedia.org/wiki/Rhizosph%C3%A8re</a:t>
            </a:r>
            <a:r>
              <a:rPr lang="fr-FR" altLang="fr-FR" sz="1200">
                <a:solidFill>
                  <a:srgbClr val="008000"/>
                </a:solidFill>
              </a:rPr>
              <a:t> </a:t>
            </a:r>
          </a:p>
          <a:p>
            <a:pPr algn="just" eaLnBrk="1" hangingPunct="1">
              <a:lnSpc>
                <a:spcPct val="100000"/>
              </a:lnSpc>
              <a:spcBef>
                <a:spcPct val="0"/>
              </a:spcBef>
              <a:buFontTx/>
              <a:buNone/>
            </a:pPr>
            <a:endParaRPr lang="fr-FR" altLang="fr-FR" sz="1200">
              <a:solidFill>
                <a:srgbClr val="008000"/>
              </a:solidFill>
            </a:endParaRPr>
          </a:p>
          <a:p>
            <a:pPr algn="just" eaLnBrk="1" hangingPunct="1">
              <a:lnSpc>
                <a:spcPct val="100000"/>
              </a:lnSpc>
              <a:spcBef>
                <a:spcPct val="0"/>
              </a:spcBef>
              <a:buFontTx/>
              <a:buNone/>
            </a:pPr>
            <a:r>
              <a:rPr lang="fr-FR" altLang="fr-FR" sz="1200">
                <a:solidFill>
                  <a:srgbClr val="008000"/>
                </a:solidFill>
              </a:rPr>
              <a:t>(+) espace </a:t>
            </a:r>
            <a:r>
              <a:rPr lang="fr-FR" altLang="fr-FR" sz="1200">
                <a:solidFill>
                  <a:srgbClr val="008000"/>
                </a:solidFill>
                <a:hlinkClick r:id="rId15" tooltip="Pédologie (géotechnique)"/>
              </a:rPr>
              <a:t>pédologique</a:t>
            </a:r>
            <a:r>
              <a:rPr lang="fr-FR" altLang="fr-FR" sz="1200">
                <a:solidFill>
                  <a:srgbClr val="008000"/>
                </a:solidFill>
              </a:rPr>
              <a:t> (*) et aérien comprenant toute la vie sous forme de </a:t>
            </a:r>
            <a:r>
              <a:rPr lang="fr-FR" altLang="fr-FR" sz="1200">
                <a:solidFill>
                  <a:srgbClr val="008000"/>
                </a:solidFill>
                <a:hlinkClick r:id="rId16" tooltip="Champignons"/>
              </a:rPr>
              <a:t>champignons</a:t>
            </a:r>
            <a:r>
              <a:rPr lang="fr-FR" altLang="fr-FR" sz="1200">
                <a:solidFill>
                  <a:srgbClr val="008000"/>
                </a:solidFill>
              </a:rPr>
              <a:t>. Source : </a:t>
            </a:r>
            <a:r>
              <a:rPr lang="fr-FR" altLang="fr-FR" sz="1200">
                <a:solidFill>
                  <a:srgbClr val="008000"/>
                </a:solidFill>
                <a:hlinkClick r:id="rId4"/>
              </a:rPr>
              <a:t>http://fr.wikipedia.org/wiki/Mycosph%C3%A8re</a:t>
            </a:r>
            <a:r>
              <a:rPr lang="fr-FR" altLang="fr-FR" sz="1200">
                <a:solidFill>
                  <a:srgbClr val="008000"/>
                </a:solidFill>
              </a:rPr>
              <a:t> </a:t>
            </a:r>
          </a:p>
          <a:p>
            <a:pPr algn="just" eaLnBrk="1" hangingPunct="1">
              <a:lnSpc>
                <a:spcPct val="100000"/>
              </a:lnSpc>
              <a:spcBef>
                <a:spcPct val="0"/>
              </a:spcBef>
              <a:buFontTx/>
              <a:buNone/>
            </a:pPr>
            <a:endParaRPr lang="fr-FR" altLang="fr-FR" sz="1200">
              <a:solidFill>
                <a:srgbClr val="008000"/>
              </a:solidFill>
            </a:endParaRPr>
          </a:p>
          <a:p>
            <a:pPr eaLnBrk="1" hangingPunct="1">
              <a:lnSpc>
                <a:spcPct val="100000"/>
              </a:lnSpc>
              <a:spcBef>
                <a:spcPct val="0"/>
              </a:spcBef>
              <a:buFontTx/>
              <a:buNone/>
            </a:pPr>
            <a:r>
              <a:rPr lang="fr-FR" altLang="fr-FR" sz="1200">
                <a:solidFill>
                  <a:srgbClr val="008000"/>
                </a:solidFill>
              </a:rPr>
              <a:t>(*) Pédologie : étude des réactions réciproques entre les différentes phases (</a:t>
            </a:r>
            <a:r>
              <a:rPr lang="fr-FR" altLang="fr-FR" sz="1200">
                <a:solidFill>
                  <a:srgbClr val="008000"/>
                </a:solidFill>
                <a:hlinkClick r:id="rId17" tooltip="Liquide"/>
              </a:rPr>
              <a:t>liquide</a:t>
            </a:r>
            <a:r>
              <a:rPr lang="fr-FR" altLang="fr-FR" sz="1200">
                <a:solidFill>
                  <a:srgbClr val="008000"/>
                </a:solidFill>
              </a:rPr>
              <a:t>, </a:t>
            </a:r>
            <a:r>
              <a:rPr lang="fr-FR" altLang="fr-FR" sz="1200">
                <a:solidFill>
                  <a:srgbClr val="008000"/>
                </a:solidFill>
                <a:hlinkClick r:id="rId18" tooltip="Gaz"/>
              </a:rPr>
              <a:t>gazeuse</a:t>
            </a:r>
            <a:r>
              <a:rPr lang="fr-FR" altLang="fr-FR" sz="1200">
                <a:solidFill>
                  <a:srgbClr val="008000"/>
                </a:solidFill>
              </a:rPr>
              <a:t>, </a:t>
            </a:r>
            <a:r>
              <a:rPr lang="fr-FR" altLang="fr-FR" sz="1200">
                <a:solidFill>
                  <a:srgbClr val="008000"/>
                </a:solidFill>
                <a:hlinkClick r:id="rId19" tooltip="État solide"/>
              </a:rPr>
              <a:t>solide</a:t>
            </a:r>
            <a:r>
              <a:rPr lang="fr-FR" altLang="fr-FR" sz="1200">
                <a:solidFill>
                  <a:srgbClr val="008000"/>
                </a:solidFill>
              </a:rPr>
              <a:t>) composant le sol. Source : </a:t>
            </a:r>
            <a:r>
              <a:rPr lang="fr-FR" altLang="fr-FR" sz="1200">
                <a:solidFill>
                  <a:srgbClr val="008000"/>
                </a:solidFill>
                <a:hlinkClick r:id="rId15"/>
              </a:rPr>
              <a:t>http://fr.wikipedia.org/wiki/P%C3%A9dologie_(g%C3%A9otechnique)</a:t>
            </a:r>
            <a:r>
              <a:rPr lang="fr-FR" altLang="fr-FR" sz="1200">
                <a:solidFill>
                  <a:srgbClr val="008000"/>
                </a:solidFill>
              </a:rPr>
              <a:t>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1FE1368-D4D2-4588-942D-45422F9472F3}"/>
              </a:ext>
            </a:extLst>
          </p:cNvPr>
          <p:cNvSpPr>
            <a:spLocks noGrp="1"/>
          </p:cNvSpPr>
          <p:nvPr>
            <p:ph type="sldNum" sz="quarter" idx="12"/>
          </p:nvPr>
        </p:nvSpPr>
        <p:spPr>
          <a:xfrm>
            <a:off x="280988" y="173038"/>
            <a:ext cx="661987" cy="288925"/>
          </a:xfrm>
        </p:spPr>
        <p:txBody>
          <a:bodyPr/>
          <a:lstStyle/>
          <a:p>
            <a:pPr>
              <a:defRPr/>
            </a:pPr>
            <a:fld id="{9D1A0C04-81FB-4458-8257-8AB910B2068F}" type="slidenum">
              <a:rPr lang="fr-FR"/>
              <a:pPr>
                <a:defRPr/>
              </a:pPr>
              <a:t>142</a:t>
            </a:fld>
            <a:endParaRPr lang="fr-FR" dirty="0"/>
          </a:p>
        </p:txBody>
      </p:sp>
      <p:sp>
        <p:nvSpPr>
          <p:cNvPr id="114691" name="ZoneTexte 2">
            <a:extLst>
              <a:ext uri="{FF2B5EF4-FFF2-40B4-BE49-F238E27FC236}">
                <a16:creationId xmlns:a16="http://schemas.microsoft.com/office/drawing/2014/main" id="{0A9F6F81-4EF3-4425-8FF0-2ACD4D7184A0}"/>
              </a:ext>
            </a:extLst>
          </p:cNvPr>
          <p:cNvSpPr txBox="1">
            <a:spLocks noChangeArrowheads="1"/>
          </p:cNvSpPr>
          <p:nvPr/>
        </p:nvSpPr>
        <p:spPr bwMode="auto">
          <a:xfrm>
            <a:off x="153988" y="579438"/>
            <a:ext cx="6853237"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b="1" dirty="0">
                <a:solidFill>
                  <a:srgbClr val="008000"/>
                </a:solidFill>
              </a:rPr>
              <a:t>A8. Annexe : Liste d'espèces adaptées aux milieux arides</a:t>
            </a:r>
            <a:br>
              <a:rPr lang="fr-FR" altLang="fr-FR" sz="1400" b="1" dirty="0">
                <a:solidFill>
                  <a:srgbClr val="008000"/>
                </a:solidFill>
              </a:rPr>
            </a:br>
            <a:br>
              <a:rPr lang="fr-FR" altLang="fr-FR" sz="1400" dirty="0">
                <a:solidFill>
                  <a:srgbClr val="008000"/>
                </a:solidFill>
              </a:rPr>
            </a:br>
            <a:r>
              <a:rPr lang="fr-FR" altLang="fr-FR" sz="1400" dirty="0">
                <a:solidFill>
                  <a:srgbClr val="008000"/>
                </a:solidFill>
              </a:rPr>
              <a:t>A : intérêt alimentaire - E : intérêt énergétique (huile) - R : espèce très économe en eau - D : intérêt pour lutter contre la désertification - N : plante fixatrice d'azote - M : intérêt médicinal - B : intérêt pour produire du bois - En gras : espèces particulièrement intéressantes  </a:t>
            </a:r>
          </a:p>
          <a:p>
            <a:pPr eaLnBrk="1" hangingPunct="1"/>
            <a:r>
              <a:rPr lang="fr-FR" altLang="fr-FR" sz="1400" dirty="0">
                <a:solidFill>
                  <a:srgbClr val="008000"/>
                </a:solidFill>
              </a:rPr>
              <a:t> </a:t>
            </a:r>
          </a:p>
          <a:p>
            <a:pPr eaLnBrk="1" hangingPunct="1"/>
            <a:r>
              <a:rPr lang="fr-FR" altLang="fr-FR" sz="1400" i="1" dirty="0">
                <a:solidFill>
                  <a:srgbClr val="008000"/>
                </a:solidFill>
              </a:rPr>
              <a:t>Acacia </a:t>
            </a:r>
            <a:r>
              <a:rPr lang="fr-FR" altLang="fr-FR" sz="1400" i="1" dirty="0" err="1">
                <a:solidFill>
                  <a:srgbClr val="008000"/>
                </a:solidFill>
              </a:rPr>
              <a:t>senegal</a:t>
            </a:r>
            <a:r>
              <a:rPr lang="fr-FR" altLang="fr-FR" sz="1400" i="1" dirty="0">
                <a:solidFill>
                  <a:srgbClr val="008000"/>
                </a:solidFill>
              </a:rPr>
              <a:t> </a:t>
            </a:r>
            <a:r>
              <a:rPr lang="fr-FR" altLang="fr-FR" sz="1400" dirty="0">
                <a:solidFill>
                  <a:srgbClr val="008000"/>
                </a:solidFill>
              </a:rPr>
              <a:t>(=Gommier) - A</a:t>
            </a:r>
            <a:br>
              <a:rPr lang="fr-FR" altLang="fr-FR" sz="1400" dirty="0">
                <a:solidFill>
                  <a:srgbClr val="008000"/>
                </a:solidFill>
              </a:rPr>
            </a:br>
            <a:r>
              <a:rPr lang="fr-FR" altLang="fr-FR" sz="1400" i="1" dirty="0">
                <a:solidFill>
                  <a:srgbClr val="008000"/>
                </a:solidFill>
              </a:rPr>
              <a:t>Acacia </a:t>
            </a:r>
            <a:r>
              <a:rPr lang="fr-FR" altLang="fr-FR" sz="1400" i="1" dirty="0" err="1">
                <a:solidFill>
                  <a:srgbClr val="008000"/>
                </a:solidFill>
              </a:rPr>
              <a:t>tortilis</a:t>
            </a:r>
            <a:r>
              <a:rPr lang="fr-FR" altLang="fr-FR" sz="1400" i="1" dirty="0">
                <a:solidFill>
                  <a:srgbClr val="008000"/>
                </a:solidFill>
              </a:rPr>
              <a:t> </a:t>
            </a:r>
            <a:r>
              <a:rPr lang="fr-FR" altLang="fr-FR" sz="1400" dirty="0">
                <a:solidFill>
                  <a:srgbClr val="008000"/>
                </a:solidFill>
              </a:rPr>
              <a:t>(=Acacia faux-gommier)</a:t>
            </a:r>
            <a:br>
              <a:rPr lang="fr-FR" altLang="fr-FR" sz="1400" dirty="0">
                <a:solidFill>
                  <a:srgbClr val="008000"/>
                </a:solidFill>
              </a:rPr>
            </a:br>
            <a:r>
              <a:rPr lang="fr-FR" altLang="fr-FR" sz="1400" i="1" dirty="0" err="1">
                <a:solidFill>
                  <a:srgbClr val="008000"/>
                </a:solidFill>
              </a:rPr>
              <a:t>Adansonia</a:t>
            </a:r>
            <a:r>
              <a:rPr lang="fr-FR" altLang="fr-FR" sz="1400" i="1" dirty="0">
                <a:solidFill>
                  <a:srgbClr val="008000"/>
                </a:solidFill>
              </a:rPr>
              <a:t> </a:t>
            </a:r>
            <a:r>
              <a:rPr lang="fr-FR" altLang="fr-FR" sz="1400" i="1" dirty="0" err="1">
                <a:solidFill>
                  <a:srgbClr val="008000"/>
                </a:solidFill>
              </a:rPr>
              <a:t>digitata</a:t>
            </a:r>
            <a:r>
              <a:rPr lang="fr-FR" altLang="fr-FR" sz="1400" i="1" dirty="0">
                <a:solidFill>
                  <a:srgbClr val="008000"/>
                </a:solidFill>
              </a:rPr>
              <a:t> </a:t>
            </a:r>
            <a:r>
              <a:rPr lang="fr-FR" altLang="fr-FR" sz="1400" dirty="0">
                <a:solidFill>
                  <a:srgbClr val="008000"/>
                </a:solidFill>
              </a:rPr>
              <a:t>(=Baobab)</a:t>
            </a:r>
            <a:br>
              <a:rPr lang="fr-FR" altLang="fr-FR" sz="1400" dirty="0">
                <a:solidFill>
                  <a:srgbClr val="008000"/>
                </a:solidFill>
              </a:rPr>
            </a:br>
            <a:r>
              <a:rPr lang="fr-FR" altLang="fr-FR" sz="1400" i="1" dirty="0" err="1">
                <a:solidFill>
                  <a:srgbClr val="008000"/>
                </a:solidFill>
              </a:rPr>
              <a:t>Annona</a:t>
            </a:r>
            <a:r>
              <a:rPr lang="fr-FR" altLang="fr-FR" sz="1400" i="1" dirty="0">
                <a:solidFill>
                  <a:srgbClr val="008000"/>
                </a:solidFill>
              </a:rPr>
              <a:t> </a:t>
            </a:r>
            <a:r>
              <a:rPr lang="fr-FR" altLang="fr-FR" sz="1400" i="1" dirty="0" err="1">
                <a:solidFill>
                  <a:srgbClr val="008000"/>
                </a:solidFill>
              </a:rPr>
              <a:t>senegalensis</a:t>
            </a:r>
            <a:br>
              <a:rPr lang="fr-FR" altLang="fr-FR" sz="1400" dirty="0">
                <a:solidFill>
                  <a:srgbClr val="008000"/>
                </a:solidFill>
              </a:rPr>
            </a:br>
            <a:r>
              <a:rPr lang="fr-FR" altLang="fr-FR" sz="1400" i="1" dirty="0" err="1">
                <a:solidFill>
                  <a:srgbClr val="008000"/>
                </a:solidFill>
              </a:rPr>
              <a:t>Anogeissus</a:t>
            </a:r>
            <a:r>
              <a:rPr lang="fr-FR" altLang="fr-FR" sz="1400" i="1" dirty="0">
                <a:solidFill>
                  <a:srgbClr val="008000"/>
                </a:solidFill>
              </a:rPr>
              <a:t> </a:t>
            </a:r>
            <a:r>
              <a:rPr lang="fr-FR" altLang="fr-FR" sz="1400" i="1" dirty="0" err="1">
                <a:solidFill>
                  <a:srgbClr val="008000"/>
                </a:solidFill>
              </a:rPr>
              <a:t>leiocarpus</a:t>
            </a:r>
            <a:r>
              <a:rPr lang="fr-FR" altLang="fr-FR" sz="1400" i="1" dirty="0">
                <a:solidFill>
                  <a:srgbClr val="008000"/>
                </a:solidFill>
              </a:rPr>
              <a:t> </a:t>
            </a:r>
            <a:r>
              <a:rPr lang="fr-FR" altLang="fr-FR" sz="1400" dirty="0">
                <a:solidFill>
                  <a:srgbClr val="008000"/>
                </a:solidFill>
              </a:rPr>
              <a:t>(=Bouleau d'Afrique)</a:t>
            </a:r>
            <a:br>
              <a:rPr lang="fr-FR" altLang="fr-FR" sz="1400" dirty="0">
                <a:solidFill>
                  <a:srgbClr val="008000"/>
                </a:solidFill>
              </a:rPr>
            </a:br>
            <a:r>
              <a:rPr lang="fr-FR" altLang="fr-FR" sz="1400" i="1" dirty="0" err="1">
                <a:solidFill>
                  <a:srgbClr val="008000"/>
                </a:solidFill>
              </a:rPr>
              <a:t>Argania</a:t>
            </a:r>
            <a:r>
              <a:rPr lang="fr-FR" altLang="fr-FR" sz="1400" i="1" dirty="0">
                <a:solidFill>
                  <a:srgbClr val="008000"/>
                </a:solidFill>
              </a:rPr>
              <a:t> </a:t>
            </a:r>
            <a:r>
              <a:rPr lang="fr-FR" altLang="fr-FR" sz="1400" i="1" dirty="0" err="1">
                <a:solidFill>
                  <a:srgbClr val="008000"/>
                </a:solidFill>
              </a:rPr>
              <a:t>spinosa</a:t>
            </a:r>
            <a:r>
              <a:rPr lang="fr-FR" altLang="fr-FR" sz="1400" i="1" dirty="0">
                <a:solidFill>
                  <a:srgbClr val="008000"/>
                </a:solidFill>
              </a:rPr>
              <a:t> </a:t>
            </a:r>
            <a:r>
              <a:rPr lang="fr-FR" altLang="fr-FR" sz="1400" dirty="0">
                <a:solidFill>
                  <a:srgbClr val="008000"/>
                </a:solidFill>
              </a:rPr>
              <a:t>(Arganier)</a:t>
            </a:r>
            <a:br>
              <a:rPr lang="fr-FR" altLang="fr-FR" sz="1400" dirty="0">
                <a:solidFill>
                  <a:srgbClr val="008000"/>
                </a:solidFill>
              </a:rPr>
            </a:br>
            <a:r>
              <a:rPr lang="fr-FR" altLang="fr-FR" sz="1400" i="1" dirty="0" err="1">
                <a:solidFill>
                  <a:srgbClr val="008000"/>
                </a:solidFill>
              </a:rPr>
              <a:t>Azadirachta</a:t>
            </a:r>
            <a:r>
              <a:rPr lang="fr-FR" altLang="fr-FR" sz="1400" i="1" dirty="0">
                <a:solidFill>
                  <a:srgbClr val="008000"/>
                </a:solidFill>
              </a:rPr>
              <a:t> </a:t>
            </a:r>
            <a:r>
              <a:rPr lang="fr-FR" altLang="fr-FR" sz="1400" i="1" dirty="0" err="1">
                <a:solidFill>
                  <a:srgbClr val="008000"/>
                </a:solidFill>
              </a:rPr>
              <a:t>indica</a:t>
            </a:r>
            <a:r>
              <a:rPr lang="fr-FR" altLang="fr-FR" sz="1400" i="1" dirty="0">
                <a:solidFill>
                  <a:srgbClr val="008000"/>
                </a:solidFill>
              </a:rPr>
              <a:t> </a:t>
            </a:r>
            <a:r>
              <a:rPr lang="fr-FR" altLang="fr-FR" sz="1400" dirty="0">
                <a:solidFill>
                  <a:srgbClr val="008000"/>
                </a:solidFill>
              </a:rPr>
              <a:t>(=Neem = Margousier = Acacia d’Egypte) - M - R</a:t>
            </a:r>
            <a:br>
              <a:rPr lang="fr-FR" altLang="fr-FR" sz="1400" dirty="0">
                <a:solidFill>
                  <a:srgbClr val="008000"/>
                </a:solidFill>
              </a:rPr>
            </a:br>
            <a:r>
              <a:rPr lang="fr-FR" altLang="fr-FR" sz="1400" i="1" dirty="0" err="1">
                <a:solidFill>
                  <a:srgbClr val="008000"/>
                </a:solidFill>
              </a:rPr>
              <a:t>Balanitès</a:t>
            </a:r>
            <a:r>
              <a:rPr lang="fr-FR" altLang="fr-FR" sz="1400" i="1" dirty="0">
                <a:solidFill>
                  <a:srgbClr val="008000"/>
                </a:solidFill>
              </a:rPr>
              <a:t> </a:t>
            </a:r>
            <a:r>
              <a:rPr lang="fr-FR" altLang="fr-FR" sz="1400" i="1" dirty="0" err="1">
                <a:solidFill>
                  <a:srgbClr val="008000"/>
                </a:solidFill>
              </a:rPr>
              <a:t>aegyptica</a:t>
            </a:r>
            <a:r>
              <a:rPr lang="fr-FR" altLang="fr-FR" sz="1400" i="1" dirty="0">
                <a:solidFill>
                  <a:srgbClr val="008000"/>
                </a:solidFill>
              </a:rPr>
              <a:t> </a:t>
            </a:r>
            <a:r>
              <a:rPr lang="fr-FR" altLang="fr-FR" sz="1400" dirty="0">
                <a:solidFill>
                  <a:srgbClr val="008000"/>
                </a:solidFill>
              </a:rPr>
              <a:t>(=Dattier sauvage)</a:t>
            </a:r>
            <a:br>
              <a:rPr lang="fr-FR" altLang="fr-FR" sz="1400" dirty="0">
                <a:solidFill>
                  <a:srgbClr val="008000"/>
                </a:solidFill>
              </a:rPr>
            </a:br>
            <a:r>
              <a:rPr lang="fr-FR" altLang="fr-FR" sz="1400" i="1" dirty="0">
                <a:solidFill>
                  <a:srgbClr val="008000"/>
                </a:solidFill>
              </a:rPr>
              <a:t>Bombax </a:t>
            </a:r>
            <a:r>
              <a:rPr lang="fr-FR" altLang="fr-FR" sz="1400" i="1" dirty="0" err="1">
                <a:solidFill>
                  <a:srgbClr val="008000"/>
                </a:solidFill>
              </a:rPr>
              <a:t>costatum</a:t>
            </a:r>
            <a:r>
              <a:rPr lang="fr-FR" altLang="fr-FR" sz="1400" i="1" dirty="0">
                <a:solidFill>
                  <a:srgbClr val="008000"/>
                </a:solidFill>
              </a:rPr>
              <a:t> </a:t>
            </a:r>
            <a:r>
              <a:rPr lang="fr-FR" altLang="fr-FR" sz="1400" dirty="0">
                <a:solidFill>
                  <a:srgbClr val="008000"/>
                </a:solidFill>
              </a:rPr>
              <a:t>(=Kapokier rouge)</a:t>
            </a:r>
            <a:br>
              <a:rPr lang="fr-FR" altLang="fr-FR" sz="1400" dirty="0">
                <a:solidFill>
                  <a:srgbClr val="008000"/>
                </a:solidFill>
              </a:rPr>
            </a:br>
            <a:r>
              <a:rPr lang="fr-FR" altLang="fr-FR" sz="1400" i="1" dirty="0">
                <a:solidFill>
                  <a:srgbClr val="008000"/>
                </a:solidFill>
              </a:rPr>
              <a:t>Borassus </a:t>
            </a:r>
            <a:r>
              <a:rPr lang="fr-FR" altLang="fr-FR" sz="1400" i="1" dirty="0" err="1">
                <a:solidFill>
                  <a:srgbClr val="008000"/>
                </a:solidFill>
              </a:rPr>
              <a:t>aethiopum</a:t>
            </a:r>
            <a:r>
              <a:rPr lang="fr-FR" altLang="fr-FR" sz="1400" i="1" dirty="0">
                <a:solidFill>
                  <a:srgbClr val="008000"/>
                </a:solidFill>
              </a:rPr>
              <a:t> </a:t>
            </a:r>
            <a:r>
              <a:rPr lang="fr-FR" altLang="fr-FR" sz="1400" dirty="0">
                <a:solidFill>
                  <a:srgbClr val="008000"/>
                </a:solidFill>
              </a:rPr>
              <a:t>(= Rônier, = Borasse éthiopien)</a:t>
            </a:r>
            <a:br>
              <a:rPr lang="fr-FR" altLang="fr-FR" sz="1400" dirty="0">
                <a:solidFill>
                  <a:srgbClr val="008000"/>
                </a:solidFill>
              </a:rPr>
            </a:br>
            <a:r>
              <a:rPr lang="fr-FR" altLang="fr-FR" sz="1400" i="1" dirty="0" err="1">
                <a:solidFill>
                  <a:srgbClr val="008000"/>
                </a:solidFill>
              </a:rPr>
              <a:t>Boscia</a:t>
            </a:r>
            <a:r>
              <a:rPr lang="fr-FR" altLang="fr-FR" sz="1400" i="1" dirty="0">
                <a:solidFill>
                  <a:srgbClr val="008000"/>
                </a:solidFill>
              </a:rPr>
              <a:t> </a:t>
            </a:r>
            <a:r>
              <a:rPr lang="fr-FR" altLang="fr-FR" sz="1400" i="1" dirty="0" err="1">
                <a:solidFill>
                  <a:srgbClr val="008000"/>
                </a:solidFill>
              </a:rPr>
              <a:t>senegalensis</a:t>
            </a:r>
            <a:r>
              <a:rPr lang="fr-FR" altLang="fr-FR" sz="1400" i="1" dirty="0">
                <a:solidFill>
                  <a:srgbClr val="008000"/>
                </a:solidFill>
              </a:rPr>
              <a:t> </a:t>
            </a:r>
            <a:r>
              <a:rPr lang="fr-FR" altLang="fr-FR" sz="1400" dirty="0">
                <a:solidFill>
                  <a:srgbClr val="008000"/>
                </a:solidFill>
              </a:rPr>
              <a:t>(=</a:t>
            </a:r>
            <a:r>
              <a:rPr lang="fr-FR" altLang="fr-FR" sz="1400" dirty="0" err="1">
                <a:solidFill>
                  <a:srgbClr val="008000"/>
                </a:solidFill>
              </a:rPr>
              <a:t>Anza</a:t>
            </a:r>
            <a:r>
              <a:rPr lang="fr-FR" altLang="fr-FR" sz="1400" dirty="0">
                <a:solidFill>
                  <a:srgbClr val="008000"/>
                </a:solidFill>
              </a:rPr>
              <a:t> au Niger)- A - D</a:t>
            </a:r>
            <a:br>
              <a:rPr lang="fr-FR" altLang="fr-FR" sz="1400" dirty="0">
                <a:solidFill>
                  <a:srgbClr val="008000"/>
                </a:solidFill>
              </a:rPr>
            </a:br>
            <a:r>
              <a:rPr lang="fr-FR" altLang="fr-FR" sz="1400" i="1" dirty="0" err="1">
                <a:solidFill>
                  <a:srgbClr val="008000"/>
                </a:solidFill>
              </a:rPr>
              <a:t>Ceiba</a:t>
            </a:r>
            <a:r>
              <a:rPr lang="fr-FR" altLang="fr-FR" sz="1400" i="1" dirty="0">
                <a:solidFill>
                  <a:srgbClr val="008000"/>
                </a:solidFill>
              </a:rPr>
              <a:t> </a:t>
            </a:r>
            <a:r>
              <a:rPr lang="fr-FR" altLang="fr-FR" sz="1400" i="1" dirty="0" err="1">
                <a:solidFill>
                  <a:srgbClr val="008000"/>
                </a:solidFill>
              </a:rPr>
              <a:t>pentandra</a:t>
            </a:r>
            <a:r>
              <a:rPr lang="fr-FR" altLang="fr-FR" sz="1400" i="1" dirty="0">
                <a:solidFill>
                  <a:srgbClr val="008000"/>
                </a:solidFill>
              </a:rPr>
              <a:t> </a:t>
            </a:r>
            <a:r>
              <a:rPr lang="fr-FR" altLang="fr-FR" sz="1400" dirty="0">
                <a:solidFill>
                  <a:srgbClr val="008000"/>
                </a:solidFill>
              </a:rPr>
              <a:t>(=Kapokier, =Fromager)</a:t>
            </a:r>
            <a:br>
              <a:rPr lang="fr-FR" altLang="fr-FR" sz="1400" dirty="0">
                <a:solidFill>
                  <a:srgbClr val="008000"/>
                </a:solidFill>
              </a:rPr>
            </a:br>
            <a:r>
              <a:rPr lang="fr-FR" altLang="fr-FR" sz="1400" i="1" dirty="0" err="1">
                <a:solidFill>
                  <a:srgbClr val="008000"/>
                </a:solidFill>
              </a:rPr>
              <a:t>Celtis</a:t>
            </a:r>
            <a:r>
              <a:rPr lang="fr-FR" altLang="fr-FR" sz="1400" i="1" dirty="0">
                <a:solidFill>
                  <a:srgbClr val="008000"/>
                </a:solidFill>
              </a:rPr>
              <a:t> </a:t>
            </a:r>
            <a:r>
              <a:rPr lang="fr-FR" altLang="fr-FR" sz="1400" i="1" dirty="0" err="1">
                <a:solidFill>
                  <a:srgbClr val="008000"/>
                </a:solidFill>
              </a:rPr>
              <a:t>integrifolia</a:t>
            </a:r>
            <a:br>
              <a:rPr lang="fr-FR" altLang="fr-FR" sz="1400" dirty="0">
                <a:solidFill>
                  <a:srgbClr val="008000"/>
                </a:solidFill>
              </a:rPr>
            </a:br>
            <a:r>
              <a:rPr lang="fr-FR" altLang="fr-FR" sz="1400" i="1" dirty="0" err="1">
                <a:solidFill>
                  <a:srgbClr val="008000"/>
                </a:solidFill>
              </a:rPr>
              <a:t>Cleome</a:t>
            </a:r>
            <a:r>
              <a:rPr lang="fr-FR" altLang="fr-FR" sz="1400" i="1" dirty="0">
                <a:solidFill>
                  <a:srgbClr val="008000"/>
                </a:solidFill>
              </a:rPr>
              <a:t> </a:t>
            </a:r>
            <a:r>
              <a:rPr lang="fr-FR" altLang="fr-FR" sz="1400" i="1" dirty="0" err="1">
                <a:solidFill>
                  <a:srgbClr val="008000"/>
                </a:solidFill>
              </a:rPr>
              <a:t>viscosa</a:t>
            </a:r>
            <a:r>
              <a:rPr lang="fr-FR" altLang="fr-FR" sz="1400" dirty="0">
                <a:solidFill>
                  <a:srgbClr val="008000"/>
                </a:solidFill>
              </a:rPr>
              <a:t>  - E - A</a:t>
            </a:r>
            <a:br>
              <a:rPr lang="fr-FR" altLang="fr-FR" sz="1400" dirty="0">
                <a:solidFill>
                  <a:srgbClr val="008000"/>
                </a:solidFill>
              </a:rPr>
            </a:br>
            <a:r>
              <a:rPr lang="fr-FR" altLang="fr-FR" sz="1400" i="1" dirty="0" err="1">
                <a:solidFill>
                  <a:srgbClr val="008000"/>
                </a:solidFill>
              </a:rPr>
              <a:t>Cordia</a:t>
            </a:r>
            <a:r>
              <a:rPr lang="fr-FR" altLang="fr-FR" sz="1400" i="1" dirty="0">
                <a:solidFill>
                  <a:srgbClr val="008000"/>
                </a:solidFill>
              </a:rPr>
              <a:t> </a:t>
            </a:r>
            <a:r>
              <a:rPr lang="fr-FR" altLang="fr-FR" sz="1400" i="1" dirty="0" err="1">
                <a:solidFill>
                  <a:srgbClr val="008000"/>
                </a:solidFill>
              </a:rPr>
              <a:t>africana</a:t>
            </a:r>
            <a:r>
              <a:rPr lang="fr-FR" altLang="fr-FR" sz="1400" i="1" dirty="0">
                <a:solidFill>
                  <a:srgbClr val="008000"/>
                </a:solidFill>
              </a:rPr>
              <a:t> </a:t>
            </a:r>
            <a:r>
              <a:rPr lang="fr-FR" altLang="fr-FR" sz="1400" dirty="0">
                <a:solidFill>
                  <a:srgbClr val="008000"/>
                </a:solidFill>
              </a:rPr>
              <a:t>(=</a:t>
            </a:r>
            <a:r>
              <a:rPr lang="fr-FR" altLang="fr-FR" sz="1400" dirty="0" err="1">
                <a:solidFill>
                  <a:srgbClr val="008000"/>
                </a:solidFill>
              </a:rPr>
              <a:t>kaja</a:t>
            </a:r>
            <a:r>
              <a:rPr lang="fr-FR" altLang="fr-FR" sz="1400" dirty="0">
                <a:solidFill>
                  <a:srgbClr val="008000"/>
                </a:solidFill>
              </a:rPr>
              <a:t>)</a:t>
            </a:r>
            <a:br>
              <a:rPr lang="fr-FR" altLang="fr-FR" sz="1400" dirty="0">
                <a:solidFill>
                  <a:srgbClr val="008000"/>
                </a:solidFill>
              </a:rPr>
            </a:br>
            <a:r>
              <a:rPr lang="fr-FR" altLang="fr-FR" sz="1400" i="1" dirty="0" err="1">
                <a:solidFill>
                  <a:srgbClr val="008000"/>
                </a:solidFill>
              </a:rPr>
              <a:t>Cordyla</a:t>
            </a:r>
            <a:r>
              <a:rPr lang="fr-FR" altLang="fr-FR" sz="1400" i="1" dirty="0">
                <a:solidFill>
                  <a:srgbClr val="008000"/>
                </a:solidFill>
              </a:rPr>
              <a:t> </a:t>
            </a:r>
            <a:r>
              <a:rPr lang="fr-FR" altLang="fr-FR" sz="1400" i="1" dirty="0" err="1">
                <a:solidFill>
                  <a:srgbClr val="008000"/>
                </a:solidFill>
              </a:rPr>
              <a:t>africana</a:t>
            </a:r>
            <a:br>
              <a:rPr lang="fr-FR" altLang="fr-FR" sz="1400" i="1" dirty="0">
                <a:solidFill>
                  <a:srgbClr val="008000"/>
                </a:solidFill>
              </a:rPr>
            </a:br>
            <a:r>
              <a:rPr lang="fr-FR" altLang="fr-FR" sz="1400" i="1" dirty="0" err="1">
                <a:solidFill>
                  <a:srgbClr val="008000"/>
                </a:solidFill>
              </a:rPr>
              <a:t>Crateva</a:t>
            </a:r>
            <a:r>
              <a:rPr lang="fr-FR" altLang="fr-FR" sz="1400" i="1" dirty="0">
                <a:solidFill>
                  <a:srgbClr val="008000"/>
                </a:solidFill>
              </a:rPr>
              <a:t> </a:t>
            </a:r>
            <a:r>
              <a:rPr lang="fr-FR" altLang="fr-FR" sz="1400" i="1" dirty="0" err="1">
                <a:solidFill>
                  <a:srgbClr val="008000"/>
                </a:solidFill>
              </a:rPr>
              <a:t>religiosa</a:t>
            </a:r>
            <a:br>
              <a:rPr lang="fr-FR" altLang="fr-FR" sz="1400" i="1" dirty="0">
                <a:solidFill>
                  <a:srgbClr val="008000"/>
                </a:solidFill>
              </a:rPr>
            </a:br>
            <a:r>
              <a:rPr lang="fr-FR" altLang="fr-FR" sz="1400" i="1" dirty="0" err="1">
                <a:solidFill>
                  <a:srgbClr val="008000"/>
                </a:solidFill>
              </a:rPr>
              <a:t>Detarium</a:t>
            </a:r>
            <a:r>
              <a:rPr lang="fr-FR" altLang="fr-FR" sz="1400" i="1" dirty="0">
                <a:solidFill>
                  <a:srgbClr val="008000"/>
                </a:solidFill>
              </a:rPr>
              <a:t> </a:t>
            </a:r>
            <a:r>
              <a:rPr lang="fr-FR" altLang="fr-FR" sz="1400" i="1" dirty="0" err="1">
                <a:solidFill>
                  <a:srgbClr val="008000"/>
                </a:solidFill>
              </a:rPr>
              <a:t>microcarpum</a:t>
            </a:r>
            <a:r>
              <a:rPr lang="fr-FR" altLang="fr-FR" sz="1400" i="1" dirty="0">
                <a:solidFill>
                  <a:srgbClr val="008000"/>
                </a:solidFill>
              </a:rPr>
              <a:t> </a:t>
            </a:r>
            <a:r>
              <a:rPr lang="fr-FR" altLang="fr-FR" sz="1400" dirty="0">
                <a:solidFill>
                  <a:srgbClr val="008000"/>
                </a:solidFill>
              </a:rPr>
              <a:t>(=</a:t>
            </a:r>
            <a:r>
              <a:rPr lang="fr-FR" altLang="fr-FR" sz="1400" dirty="0" err="1">
                <a:solidFill>
                  <a:srgbClr val="008000"/>
                </a:solidFill>
              </a:rPr>
              <a:t>Kutu</a:t>
            </a:r>
            <a:r>
              <a:rPr lang="fr-FR" altLang="fr-FR" sz="1400" dirty="0">
                <a:solidFill>
                  <a:srgbClr val="008000"/>
                </a:solidFill>
              </a:rPr>
              <a:t>)</a:t>
            </a:r>
            <a:br>
              <a:rPr lang="fr-FR" altLang="fr-FR" sz="1400" dirty="0">
                <a:solidFill>
                  <a:srgbClr val="008000"/>
                </a:solidFill>
              </a:rPr>
            </a:br>
            <a:r>
              <a:rPr lang="fr-FR" altLang="fr-FR" sz="1400" i="1" dirty="0" err="1">
                <a:solidFill>
                  <a:srgbClr val="008000"/>
                </a:solidFill>
              </a:rPr>
              <a:t>Diospyros</a:t>
            </a:r>
            <a:r>
              <a:rPr lang="fr-FR" altLang="fr-FR" sz="1400" i="1" dirty="0">
                <a:solidFill>
                  <a:srgbClr val="008000"/>
                </a:solidFill>
              </a:rPr>
              <a:t> </a:t>
            </a:r>
            <a:r>
              <a:rPr lang="fr-FR" altLang="fr-FR" sz="1400" i="1" dirty="0" err="1">
                <a:solidFill>
                  <a:srgbClr val="008000"/>
                </a:solidFill>
              </a:rPr>
              <a:t>mesfiliforrnis</a:t>
            </a:r>
            <a:br>
              <a:rPr lang="fr-FR" altLang="fr-FR" sz="1400" i="1" dirty="0">
                <a:solidFill>
                  <a:srgbClr val="008000"/>
                </a:solidFill>
              </a:rPr>
            </a:br>
            <a:r>
              <a:rPr lang="fr-FR" altLang="fr-FR" sz="1400" i="1" dirty="0" err="1">
                <a:solidFill>
                  <a:srgbClr val="008000"/>
                </a:solidFill>
              </a:rPr>
              <a:t>Euphorbia</a:t>
            </a:r>
            <a:r>
              <a:rPr lang="fr-FR" altLang="fr-FR" sz="1400" i="1" dirty="0">
                <a:solidFill>
                  <a:srgbClr val="008000"/>
                </a:solidFill>
              </a:rPr>
              <a:t> </a:t>
            </a:r>
            <a:r>
              <a:rPr lang="fr-FR" altLang="fr-FR" sz="1400" i="1" dirty="0" err="1">
                <a:solidFill>
                  <a:srgbClr val="008000"/>
                </a:solidFill>
              </a:rPr>
              <a:t>Balsamifera</a:t>
            </a:r>
            <a:br>
              <a:rPr lang="fr-FR" altLang="fr-FR" sz="1400" i="1" dirty="0">
                <a:solidFill>
                  <a:srgbClr val="008000"/>
                </a:solidFill>
              </a:rPr>
            </a:br>
            <a:r>
              <a:rPr lang="fr-FR" altLang="fr-FR" sz="1400" i="1" dirty="0">
                <a:solidFill>
                  <a:srgbClr val="008000"/>
                </a:solidFill>
              </a:rPr>
              <a:t>Faidherbia </a:t>
            </a:r>
            <a:r>
              <a:rPr lang="fr-FR" altLang="fr-FR" sz="1400" i="1" dirty="0" err="1">
                <a:solidFill>
                  <a:srgbClr val="008000"/>
                </a:solidFill>
              </a:rPr>
              <a:t>albida</a:t>
            </a:r>
            <a:r>
              <a:rPr lang="fr-FR" altLang="fr-FR" sz="1400" i="1" dirty="0">
                <a:solidFill>
                  <a:srgbClr val="008000"/>
                </a:solidFill>
              </a:rPr>
              <a:t> </a:t>
            </a:r>
            <a:r>
              <a:rPr lang="fr-FR" altLang="fr-FR" sz="1400" dirty="0">
                <a:solidFill>
                  <a:srgbClr val="008000"/>
                </a:solidFill>
              </a:rPr>
              <a:t>(=</a:t>
            </a:r>
            <a:r>
              <a:rPr lang="fr-FR" altLang="fr-FR" sz="1400" dirty="0" err="1">
                <a:solidFill>
                  <a:srgbClr val="008000"/>
                </a:solidFill>
              </a:rPr>
              <a:t>Balanzan</a:t>
            </a:r>
            <a:r>
              <a:rPr lang="fr-FR" altLang="fr-FR" sz="1400" dirty="0">
                <a:solidFill>
                  <a:srgbClr val="008000"/>
                </a:solidFill>
              </a:rPr>
              <a:t> = </a:t>
            </a:r>
            <a:r>
              <a:rPr lang="fr-FR" altLang="fr-FR" sz="1400" i="1" dirty="0">
                <a:solidFill>
                  <a:srgbClr val="008000"/>
                </a:solidFill>
              </a:rPr>
              <a:t>Acacia </a:t>
            </a:r>
            <a:r>
              <a:rPr lang="fr-FR" altLang="fr-FR" sz="1400" i="1" dirty="0" err="1">
                <a:solidFill>
                  <a:srgbClr val="008000"/>
                </a:solidFill>
              </a:rPr>
              <a:t>albida</a:t>
            </a:r>
            <a:r>
              <a:rPr lang="fr-FR" altLang="fr-FR" sz="1400" dirty="0">
                <a:solidFill>
                  <a:srgbClr val="008000"/>
                </a:solidFill>
              </a:rPr>
              <a:t>)- N - D</a:t>
            </a:r>
            <a:br>
              <a:rPr lang="fr-FR" altLang="fr-FR" sz="1400" dirty="0">
                <a:solidFill>
                  <a:srgbClr val="008000"/>
                </a:solidFill>
              </a:rPr>
            </a:br>
            <a:r>
              <a:rPr lang="fr-FR" altLang="fr-FR" sz="1400" i="1" dirty="0">
                <a:solidFill>
                  <a:srgbClr val="008000"/>
                </a:solidFill>
              </a:rPr>
              <a:t>Ficus </a:t>
            </a:r>
            <a:r>
              <a:rPr lang="fr-FR" altLang="fr-FR" sz="1400" i="1" dirty="0" err="1">
                <a:solidFill>
                  <a:srgbClr val="008000"/>
                </a:solidFill>
              </a:rPr>
              <a:t>spp</a:t>
            </a:r>
            <a:r>
              <a:rPr lang="fr-FR" altLang="fr-FR" sz="1400" i="1" dirty="0">
                <a:solidFill>
                  <a:srgbClr val="008000"/>
                </a:solidFill>
              </a:rPr>
              <a:t>.</a:t>
            </a:r>
          </a:p>
        </p:txBody>
      </p:sp>
      <p:sp>
        <p:nvSpPr>
          <p:cNvPr id="114692" name="ZoneTexte 3">
            <a:extLst>
              <a:ext uri="{FF2B5EF4-FFF2-40B4-BE49-F238E27FC236}">
                <a16:creationId xmlns:a16="http://schemas.microsoft.com/office/drawing/2014/main" id="{7D5B9273-2FC3-407C-B7B2-D14DF777DC19}"/>
              </a:ext>
            </a:extLst>
          </p:cNvPr>
          <p:cNvSpPr txBox="1">
            <a:spLocks noChangeArrowheads="1"/>
          </p:cNvSpPr>
          <p:nvPr/>
        </p:nvSpPr>
        <p:spPr bwMode="auto">
          <a:xfrm>
            <a:off x="7269163" y="80963"/>
            <a:ext cx="4808537"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i="1">
                <a:solidFill>
                  <a:srgbClr val="008000"/>
                </a:solidFill>
              </a:rPr>
              <a:t>Ficus sycomorus gnaphalocarpa</a:t>
            </a:r>
            <a:br>
              <a:rPr lang="fr-FR" altLang="fr-FR" sz="1400" i="1">
                <a:solidFill>
                  <a:srgbClr val="008000"/>
                </a:solidFill>
              </a:rPr>
            </a:br>
            <a:r>
              <a:rPr lang="fr-FR" altLang="fr-FR" sz="1400" i="1">
                <a:solidFill>
                  <a:srgbClr val="008000"/>
                </a:solidFill>
              </a:rPr>
              <a:t>Hyphaene thebaica </a:t>
            </a:r>
            <a:r>
              <a:rPr lang="fr-FR" altLang="fr-FR" sz="1400">
                <a:solidFill>
                  <a:srgbClr val="008000"/>
                </a:solidFill>
              </a:rPr>
              <a:t>(=Palmier Doum)</a:t>
            </a:r>
            <a:br>
              <a:rPr lang="fr-FR" altLang="fr-FR" sz="1400">
                <a:solidFill>
                  <a:srgbClr val="008000"/>
                </a:solidFill>
              </a:rPr>
            </a:br>
            <a:r>
              <a:rPr lang="fr-FR" altLang="fr-FR" sz="1400" i="1">
                <a:solidFill>
                  <a:srgbClr val="008000"/>
                </a:solidFill>
              </a:rPr>
              <a:t>Icacina senegalensis</a:t>
            </a:r>
            <a:br>
              <a:rPr lang="fr-FR" altLang="fr-FR" sz="1400" i="1">
                <a:solidFill>
                  <a:srgbClr val="008000"/>
                </a:solidFill>
              </a:rPr>
            </a:br>
            <a:r>
              <a:rPr lang="fr-FR" altLang="fr-FR" sz="1400" i="1">
                <a:solidFill>
                  <a:srgbClr val="008000"/>
                </a:solidFill>
              </a:rPr>
              <a:t>Jatropha curcas </a:t>
            </a:r>
            <a:r>
              <a:rPr lang="fr-FR" altLang="fr-FR" sz="1400">
                <a:solidFill>
                  <a:srgbClr val="008000"/>
                </a:solidFill>
              </a:rPr>
              <a:t>(=Pourghère)- E - D</a:t>
            </a:r>
            <a:br>
              <a:rPr lang="fr-FR" altLang="fr-FR" sz="1400">
                <a:solidFill>
                  <a:srgbClr val="008000"/>
                </a:solidFill>
              </a:rPr>
            </a:br>
            <a:r>
              <a:rPr lang="fr-FR" altLang="fr-FR" sz="1400" i="1">
                <a:solidFill>
                  <a:srgbClr val="008000"/>
                </a:solidFill>
              </a:rPr>
              <a:t>Khaya senegalensis </a:t>
            </a:r>
            <a:r>
              <a:rPr lang="fr-FR" altLang="fr-FR" sz="1400">
                <a:solidFill>
                  <a:srgbClr val="008000"/>
                </a:solidFill>
              </a:rPr>
              <a:t>(=cailcédrat, =Acajou de la savanne)- B</a:t>
            </a:r>
            <a:br>
              <a:rPr lang="fr-FR" altLang="fr-FR" sz="1400">
                <a:solidFill>
                  <a:srgbClr val="008000"/>
                </a:solidFill>
              </a:rPr>
            </a:br>
            <a:r>
              <a:rPr lang="fr-FR" altLang="fr-FR" sz="1400" i="1">
                <a:solidFill>
                  <a:srgbClr val="008000"/>
                </a:solidFill>
              </a:rPr>
              <a:t>Lannea microcarpa </a:t>
            </a:r>
            <a:r>
              <a:rPr lang="fr-FR" altLang="fr-FR" sz="1400">
                <a:solidFill>
                  <a:srgbClr val="008000"/>
                </a:solidFill>
              </a:rPr>
              <a:t>(=Raisinier)</a:t>
            </a:r>
            <a:br>
              <a:rPr lang="fr-FR" altLang="fr-FR" sz="1400">
                <a:solidFill>
                  <a:srgbClr val="008000"/>
                </a:solidFill>
              </a:rPr>
            </a:br>
            <a:r>
              <a:rPr lang="fr-FR" altLang="fr-FR" sz="1400" i="1">
                <a:solidFill>
                  <a:srgbClr val="008000"/>
                </a:solidFill>
              </a:rPr>
              <a:t>Lophira lanceolata </a:t>
            </a:r>
            <a:r>
              <a:rPr lang="fr-FR" altLang="fr-FR" sz="1400">
                <a:solidFill>
                  <a:srgbClr val="008000"/>
                </a:solidFill>
              </a:rPr>
              <a:t>(=Koyo)</a:t>
            </a:r>
            <a:br>
              <a:rPr lang="fr-FR" altLang="fr-FR" sz="1400">
                <a:solidFill>
                  <a:srgbClr val="008000"/>
                </a:solidFill>
              </a:rPr>
            </a:br>
            <a:r>
              <a:rPr lang="fr-FR" altLang="fr-FR" sz="1400" i="1">
                <a:solidFill>
                  <a:srgbClr val="008000"/>
                </a:solidFill>
              </a:rPr>
              <a:t>Madhuca longifolia </a:t>
            </a:r>
            <a:r>
              <a:rPr lang="fr-FR" altLang="fr-FR" sz="1400">
                <a:solidFill>
                  <a:srgbClr val="008000"/>
                </a:solidFill>
              </a:rPr>
              <a:t>(=Mahua) - E</a:t>
            </a:r>
            <a:br>
              <a:rPr lang="fr-FR" altLang="fr-FR" sz="1400">
                <a:solidFill>
                  <a:srgbClr val="008000"/>
                </a:solidFill>
              </a:rPr>
            </a:br>
            <a:r>
              <a:rPr lang="fr-FR" altLang="fr-FR" sz="1400" i="1">
                <a:solidFill>
                  <a:srgbClr val="008000"/>
                </a:solidFill>
              </a:rPr>
              <a:t>Maerua crassifolia </a:t>
            </a:r>
            <a:r>
              <a:rPr lang="fr-FR" altLang="fr-FR" sz="1400">
                <a:solidFill>
                  <a:srgbClr val="008000"/>
                </a:solidFill>
              </a:rPr>
              <a:t>- A</a:t>
            </a:r>
            <a:br>
              <a:rPr lang="fr-FR" altLang="fr-FR" sz="1400">
                <a:solidFill>
                  <a:srgbClr val="008000"/>
                </a:solidFill>
              </a:rPr>
            </a:br>
            <a:r>
              <a:rPr lang="fr-FR" altLang="fr-FR" sz="1400" i="1">
                <a:solidFill>
                  <a:srgbClr val="008000"/>
                </a:solidFill>
              </a:rPr>
              <a:t>Medicago arborea </a:t>
            </a:r>
            <a:r>
              <a:rPr lang="fr-FR" altLang="fr-FR" sz="1400">
                <a:solidFill>
                  <a:srgbClr val="008000"/>
                </a:solidFill>
              </a:rPr>
              <a:t>(=Luzerne arborescente)</a:t>
            </a:r>
            <a:br>
              <a:rPr lang="fr-FR" altLang="fr-FR" sz="1400">
                <a:solidFill>
                  <a:srgbClr val="008000"/>
                </a:solidFill>
              </a:rPr>
            </a:br>
            <a:r>
              <a:rPr lang="fr-FR" altLang="fr-FR" sz="1400">
                <a:solidFill>
                  <a:srgbClr val="008000"/>
                </a:solidFill>
              </a:rPr>
              <a:t>Microalgues (Espèces aquatiques)- E - A</a:t>
            </a:r>
            <a:br>
              <a:rPr lang="fr-FR" altLang="fr-FR" sz="1400">
                <a:solidFill>
                  <a:srgbClr val="008000"/>
                </a:solidFill>
              </a:rPr>
            </a:br>
            <a:r>
              <a:rPr lang="fr-FR" altLang="fr-FR" sz="1400" i="1">
                <a:solidFill>
                  <a:srgbClr val="008000"/>
                </a:solidFill>
              </a:rPr>
              <a:t>Moringa oleifera </a:t>
            </a:r>
            <a:r>
              <a:rPr lang="fr-FR" altLang="fr-FR" sz="1400">
                <a:solidFill>
                  <a:srgbClr val="008000"/>
                </a:solidFill>
              </a:rPr>
              <a:t>(=Saijan, =Moringa pterygosperma)</a:t>
            </a:r>
            <a:br>
              <a:rPr lang="fr-FR" altLang="fr-FR" sz="1400">
                <a:solidFill>
                  <a:srgbClr val="008000"/>
                </a:solidFill>
              </a:rPr>
            </a:br>
            <a:r>
              <a:rPr lang="fr-FR" altLang="fr-FR" sz="1400" i="1">
                <a:solidFill>
                  <a:srgbClr val="008000"/>
                </a:solidFill>
              </a:rPr>
              <a:t>Nauclea latitolia</a:t>
            </a:r>
            <a:br>
              <a:rPr lang="fr-FR" altLang="fr-FR" sz="1400">
                <a:solidFill>
                  <a:srgbClr val="008000"/>
                </a:solidFill>
              </a:rPr>
            </a:br>
            <a:r>
              <a:rPr lang="fr-FR" altLang="fr-FR" sz="1400" i="1">
                <a:solidFill>
                  <a:srgbClr val="008000"/>
                </a:solidFill>
              </a:rPr>
              <a:t>Panicum turgidum</a:t>
            </a:r>
            <a:br>
              <a:rPr lang="fr-FR" altLang="fr-FR" sz="1400">
                <a:solidFill>
                  <a:srgbClr val="008000"/>
                </a:solidFill>
              </a:rPr>
            </a:br>
            <a:r>
              <a:rPr lang="fr-FR" altLang="fr-FR" sz="1400" i="1">
                <a:solidFill>
                  <a:srgbClr val="008000"/>
                </a:solidFill>
              </a:rPr>
              <a:t>Parinari macrophylla </a:t>
            </a:r>
            <a:r>
              <a:rPr lang="fr-FR" altLang="fr-FR" sz="1400">
                <a:solidFill>
                  <a:srgbClr val="008000"/>
                </a:solidFill>
              </a:rPr>
              <a:t>(=Pomme du Cayor)</a:t>
            </a:r>
            <a:br>
              <a:rPr lang="fr-FR" altLang="fr-FR" sz="1400">
                <a:solidFill>
                  <a:srgbClr val="008000"/>
                </a:solidFill>
              </a:rPr>
            </a:br>
            <a:r>
              <a:rPr lang="fr-FR" altLang="fr-FR" sz="1400" i="1">
                <a:solidFill>
                  <a:srgbClr val="008000"/>
                </a:solidFill>
              </a:rPr>
              <a:t>Parkia biglobosa </a:t>
            </a:r>
            <a:r>
              <a:rPr lang="fr-FR" altLang="fr-FR" sz="1400">
                <a:solidFill>
                  <a:srgbClr val="008000"/>
                </a:solidFill>
              </a:rPr>
              <a:t>(Néré)</a:t>
            </a:r>
            <a:br>
              <a:rPr lang="fr-FR" altLang="fr-FR" sz="1400">
                <a:solidFill>
                  <a:srgbClr val="008000"/>
                </a:solidFill>
              </a:rPr>
            </a:br>
            <a:r>
              <a:rPr lang="fr-FR" altLang="fr-FR" sz="1400" i="1">
                <a:solidFill>
                  <a:srgbClr val="008000"/>
                </a:solidFill>
              </a:rPr>
              <a:t>Pennisetum glaucum </a:t>
            </a:r>
            <a:r>
              <a:rPr lang="fr-FR" altLang="fr-FR" sz="1400">
                <a:solidFill>
                  <a:srgbClr val="008000"/>
                </a:solidFill>
              </a:rPr>
              <a:t>(=Millet perlé, =Pennisetum spicatum )</a:t>
            </a:r>
            <a:br>
              <a:rPr lang="fr-FR" altLang="fr-FR" sz="1400">
                <a:solidFill>
                  <a:srgbClr val="008000"/>
                </a:solidFill>
              </a:rPr>
            </a:br>
            <a:r>
              <a:rPr lang="fr-FR" altLang="fr-FR" sz="1400" i="1">
                <a:solidFill>
                  <a:srgbClr val="008000"/>
                </a:solidFill>
              </a:rPr>
              <a:t>Pongamia pinnata </a:t>
            </a:r>
            <a:r>
              <a:rPr lang="fr-FR" altLang="fr-FR" sz="1400">
                <a:solidFill>
                  <a:srgbClr val="008000"/>
                </a:solidFill>
              </a:rPr>
              <a:t>(=Karanj, =Honge) - E - D - N</a:t>
            </a:r>
            <a:br>
              <a:rPr lang="fr-FR" altLang="fr-FR" sz="1400">
                <a:solidFill>
                  <a:srgbClr val="008000"/>
                </a:solidFill>
              </a:rPr>
            </a:br>
            <a:r>
              <a:rPr lang="fr-FR" altLang="fr-FR" sz="1400" i="1">
                <a:solidFill>
                  <a:srgbClr val="008000"/>
                </a:solidFill>
              </a:rPr>
              <a:t>Prosopis africana </a:t>
            </a:r>
            <a:r>
              <a:rPr lang="fr-FR" altLang="fr-FR" sz="1400">
                <a:solidFill>
                  <a:srgbClr val="008000"/>
                </a:solidFill>
              </a:rPr>
              <a:t>(=mene)</a:t>
            </a:r>
            <a:br>
              <a:rPr lang="fr-FR" altLang="fr-FR" sz="1400">
                <a:solidFill>
                  <a:srgbClr val="008000"/>
                </a:solidFill>
              </a:rPr>
            </a:br>
            <a:r>
              <a:rPr lang="fr-FR" altLang="fr-FR" sz="1400" i="1">
                <a:solidFill>
                  <a:srgbClr val="008000"/>
                </a:solidFill>
              </a:rPr>
              <a:t>Sclerocarya birrea </a:t>
            </a:r>
            <a:r>
              <a:rPr lang="fr-FR" altLang="fr-FR" sz="1400">
                <a:solidFill>
                  <a:srgbClr val="008000"/>
                </a:solidFill>
              </a:rPr>
              <a:t>(Prunier d’Afrique)</a:t>
            </a:r>
            <a:br>
              <a:rPr lang="fr-FR" altLang="fr-FR" sz="1400">
                <a:solidFill>
                  <a:srgbClr val="008000"/>
                </a:solidFill>
              </a:rPr>
            </a:br>
            <a:r>
              <a:rPr lang="fr-FR" altLang="fr-FR" sz="1400" i="1">
                <a:solidFill>
                  <a:srgbClr val="008000"/>
                </a:solidFill>
              </a:rPr>
              <a:t>Sorghum bicolor </a:t>
            </a:r>
            <a:r>
              <a:rPr lang="fr-FR" altLang="fr-FR" sz="1400">
                <a:solidFill>
                  <a:srgbClr val="008000"/>
                </a:solidFill>
              </a:rPr>
              <a:t>(=Sorgho)</a:t>
            </a:r>
            <a:br>
              <a:rPr lang="fr-FR" altLang="fr-FR" sz="1400">
                <a:solidFill>
                  <a:srgbClr val="008000"/>
                </a:solidFill>
              </a:rPr>
            </a:br>
            <a:r>
              <a:rPr lang="fr-FR" altLang="fr-FR" sz="1400" i="1">
                <a:solidFill>
                  <a:srgbClr val="008000"/>
                </a:solidFill>
              </a:rPr>
              <a:t>Spondias mombin</a:t>
            </a:r>
            <a:br>
              <a:rPr lang="fr-FR" altLang="fr-FR" sz="1400">
                <a:solidFill>
                  <a:srgbClr val="008000"/>
                </a:solidFill>
              </a:rPr>
            </a:br>
            <a:r>
              <a:rPr lang="fr-FR" altLang="fr-FR" sz="1400" i="1">
                <a:solidFill>
                  <a:srgbClr val="008000"/>
                </a:solidFill>
              </a:rPr>
              <a:t>Spirulina maxima </a:t>
            </a:r>
            <a:r>
              <a:rPr lang="fr-FR" altLang="fr-FR" sz="1400">
                <a:solidFill>
                  <a:srgbClr val="008000"/>
                </a:solidFill>
              </a:rPr>
              <a:t>(=Spiruline)</a:t>
            </a:r>
            <a:br>
              <a:rPr lang="fr-FR" altLang="fr-FR" sz="1400">
                <a:solidFill>
                  <a:srgbClr val="008000"/>
                </a:solidFill>
              </a:rPr>
            </a:br>
            <a:r>
              <a:rPr lang="fr-FR" altLang="fr-FR" sz="1400" i="1">
                <a:solidFill>
                  <a:srgbClr val="008000"/>
                </a:solidFill>
              </a:rPr>
              <a:t>Sterculia setigera</a:t>
            </a:r>
            <a:br>
              <a:rPr lang="fr-FR" altLang="fr-FR" sz="1400">
                <a:solidFill>
                  <a:srgbClr val="008000"/>
                </a:solidFill>
              </a:rPr>
            </a:br>
            <a:r>
              <a:rPr lang="fr-FR" altLang="fr-FR" sz="1400" i="1">
                <a:solidFill>
                  <a:srgbClr val="008000"/>
                </a:solidFill>
              </a:rPr>
              <a:t>Tamarindus indica </a:t>
            </a:r>
            <a:r>
              <a:rPr lang="fr-FR" altLang="fr-FR" sz="1400">
                <a:solidFill>
                  <a:srgbClr val="008000"/>
                </a:solidFill>
              </a:rPr>
              <a:t>(=Tamarin, = Tamarinier)</a:t>
            </a:r>
            <a:br>
              <a:rPr lang="fr-FR" altLang="fr-FR" sz="1400">
                <a:solidFill>
                  <a:srgbClr val="008000"/>
                </a:solidFill>
              </a:rPr>
            </a:br>
            <a:r>
              <a:rPr lang="fr-FR" altLang="fr-FR" sz="1400" i="1">
                <a:solidFill>
                  <a:srgbClr val="008000"/>
                </a:solidFill>
              </a:rPr>
              <a:t>Vitellaria Paradoxa </a:t>
            </a:r>
            <a:r>
              <a:rPr lang="fr-FR" altLang="fr-FR" sz="1400">
                <a:solidFill>
                  <a:srgbClr val="008000"/>
                </a:solidFill>
              </a:rPr>
              <a:t>(=Butyrospermum Parkii, = Karité)</a:t>
            </a:r>
            <a:br>
              <a:rPr lang="fr-FR" altLang="fr-FR" sz="1400">
                <a:solidFill>
                  <a:srgbClr val="008000"/>
                </a:solidFill>
              </a:rPr>
            </a:br>
            <a:r>
              <a:rPr lang="fr-FR" altLang="fr-FR" sz="1400" i="1">
                <a:solidFill>
                  <a:srgbClr val="008000"/>
                </a:solidFill>
              </a:rPr>
              <a:t>Vitex spp.</a:t>
            </a:r>
            <a:br>
              <a:rPr lang="fr-FR" altLang="fr-FR" sz="1400" i="1">
                <a:solidFill>
                  <a:srgbClr val="008000"/>
                </a:solidFill>
              </a:rPr>
            </a:br>
            <a:r>
              <a:rPr lang="fr-FR" altLang="fr-FR" sz="1400" i="1">
                <a:solidFill>
                  <a:srgbClr val="008000"/>
                </a:solidFill>
              </a:rPr>
              <a:t>Ziziphus jujuba </a:t>
            </a:r>
            <a:r>
              <a:rPr lang="fr-FR" altLang="fr-FR" sz="1400">
                <a:solidFill>
                  <a:srgbClr val="008000"/>
                </a:solidFill>
              </a:rPr>
              <a:t>(Jujubier)</a:t>
            </a:r>
            <a:br>
              <a:rPr lang="fr-FR" altLang="fr-FR" sz="1400">
                <a:solidFill>
                  <a:srgbClr val="008000"/>
                </a:solidFill>
              </a:rPr>
            </a:br>
            <a:r>
              <a:rPr lang="fr-FR" altLang="fr-FR" sz="1400" i="1">
                <a:solidFill>
                  <a:srgbClr val="008000"/>
                </a:solidFill>
              </a:rPr>
              <a:t>Ziziphus mauritiana </a:t>
            </a:r>
            <a:r>
              <a:rPr lang="fr-FR" altLang="fr-FR" sz="1400">
                <a:solidFill>
                  <a:srgbClr val="008000"/>
                </a:solidFill>
              </a:rPr>
              <a:t>(=Jujubier tropical =Jujubier des iguanes)</a:t>
            </a:r>
            <a:br>
              <a:rPr lang="fr-FR" altLang="fr-FR" sz="1400">
                <a:solidFill>
                  <a:srgbClr val="008000"/>
                </a:solidFill>
              </a:rPr>
            </a:br>
            <a:r>
              <a:rPr lang="fr-FR" altLang="fr-FR" sz="1400" i="1">
                <a:solidFill>
                  <a:srgbClr val="008000"/>
                </a:solidFill>
              </a:rPr>
              <a:t>Ziziphus spina-christi </a:t>
            </a:r>
            <a:r>
              <a:rPr lang="fr-FR" altLang="fr-FR" sz="1400">
                <a:solidFill>
                  <a:srgbClr val="008000"/>
                </a:solidFill>
              </a:rPr>
              <a:t>(=Jujubier de Palestine, =Jujubier épine du christ) </a:t>
            </a:r>
          </a:p>
        </p:txBody>
      </p:sp>
      <p:sp>
        <p:nvSpPr>
          <p:cNvPr id="114693" name="Rectangle 5">
            <a:extLst>
              <a:ext uri="{FF2B5EF4-FFF2-40B4-BE49-F238E27FC236}">
                <a16:creationId xmlns:a16="http://schemas.microsoft.com/office/drawing/2014/main" id="{7779227E-2A50-437B-8E20-D1F16E37F673}"/>
              </a:ext>
            </a:extLst>
          </p:cNvPr>
          <p:cNvSpPr>
            <a:spLocks noChangeArrowheads="1"/>
          </p:cNvSpPr>
          <p:nvPr/>
        </p:nvSpPr>
        <p:spPr bwMode="auto">
          <a:xfrm>
            <a:off x="3402013" y="117475"/>
            <a:ext cx="3605212"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4694" name="ZoneTexte 5">
            <a:extLst>
              <a:ext uri="{FF2B5EF4-FFF2-40B4-BE49-F238E27FC236}">
                <a16:creationId xmlns:a16="http://schemas.microsoft.com/office/drawing/2014/main" id="{53D65A0B-D1E0-48FF-89BE-5B2B280FAB51}"/>
              </a:ext>
            </a:extLst>
          </p:cNvPr>
          <p:cNvSpPr txBox="1">
            <a:spLocks noChangeArrowheads="1"/>
          </p:cNvSpPr>
          <p:nvPr/>
        </p:nvSpPr>
        <p:spPr bwMode="auto">
          <a:xfrm>
            <a:off x="4589463" y="5948363"/>
            <a:ext cx="2398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Source de cette liste : </a:t>
            </a:r>
            <a:r>
              <a:rPr lang="fr-FR" altLang="fr-FR" sz="1200">
                <a:solidFill>
                  <a:srgbClr val="008000"/>
                </a:solidFill>
                <a:hlinkClick r:id="rId2"/>
              </a:rPr>
              <a:t>http://objectifterre.over-blog.org/pages/Plantes_du_Sahel_a_interet_alimentaire-26292.html</a:t>
            </a:r>
            <a:r>
              <a:rPr lang="fr-FR" altLang="fr-FR" sz="1200">
                <a:solidFill>
                  <a:srgbClr val="008000"/>
                </a:solidFill>
              </a:rPr>
              <a:t>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oneTexte 2">
            <a:extLst>
              <a:ext uri="{FF2B5EF4-FFF2-40B4-BE49-F238E27FC236}">
                <a16:creationId xmlns:a16="http://schemas.microsoft.com/office/drawing/2014/main" id="{BE53D170-A03D-430D-8029-E58037F058AA}"/>
              </a:ext>
            </a:extLst>
          </p:cNvPr>
          <p:cNvSpPr txBox="1">
            <a:spLocks noChangeArrowheads="1"/>
          </p:cNvSpPr>
          <p:nvPr/>
        </p:nvSpPr>
        <p:spPr bwMode="auto">
          <a:xfrm>
            <a:off x="133350" y="1328738"/>
            <a:ext cx="119475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u="sng">
                <a:solidFill>
                  <a:srgbClr val="008000"/>
                </a:solidFill>
              </a:rPr>
              <a:t>Plantes alimentaires </a:t>
            </a:r>
            <a:r>
              <a:rPr lang="fr-FR" altLang="fr-FR" sz="1400">
                <a:solidFill>
                  <a:srgbClr val="008000"/>
                </a:solidFill>
              </a:rPr>
              <a:t>: </a:t>
            </a:r>
          </a:p>
          <a:p>
            <a:pPr eaLnBrk="1" hangingPunct="1"/>
            <a:endParaRPr lang="fr-FR" altLang="fr-FR" sz="1400" i="1">
              <a:solidFill>
                <a:srgbClr val="008000"/>
              </a:solidFill>
            </a:endParaRPr>
          </a:p>
          <a:p>
            <a:pPr eaLnBrk="1" hangingPunct="1"/>
            <a:r>
              <a:rPr lang="fr-FR" altLang="fr-FR" sz="1400" i="1">
                <a:solidFill>
                  <a:srgbClr val="008000"/>
                </a:solidFill>
              </a:rPr>
              <a:t>Plantes du Sahel à intérêt alimentaire, Liste d'espèces adaptées aux milieux arides</a:t>
            </a:r>
            <a:r>
              <a:rPr lang="fr-FR" altLang="fr-FR" sz="1400">
                <a:solidFill>
                  <a:srgbClr val="008000"/>
                </a:solidFill>
              </a:rPr>
              <a:t>, </a:t>
            </a:r>
            <a:r>
              <a:rPr lang="fr-FR" altLang="fr-FR" sz="1400">
                <a:solidFill>
                  <a:srgbClr val="008000"/>
                </a:solidFill>
                <a:hlinkClick r:id="rId2"/>
              </a:rPr>
              <a:t>http://objectifterre.over-blog.org/pages/Plantes_du_Sahel_a_interet_alimentaire-26292.html</a:t>
            </a:r>
            <a:endParaRPr lang="fr-FR" altLang="fr-FR" sz="1400">
              <a:solidFill>
                <a:srgbClr val="008000"/>
              </a:solidFill>
            </a:endParaRPr>
          </a:p>
          <a:p>
            <a:pPr eaLnBrk="1" hangingPunct="1"/>
            <a:r>
              <a:rPr lang="fr-FR" altLang="fr-FR" sz="1400" i="1">
                <a:solidFill>
                  <a:srgbClr val="008000"/>
                </a:solidFill>
              </a:rPr>
              <a:t>La biodiversité en Afrique de l’Ouest: Leçons apprises et perspectives</a:t>
            </a:r>
            <a:r>
              <a:rPr lang="fr-FR" altLang="fr-FR" sz="1400">
                <a:solidFill>
                  <a:srgbClr val="008000"/>
                </a:solidFill>
              </a:rPr>
              <a:t> - Innocent BUTARE (Centre de Recherche et de Développement International - CRDI), </a:t>
            </a:r>
            <a:r>
              <a:rPr lang="fr-FR" altLang="fr-FR" sz="1400">
                <a:solidFill>
                  <a:srgbClr val="008000"/>
                </a:solidFill>
                <a:hlinkClick r:id="rId3"/>
              </a:rPr>
              <a:t>http://www.fao.org/docrep/008/y5667f/y5667f04.htm</a:t>
            </a:r>
            <a:r>
              <a:rPr lang="fr-FR" altLang="fr-FR" sz="1400">
                <a:solidFill>
                  <a:srgbClr val="008000"/>
                </a:solidFill>
              </a:rPr>
              <a:t> </a:t>
            </a:r>
          </a:p>
        </p:txBody>
      </p:sp>
      <p:sp>
        <p:nvSpPr>
          <p:cNvPr id="115715" name="Espace réservé du numéro de diapositive 1">
            <a:extLst>
              <a:ext uri="{FF2B5EF4-FFF2-40B4-BE49-F238E27FC236}">
                <a16:creationId xmlns:a16="http://schemas.microsoft.com/office/drawing/2014/main" id="{0A3FABF6-1D69-4B8B-AD49-6AD3B72B39E0}"/>
              </a:ext>
            </a:extLst>
          </p:cNvPr>
          <p:cNvSpPr txBox="1">
            <a:spLocks/>
          </p:cNvSpPr>
          <p:nvPr/>
        </p:nvSpPr>
        <p:spPr bwMode="auto">
          <a:xfrm>
            <a:off x="209550" y="158750"/>
            <a:ext cx="5746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A1A12E74-B66F-45C6-AFA1-FA0AB9FD642D}" type="slidenum">
              <a:rPr lang="fr-FR" altLang="fr-FR" sz="1200">
                <a:solidFill>
                  <a:srgbClr val="898989"/>
                </a:solidFill>
              </a:rPr>
              <a:pPr algn="r" eaLnBrk="1" hangingPunct="1">
                <a:lnSpc>
                  <a:spcPct val="100000"/>
                </a:lnSpc>
                <a:spcBef>
                  <a:spcPct val="0"/>
                </a:spcBef>
                <a:buFontTx/>
                <a:buNone/>
              </a:pPr>
              <a:t>143</a:t>
            </a:fld>
            <a:endParaRPr lang="fr-FR" altLang="fr-FR" sz="1200">
              <a:solidFill>
                <a:srgbClr val="898989"/>
              </a:solidFill>
            </a:endParaRPr>
          </a:p>
        </p:txBody>
      </p:sp>
      <p:sp>
        <p:nvSpPr>
          <p:cNvPr id="115716" name="Rectangle 5">
            <a:extLst>
              <a:ext uri="{FF2B5EF4-FFF2-40B4-BE49-F238E27FC236}">
                <a16:creationId xmlns:a16="http://schemas.microsoft.com/office/drawing/2014/main" id="{6F99953A-3979-4A32-9060-9298B608869E}"/>
              </a:ext>
            </a:extLst>
          </p:cNvPr>
          <p:cNvSpPr>
            <a:spLocks noChangeArrowheads="1"/>
          </p:cNvSpPr>
          <p:nvPr/>
        </p:nvSpPr>
        <p:spPr bwMode="auto">
          <a:xfrm>
            <a:off x="2635250" y="173038"/>
            <a:ext cx="3605213"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5717" name="ZoneTexte 5">
            <a:extLst>
              <a:ext uri="{FF2B5EF4-FFF2-40B4-BE49-F238E27FC236}">
                <a16:creationId xmlns:a16="http://schemas.microsoft.com/office/drawing/2014/main" id="{E627CF40-7396-4F18-9EA8-67805F6BF0EC}"/>
              </a:ext>
            </a:extLst>
          </p:cNvPr>
          <p:cNvSpPr txBox="1">
            <a:spLocks noChangeArrowheads="1"/>
          </p:cNvSpPr>
          <p:nvPr/>
        </p:nvSpPr>
        <p:spPr bwMode="auto">
          <a:xfrm>
            <a:off x="115888" y="527050"/>
            <a:ext cx="301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A9. </a:t>
            </a:r>
            <a:r>
              <a:rPr lang="fr-FR" sz="1800" b="1" dirty="0">
                <a:solidFill>
                  <a:srgbClr val="008000"/>
                </a:solidFill>
              </a:rPr>
              <a:t>Annexe : </a:t>
            </a:r>
            <a:r>
              <a:rPr lang="fr-FR" altLang="fr-FR" sz="1800" b="1" dirty="0">
                <a:solidFill>
                  <a:srgbClr val="008000"/>
                </a:solidFill>
              </a:rPr>
              <a:t>Bibliographies</a:t>
            </a:r>
          </a:p>
        </p:txBody>
      </p:sp>
      <p:sp>
        <p:nvSpPr>
          <p:cNvPr id="115718" name="ZoneTexte 6">
            <a:extLst>
              <a:ext uri="{FF2B5EF4-FFF2-40B4-BE49-F238E27FC236}">
                <a16:creationId xmlns:a16="http://schemas.microsoft.com/office/drawing/2014/main" id="{479930AA-07B5-4A40-81D6-012F925AC411}"/>
              </a:ext>
            </a:extLst>
          </p:cNvPr>
          <p:cNvSpPr txBox="1">
            <a:spLocks noChangeArrowheads="1"/>
          </p:cNvSpPr>
          <p:nvPr/>
        </p:nvSpPr>
        <p:spPr bwMode="auto">
          <a:xfrm>
            <a:off x="133350" y="895350"/>
            <a:ext cx="397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u="sng">
                <a:solidFill>
                  <a:srgbClr val="008000"/>
                </a:solidFill>
              </a:rPr>
              <a:t>Pages Internet</a:t>
            </a:r>
            <a:r>
              <a:rPr lang="fr-FR" altLang="fr-FR">
                <a:solidFill>
                  <a:srgbClr val="008000"/>
                </a:solidFill>
              </a:rPr>
              <a:t> : </a:t>
            </a:r>
            <a:endParaRPr lang="fr-FR" altLang="fr-FR" u="sng">
              <a:solidFill>
                <a:srgbClr val="008000"/>
              </a:solidFill>
            </a:endParaRPr>
          </a:p>
        </p:txBody>
      </p:sp>
      <p:pic>
        <p:nvPicPr>
          <p:cNvPr id="115719" name="Image 1">
            <a:extLst>
              <a:ext uri="{FF2B5EF4-FFF2-40B4-BE49-F238E27FC236}">
                <a16:creationId xmlns:a16="http://schemas.microsoft.com/office/drawing/2014/main" id="{2F7201DF-C097-4C20-BE7A-C37E976E3B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725" y="38163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ZoneTexte 7">
            <a:extLst>
              <a:ext uri="{FF2B5EF4-FFF2-40B4-BE49-F238E27FC236}">
                <a16:creationId xmlns:a16="http://schemas.microsoft.com/office/drawing/2014/main" id="{21FE4E6B-BEF9-4A61-8BFF-D557002AA92C}"/>
              </a:ext>
            </a:extLst>
          </p:cNvPr>
          <p:cNvSpPr txBox="1">
            <a:spLocks noChangeArrowheads="1"/>
          </p:cNvSpPr>
          <p:nvPr/>
        </p:nvSpPr>
        <p:spPr bwMode="auto">
          <a:xfrm>
            <a:off x="209550" y="5762625"/>
            <a:ext cx="2727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Fruits issus de l'agroforesterie. Photo par Charlie Pye-Smith / ICRAF.</a:t>
            </a:r>
          </a:p>
          <a:p>
            <a:pPr algn="ctr" eaLnBrk="1" hangingPunct="1"/>
            <a:r>
              <a:rPr lang="fr-FR" altLang="fr-FR" sz="1200">
                <a:solidFill>
                  <a:srgbClr val="008000"/>
                </a:solidFill>
                <a:hlinkClick r:id="rId5"/>
              </a:rPr>
              <a:t>http://blog.worldagroforestry.org/index.php/2013/07/04/trees-and-food-security-in-africa-whats-the-link/</a:t>
            </a:r>
            <a:r>
              <a:rPr lang="fr-FR" altLang="fr-FR" sz="1200">
                <a:solidFill>
                  <a:srgbClr val="008000"/>
                </a:solidFill>
              </a:rPr>
              <a:t> </a:t>
            </a:r>
          </a:p>
        </p:txBody>
      </p:sp>
      <p:sp>
        <p:nvSpPr>
          <p:cNvPr id="115721" name="ZoneTexte 8">
            <a:extLst>
              <a:ext uri="{FF2B5EF4-FFF2-40B4-BE49-F238E27FC236}">
                <a16:creationId xmlns:a16="http://schemas.microsoft.com/office/drawing/2014/main" id="{09653465-A9A0-4731-A27A-5393499A089F}"/>
              </a:ext>
            </a:extLst>
          </p:cNvPr>
          <p:cNvSpPr txBox="1">
            <a:spLocks noChangeArrowheads="1"/>
          </p:cNvSpPr>
          <p:nvPr/>
        </p:nvSpPr>
        <p:spPr bwMode="auto">
          <a:xfrm>
            <a:off x="2936875" y="5392738"/>
            <a:ext cx="38735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L'agroforesterie se rencontre sur près de la moitié des fermes du monde. Selon</a:t>
            </a:r>
            <a:r>
              <a:rPr lang="fr-FR" altLang="fr-FR" sz="1200"/>
              <a:t> </a:t>
            </a:r>
            <a:r>
              <a:rPr lang="fr-FR" altLang="fr-FR" sz="1200">
                <a:hlinkClick r:id="rId6"/>
              </a:rPr>
              <a:t>Wangari </a:t>
            </a:r>
            <a:r>
              <a:rPr lang="fr-FR" altLang="fr-FR" sz="1200">
                <a:solidFill>
                  <a:srgbClr val="008000"/>
                </a:solidFill>
              </a:rPr>
              <a:t>Maathai, fondatrice du Kenya </a:t>
            </a:r>
            <a:r>
              <a:rPr lang="fr-FR" altLang="fr-FR" sz="1200">
                <a:solidFill>
                  <a:srgbClr val="008000"/>
                </a:solidFill>
                <a:hlinkClick r:id="rId7"/>
              </a:rPr>
              <a:t>Green Belt</a:t>
            </a:r>
            <a:r>
              <a:rPr lang="fr-FR" altLang="fr-FR" sz="1200">
                <a:solidFill>
                  <a:srgbClr val="008000"/>
                </a:solidFill>
              </a:rPr>
              <a:t> Movement et prix Nobel de la Paix « </a:t>
            </a:r>
            <a:r>
              <a:rPr lang="fr-FR" altLang="fr-FR" sz="1200" i="1">
                <a:solidFill>
                  <a:srgbClr val="008000"/>
                </a:solidFill>
              </a:rPr>
              <a:t>Les arbres sont en fait partout essentiels à la production agricole.  Les fermes et les forêts ne sont en aucun cas mutuellement exclusifs. </a:t>
            </a:r>
            <a:r>
              <a:rPr lang="fr-FR" altLang="fr-FR" sz="1200">
                <a:solidFill>
                  <a:srgbClr val="008000"/>
                </a:solidFill>
              </a:rPr>
              <a:t> ».</a:t>
            </a:r>
          </a:p>
          <a:p>
            <a:pPr algn="ctr" eaLnBrk="1" hangingPunct="1"/>
            <a:r>
              <a:rPr lang="fr-FR" altLang="fr-FR" sz="1200">
                <a:solidFill>
                  <a:srgbClr val="008000"/>
                </a:solidFill>
                <a:hlinkClick r:id="rId8"/>
              </a:rPr>
              <a:t>http://www.worldchanging.com/archives/010420.html</a:t>
            </a:r>
            <a:r>
              <a:rPr lang="fr-FR" altLang="fr-FR" sz="1200">
                <a:solidFill>
                  <a:srgbClr val="008000"/>
                </a:solidFill>
              </a:rPr>
              <a:t> </a:t>
            </a:r>
          </a:p>
        </p:txBody>
      </p:sp>
      <p:pic>
        <p:nvPicPr>
          <p:cNvPr id="115722" name="Image 9">
            <a:extLst>
              <a:ext uri="{FF2B5EF4-FFF2-40B4-BE49-F238E27FC236}">
                <a16:creationId xmlns:a16="http://schemas.microsoft.com/office/drawing/2014/main" id="{D6F1DE84-38C6-43E1-91E9-E772F65A7BC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63938" y="36496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3" name="ZoneTexte 10">
            <a:extLst>
              <a:ext uri="{FF2B5EF4-FFF2-40B4-BE49-F238E27FC236}">
                <a16:creationId xmlns:a16="http://schemas.microsoft.com/office/drawing/2014/main" id="{CEBA7953-5ACC-4A6E-BA94-77E459EDFDD1}"/>
              </a:ext>
            </a:extLst>
          </p:cNvPr>
          <p:cNvSpPr txBox="1">
            <a:spLocks noChangeArrowheads="1"/>
          </p:cNvSpPr>
          <p:nvPr/>
        </p:nvSpPr>
        <p:spPr bwMode="auto">
          <a:xfrm>
            <a:off x="6700838" y="5187950"/>
            <a:ext cx="24780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Banque fourragère.  Village agroforestier. . West Africa Dryland project. Source : L'approche écosystémique pour la restauration des Zones Arides en Afrique de l'Ouest. Source : </a:t>
            </a:r>
            <a:r>
              <a:rPr lang="fr-FR" altLang="fr-FR" sz="1200">
                <a:solidFill>
                  <a:srgbClr val="008000"/>
                </a:solidFill>
                <a:hlinkClick r:id="rId10"/>
              </a:rPr>
              <a:t>http://www.worldagroforestry.org/wadrylands/villageAgroforestry.html</a:t>
            </a:r>
            <a:r>
              <a:rPr lang="fr-FR" altLang="fr-FR" sz="1200">
                <a:solidFill>
                  <a:srgbClr val="008000"/>
                </a:solidFill>
              </a:rPr>
              <a:t> </a:t>
            </a:r>
          </a:p>
        </p:txBody>
      </p:sp>
      <p:pic>
        <p:nvPicPr>
          <p:cNvPr id="115724" name="Image 12">
            <a:extLst>
              <a:ext uri="{FF2B5EF4-FFF2-40B4-BE49-F238E27FC236}">
                <a16:creationId xmlns:a16="http://schemas.microsoft.com/office/drawing/2014/main" id="{6DF1336E-844C-4D27-84F7-6921D1087D0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38963" y="3870325"/>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5" name="ZoneTexte 13">
            <a:extLst>
              <a:ext uri="{FF2B5EF4-FFF2-40B4-BE49-F238E27FC236}">
                <a16:creationId xmlns:a16="http://schemas.microsoft.com/office/drawing/2014/main" id="{AE26A7D5-2B1C-4DEE-A750-980C779C07EF}"/>
              </a:ext>
            </a:extLst>
          </p:cNvPr>
          <p:cNvSpPr txBox="1">
            <a:spLocks noChangeArrowheads="1"/>
          </p:cNvSpPr>
          <p:nvPr/>
        </p:nvSpPr>
        <p:spPr bwMode="auto">
          <a:xfrm>
            <a:off x="9177338" y="4054475"/>
            <a:ext cx="290353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Jardins Arbre-légumes - baobabs et vergers nains, banques fourragères, haies vives. Une des pratiques agroforestières les plus prometteuses est de générer des revenus grâce à l'introduction d'arbres à haute valeur ajoutée générant des aliments riches en nutrition, les médicaments et d'autres de grande valeur dans les villages.  Village agroforestier. West Africa Dryland project. Source : L'approche écosystémique pour la restauration des Zones Arides en Afrique de l'Ouest. Source : </a:t>
            </a:r>
            <a:r>
              <a:rPr lang="fr-FR" altLang="fr-FR" sz="1200">
                <a:solidFill>
                  <a:srgbClr val="008000"/>
                </a:solidFill>
                <a:hlinkClick r:id="rId10"/>
              </a:rPr>
              <a:t>http://www.worldagroforestry.org/wadrylands/villageAgroforestry.html</a:t>
            </a:r>
            <a:r>
              <a:rPr lang="fr-FR" altLang="fr-FR" sz="1200">
                <a:solidFill>
                  <a:srgbClr val="008000"/>
                </a:solidFill>
              </a:rPr>
              <a:t> </a:t>
            </a:r>
          </a:p>
        </p:txBody>
      </p:sp>
      <p:pic>
        <p:nvPicPr>
          <p:cNvPr id="115726" name="Image 15">
            <a:extLst>
              <a:ext uri="{FF2B5EF4-FFF2-40B4-BE49-F238E27FC236}">
                <a16:creationId xmlns:a16="http://schemas.microsoft.com/office/drawing/2014/main" id="{A6AB2A58-C095-4B01-9868-2836F553EF1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653588" y="2595563"/>
            <a:ext cx="17907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7" name="ZoneTexte 16">
            <a:extLst>
              <a:ext uri="{FF2B5EF4-FFF2-40B4-BE49-F238E27FC236}">
                <a16:creationId xmlns:a16="http://schemas.microsoft.com/office/drawing/2014/main" id="{ECDBF45F-1EB6-448A-B557-825C033AAF0D}"/>
              </a:ext>
            </a:extLst>
          </p:cNvPr>
          <p:cNvSpPr txBox="1">
            <a:spLocks noChangeArrowheads="1"/>
          </p:cNvSpPr>
          <p:nvPr/>
        </p:nvSpPr>
        <p:spPr bwMode="auto">
          <a:xfrm>
            <a:off x="6583363" y="66675"/>
            <a:ext cx="36544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Parcs d'arbres de légumineux, régénérés naturellement et gérés par les Agriculteurs, dans les systèmes de sorgho / mil, à </a:t>
            </a:r>
            <a:r>
              <a:rPr lang="en-US" altLang="fr-FR" sz="1200">
                <a:solidFill>
                  <a:srgbClr val="008000"/>
                </a:solidFill>
                <a:cs typeface="Arial" panose="020B0604020202020204" pitchFamily="34" charset="0"/>
                <a:sym typeface="Arial" panose="020B0604020202020204" pitchFamily="34" charset="0"/>
              </a:rPr>
              <a:t>Zinder, Niger (2012). </a:t>
            </a:r>
            <a:r>
              <a:rPr lang="fr-FR" altLang="fr-FR" sz="1200">
                <a:solidFill>
                  <a:srgbClr val="008000"/>
                </a:solidFill>
                <a:cs typeface="Arial" panose="020B0604020202020204" pitchFamily="34" charset="0"/>
                <a:sym typeface="Arial" panose="020B0604020202020204" pitchFamily="34" charset="0"/>
              </a:rPr>
              <a:t>Aujourd'hui, il y a 5 millions d'hectares pour la production de mil dans les parcs à </a:t>
            </a:r>
            <a:r>
              <a:rPr lang="fr-FR" altLang="fr-FR" sz="1200" i="1">
                <a:solidFill>
                  <a:srgbClr val="008000"/>
                </a:solidFill>
                <a:cs typeface="Arial" panose="020B0604020202020204" pitchFamily="34" charset="0"/>
                <a:sym typeface="Arial" panose="020B0604020202020204" pitchFamily="34" charset="0"/>
              </a:rPr>
              <a:t>Faidherbia</a:t>
            </a:r>
            <a:r>
              <a:rPr lang="fr-FR" altLang="fr-FR" sz="1200">
                <a:solidFill>
                  <a:srgbClr val="008000"/>
                </a:solidFill>
                <a:cs typeface="Arial" panose="020B0604020202020204" pitchFamily="34" charset="0"/>
                <a:sym typeface="Arial" panose="020B0604020202020204" pitchFamily="34" charset="0"/>
              </a:rPr>
              <a:t> au Niger, avec une production de 500.000 tonnes de céréales supplémentaires par an !, </a:t>
            </a:r>
            <a:r>
              <a:rPr lang="fr-FR" altLang="fr-FR" sz="1200">
                <a:solidFill>
                  <a:srgbClr val="008000"/>
                </a:solidFill>
                <a:cs typeface="Arial" panose="020B0604020202020204" pitchFamily="34" charset="0"/>
                <a:sym typeface="Arial" panose="020B0604020202020204" pitchFamily="34" charset="0"/>
                <a:hlinkClick r:id="rId13"/>
              </a:rPr>
              <a:t>http://fr.slideshare.net/Yumscrubble/malnutrition-plant-trees</a:t>
            </a:r>
            <a:r>
              <a:rPr lang="fr-FR" altLang="fr-FR" sz="1200">
                <a:solidFill>
                  <a:srgbClr val="008000"/>
                </a:solidFill>
                <a:cs typeface="Arial" panose="020B0604020202020204" pitchFamily="34" charset="0"/>
                <a:sym typeface="Arial" panose="020B0604020202020204" pitchFamily="34" charset="0"/>
              </a:rPr>
              <a:t> ↗</a:t>
            </a:r>
            <a:endParaRPr lang="fr-FR" altLang="fr-FR" sz="1200">
              <a:solidFill>
                <a:srgbClr val="008000"/>
              </a:solidFill>
            </a:endParaRPr>
          </a:p>
        </p:txBody>
      </p:sp>
      <p:pic>
        <p:nvPicPr>
          <p:cNvPr id="115728" name="Image 17">
            <a:extLst>
              <a:ext uri="{FF2B5EF4-FFF2-40B4-BE49-F238E27FC236}">
                <a16:creationId xmlns:a16="http://schemas.microsoft.com/office/drawing/2014/main" id="{514AB7EB-C302-425C-AE53-A29DAFC3B57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237788" y="666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oneTexte 2">
            <a:extLst>
              <a:ext uri="{FF2B5EF4-FFF2-40B4-BE49-F238E27FC236}">
                <a16:creationId xmlns:a16="http://schemas.microsoft.com/office/drawing/2014/main" id="{B1FE0C22-BB2F-4376-A640-9CC2FFB97059}"/>
              </a:ext>
            </a:extLst>
          </p:cNvPr>
          <p:cNvSpPr txBox="1">
            <a:spLocks noChangeArrowheads="1"/>
          </p:cNvSpPr>
          <p:nvPr/>
        </p:nvSpPr>
        <p:spPr bwMode="auto">
          <a:xfrm>
            <a:off x="133350" y="1328738"/>
            <a:ext cx="1194752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u="sng">
                <a:solidFill>
                  <a:srgbClr val="008000"/>
                </a:solidFill>
              </a:rPr>
              <a:t>Plantes médicinales </a:t>
            </a:r>
            <a:r>
              <a:rPr lang="fr-FR" altLang="fr-FR" sz="1400">
                <a:solidFill>
                  <a:srgbClr val="008000"/>
                </a:solidFill>
              </a:rPr>
              <a:t>:</a:t>
            </a:r>
          </a:p>
          <a:p>
            <a:pPr eaLnBrk="1" hangingPunct="1"/>
            <a:endParaRPr lang="fr-FR" altLang="fr-FR" sz="1400">
              <a:solidFill>
                <a:srgbClr val="008000"/>
              </a:solidFill>
            </a:endParaRPr>
          </a:p>
          <a:p>
            <a:pPr eaLnBrk="1" hangingPunct="1"/>
            <a:r>
              <a:rPr lang="fr-FR" altLang="fr-FR" sz="1400" i="1">
                <a:solidFill>
                  <a:srgbClr val="008000"/>
                </a:solidFill>
              </a:rPr>
              <a:t>Enquêtes ethno-pharmacologiques en milieu diola (Casamance), exemple de 78 plantes médicinales sénégalaises utilisées dans la thérapeutique des plaies et brûlures</a:t>
            </a:r>
            <a:r>
              <a:rPr lang="fr-FR" altLang="fr-FR" sz="1400">
                <a:solidFill>
                  <a:srgbClr val="008000"/>
                </a:solidFill>
              </a:rPr>
              <a:t>, Mariama SAMBOU, Thèse, Universite Cheikh Anta Diop de Dakar, 1998, </a:t>
            </a:r>
            <a:r>
              <a:rPr lang="fr-FR" altLang="fr-FR" sz="1400">
                <a:solidFill>
                  <a:srgbClr val="008000"/>
                </a:solidFill>
                <a:hlinkClick r:id="rId2"/>
              </a:rPr>
              <a:t>http://www.sist.sn/gsdl/collect/butravau/index/assoc/HASHd6c4.dir/THM-41962.pdf</a:t>
            </a:r>
            <a:r>
              <a:rPr lang="fr-FR" altLang="fr-FR" sz="1400">
                <a:solidFill>
                  <a:srgbClr val="008000"/>
                </a:solidFill>
              </a:rPr>
              <a:t> </a:t>
            </a:r>
          </a:p>
          <a:p>
            <a:pPr eaLnBrk="1" hangingPunct="1"/>
            <a:r>
              <a:rPr lang="fr-FR" altLang="fr-FR" sz="1400" i="1">
                <a:solidFill>
                  <a:srgbClr val="008000"/>
                </a:solidFill>
              </a:rPr>
              <a:t>Plantes médicinales au Sénégal</a:t>
            </a:r>
            <a:r>
              <a:rPr lang="fr-FR" altLang="fr-FR" sz="1400">
                <a:solidFill>
                  <a:srgbClr val="008000"/>
                </a:solidFill>
              </a:rPr>
              <a:t>, </a:t>
            </a:r>
            <a:r>
              <a:rPr lang="fr-FR" altLang="fr-FR" sz="1400">
                <a:solidFill>
                  <a:srgbClr val="008000"/>
                </a:solidFill>
                <a:hlinkClick r:id="rId3"/>
              </a:rPr>
              <a:t>http://www.au-senegal.com/plantes-medicinales,3413.html</a:t>
            </a:r>
            <a:r>
              <a:rPr lang="fr-FR" altLang="fr-FR" sz="1400">
                <a:solidFill>
                  <a:srgbClr val="008000"/>
                </a:solidFill>
              </a:rPr>
              <a:t> </a:t>
            </a:r>
          </a:p>
          <a:p>
            <a:pPr eaLnBrk="1" hangingPunct="1"/>
            <a:r>
              <a:rPr lang="fr-FR" altLang="fr-FR" sz="1400" i="1">
                <a:solidFill>
                  <a:srgbClr val="008000"/>
                </a:solidFill>
              </a:rPr>
              <a:t>Développement et valorisation des plantes aromatiques et médicinales au niveau des zones désertiques de la région Mena (Algérie, Egypte, Jordanie, Maroc et Tunisie), </a:t>
            </a:r>
            <a:r>
              <a:rPr lang="fr-FR" altLang="fr-FR" sz="1400">
                <a:solidFill>
                  <a:srgbClr val="008000"/>
                </a:solidFill>
              </a:rPr>
              <a:t>NEFFATI M. et SGHAIER M., 2014,</a:t>
            </a:r>
            <a:r>
              <a:rPr lang="fr-FR" altLang="fr-FR" sz="1400" i="1">
                <a:solidFill>
                  <a:srgbClr val="008000"/>
                </a:solidFill>
              </a:rPr>
              <a:t> </a:t>
            </a:r>
            <a:r>
              <a:rPr lang="fr-FR" altLang="fr-FR" sz="1400">
                <a:solidFill>
                  <a:srgbClr val="008000"/>
                </a:solidFill>
                <a:hlinkClick r:id="rId4"/>
              </a:rPr>
              <a:t>http://www.oss-online.org/mena-delp/phocadownload/mena-delp_dveloppement%20et%20valorisation%20des%20plantes%20aromatiques%20et%20mdicinales.pdf</a:t>
            </a:r>
            <a:r>
              <a:rPr lang="fr-FR" altLang="fr-FR" sz="1400">
                <a:solidFill>
                  <a:srgbClr val="008000"/>
                </a:solidFill>
              </a:rPr>
              <a:t> </a:t>
            </a:r>
          </a:p>
          <a:p>
            <a:pPr eaLnBrk="1" hangingPunct="1"/>
            <a:r>
              <a:rPr lang="fr-FR" altLang="fr-FR" sz="1400" i="1">
                <a:solidFill>
                  <a:srgbClr val="008000"/>
                </a:solidFill>
              </a:rPr>
              <a:t>L'art vétérinaire et la pharmacopée traditionnelle en zone sahélienne</a:t>
            </a:r>
            <a:r>
              <a:rPr lang="fr-FR" altLang="fr-FR" sz="1400">
                <a:solidFill>
                  <a:srgbClr val="008000"/>
                </a:solidFill>
              </a:rPr>
              <a:t>, A.S. BÂ, 1994, </a:t>
            </a:r>
            <a:r>
              <a:rPr lang="fr-FR" altLang="fr-FR" sz="1400">
                <a:solidFill>
                  <a:srgbClr val="008000"/>
                </a:solidFill>
                <a:hlinkClick r:id="rId5"/>
              </a:rPr>
              <a:t>http://www.oie.int/doc/ged/D8889.PDF</a:t>
            </a:r>
            <a:r>
              <a:rPr lang="fr-FR" altLang="fr-FR" sz="1400">
                <a:solidFill>
                  <a:srgbClr val="008000"/>
                </a:solidFill>
              </a:rPr>
              <a:t> </a:t>
            </a:r>
          </a:p>
          <a:p>
            <a:pPr eaLnBrk="1" hangingPunct="1"/>
            <a:r>
              <a:rPr lang="fr-FR" altLang="fr-FR" sz="1400" i="1">
                <a:solidFill>
                  <a:srgbClr val="008000"/>
                </a:solidFill>
              </a:rPr>
              <a:t>L'usage de plantes en médecine traditionnelle vétérinaire, en Afrique sub-saharienne</a:t>
            </a:r>
            <a:r>
              <a:rPr lang="fr-FR" altLang="fr-FR" sz="1400">
                <a:solidFill>
                  <a:srgbClr val="008000"/>
                </a:solidFill>
              </a:rPr>
              <a:t>. </a:t>
            </a:r>
            <a:r>
              <a:rPr lang="fr-FR" altLang="fr-FR" sz="1400" i="1">
                <a:solidFill>
                  <a:srgbClr val="008000"/>
                </a:solidFill>
              </a:rPr>
              <a:t>Hier, aujourd'hui et demain</a:t>
            </a:r>
            <a:r>
              <a:rPr lang="fr-FR" altLang="fr-FR" sz="1400">
                <a:solidFill>
                  <a:srgbClr val="008000"/>
                </a:solidFill>
              </a:rPr>
              <a:t>, Martine Baerts, Jean Lehmann et Michel Ansay, </a:t>
            </a:r>
            <a:r>
              <a:rPr lang="fr-FR" altLang="fr-FR" sz="1400">
                <a:solidFill>
                  <a:srgbClr val="008000"/>
                </a:solidFill>
                <a:hlinkClick r:id="rId6"/>
              </a:rPr>
              <a:t>http://horizon.documentation.ird.fr/exl-doc/pleins_textes/divers09-03/010030485.pdf</a:t>
            </a:r>
            <a:r>
              <a:rPr lang="fr-FR" altLang="fr-FR" sz="1400">
                <a:solidFill>
                  <a:srgbClr val="008000"/>
                </a:solidFill>
              </a:rPr>
              <a:t>   &amp; </a:t>
            </a:r>
            <a:r>
              <a:rPr lang="fr-FR" altLang="fr-FR" sz="1400">
                <a:solidFill>
                  <a:srgbClr val="008000"/>
                </a:solidFill>
                <a:hlinkClick r:id="rId7"/>
              </a:rPr>
              <a:t>http://books.openedition.org/irdeditions/7218?lang=fr</a:t>
            </a:r>
            <a:r>
              <a:rPr lang="fr-FR" altLang="fr-FR" sz="1400">
                <a:solidFill>
                  <a:srgbClr val="008000"/>
                </a:solidFill>
              </a:rPr>
              <a:t> </a:t>
            </a:r>
          </a:p>
          <a:p>
            <a:pPr eaLnBrk="1" hangingPunct="1"/>
            <a:r>
              <a:rPr lang="fr-FR" altLang="fr-FR" sz="1400" i="1">
                <a:solidFill>
                  <a:srgbClr val="008000"/>
                </a:solidFill>
              </a:rPr>
              <a:t>Ethnomédecine vétérinaire et pharmacopée traditionnelle dans le plateau central du Burkina Faso : cas de la province du Passoré</a:t>
            </a:r>
            <a:r>
              <a:rPr lang="fr-FR" altLang="fr-FR" sz="1400">
                <a:solidFill>
                  <a:srgbClr val="008000"/>
                </a:solidFill>
              </a:rPr>
              <a:t>, Hamidou Tamboura, Henri Kaboré, Salfo Martin Yaméogo, 1998, </a:t>
            </a:r>
            <a:r>
              <a:rPr lang="fr-FR" altLang="fr-FR" sz="1400">
                <a:solidFill>
                  <a:srgbClr val="008000"/>
                </a:solidFill>
                <a:hlinkClick r:id="rId8"/>
              </a:rPr>
              <a:t>http://www.pressesagro.be/base/text/v2n3/181.pdf</a:t>
            </a:r>
            <a:r>
              <a:rPr lang="fr-FR" altLang="fr-FR" sz="1400">
                <a:solidFill>
                  <a:srgbClr val="008000"/>
                </a:solidFill>
              </a:rPr>
              <a:t> </a:t>
            </a:r>
          </a:p>
          <a:p>
            <a:pPr eaLnBrk="1" hangingPunct="1"/>
            <a:r>
              <a:rPr lang="fr-FR" altLang="fr-FR" sz="1400" i="1">
                <a:solidFill>
                  <a:srgbClr val="008000"/>
                </a:solidFill>
              </a:rPr>
              <a:t>Phytothérapie traditionnelle des bovins dans les élevages de la plaine de la Ruzizi</a:t>
            </a:r>
            <a:r>
              <a:rPr lang="fr-FR" altLang="fr-FR" sz="1400">
                <a:solidFill>
                  <a:srgbClr val="008000"/>
                </a:solidFill>
              </a:rPr>
              <a:t>, François Malaisse, </a:t>
            </a:r>
            <a:r>
              <a:rPr lang="fr-FR" altLang="fr-FR" sz="1400">
                <a:solidFill>
                  <a:srgbClr val="008000"/>
                </a:solidFill>
                <a:hlinkClick r:id="rId9"/>
              </a:rPr>
              <a:t>http://www.researchgate.net/publication/26392451_Phytothrapie_traditionnelle_des_bovins_dans_les_levages_de_la_plaine_de_la_Ruzizi</a:t>
            </a:r>
            <a:r>
              <a:rPr lang="fr-FR" altLang="fr-FR" sz="1400">
                <a:solidFill>
                  <a:srgbClr val="008000"/>
                </a:solidFill>
              </a:rPr>
              <a:t> </a:t>
            </a:r>
          </a:p>
          <a:p>
            <a:pPr eaLnBrk="1" hangingPunct="1"/>
            <a:r>
              <a:rPr lang="fr-FR" altLang="fr-FR" sz="1400" i="1">
                <a:solidFill>
                  <a:srgbClr val="008000"/>
                </a:solidFill>
              </a:rPr>
              <a:t>Traitements ethno-vétérinaires des parasitoses digestives</a:t>
            </a:r>
            <a:r>
              <a:rPr lang="fr-FR" altLang="fr-FR" sz="1400">
                <a:solidFill>
                  <a:srgbClr val="008000"/>
                </a:solidFill>
              </a:rPr>
              <a:t>, </a:t>
            </a:r>
            <a:r>
              <a:rPr lang="fr-FR" altLang="fr-FR" sz="1400">
                <a:solidFill>
                  <a:srgbClr val="008000"/>
                </a:solidFill>
                <a:hlinkClick r:id="rId10"/>
              </a:rPr>
              <a:t>http://www.ajol.info/index.php/ijbcs/article/download/39711/7933</a:t>
            </a:r>
            <a:r>
              <a:rPr lang="fr-FR" altLang="fr-FR" sz="1400">
                <a:solidFill>
                  <a:srgbClr val="008000"/>
                </a:solidFill>
              </a:rPr>
              <a:t> </a:t>
            </a:r>
          </a:p>
          <a:p>
            <a:pPr eaLnBrk="1" hangingPunct="1"/>
            <a:r>
              <a:rPr lang="fr-FR" altLang="fr-FR" sz="1400">
                <a:solidFill>
                  <a:srgbClr val="008000"/>
                </a:solidFill>
              </a:rPr>
              <a:t>Les soins au bétail chez les peuls - une tradition ancestrale, </a:t>
            </a:r>
            <a:r>
              <a:rPr lang="fr-FR" altLang="fr-FR" sz="1400">
                <a:solidFill>
                  <a:srgbClr val="008000"/>
                </a:solidFill>
                <a:hlinkClick r:id="rId11"/>
              </a:rPr>
              <a:t>http://sfhmsv.free.fr/SFHMSV_files/Textes/Activites/Bulletin/Txts_Bull/B3/Lobry_B3.pdf</a:t>
            </a:r>
            <a:r>
              <a:rPr lang="fr-FR" altLang="fr-FR" sz="1400">
                <a:solidFill>
                  <a:srgbClr val="008000"/>
                </a:solidFill>
              </a:rPr>
              <a:t> </a:t>
            </a:r>
          </a:p>
          <a:p>
            <a:pPr eaLnBrk="1" hangingPunct="1"/>
            <a:r>
              <a:rPr lang="fr-FR" altLang="fr-FR" sz="1400" i="1">
                <a:solidFill>
                  <a:srgbClr val="008000"/>
                </a:solidFill>
              </a:rPr>
              <a:t>Plantes médicinales et leur utilisation traditionnelle chez les paysans au Niger</a:t>
            </a:r>
            <a:r>
              <a:rPr lang="fr-FR" altLang="fr-FR" sz="1400">
                <a:solidFill>
                  <a:srgbClr val="008000"/>
                </a:solidFill>
              </a:rPr>
              <a:t>, Alexander Wezel, 2001, </a:t>
            </a:r>
            <a:r>
              <a:rPr lang="fr-FR" altLang="fr-FR" sz="1400">
                <a:solidFill>
                  <a:srgbClr val="008000"/>
                </a:solidFill>
                <a:hlinkClick r:id="rId12"/>
              </a:rPr>
              <a:t>http://vega.isara.fr/awezel/Plantes%20medicinales%20Niger%20-%20Wezel%202002.pdf</a:t>
            </a:r>
            <a:r>
              <a:rPr lang="fr-FR" altLang="fr-FR" sz="1400">
                <a:solidFill>
                  <a:srgbClr val="008000"/>
                </a:solidFill>
              </a:rPr>
              <a:t> </a:t>
            </a:r>
          </a:p>
          <a:p>
            <a:pPr eaLnBrk="1" hangingPunct="1"/>
            <a:r>
              <a:rPr lang="fr-FR" altLang="fr-FR" sz="1400" i="1">
                <a:solidFill>
                  <a:srgbClr val="008000"/>
                </a:solidFill>
              </a:rPr>
              <a:t>Colloque International et interdisciplinaire sur les plantes alimentaires, médicinales et</a:t>
            </a:r>
          </a:p>
          <a:p>
            <a:pPr eaLnBrk="1" hangingPunct="1"/>
            <a:r>
              <a:rPr lang="fr-FR" altLang="fr-FR" sz="1400" i="1">
                <a:solidFill>
                  <a:srgbClr val="008000"/>
                </a:solidFill>
              </a:rPr>
              <a:t>cosmétiques en zone sahélienne</a:t>
            </a:r>
            <a:r>
              <a:rPr lang="fr-FR" altLang="fr-FR" sz="1400">
                <a:solidFill>
                  <a:srgbClr val="008000"/>
                </a:solidFill>
              </a:rPr>
              <a:t>, Dakar, Sénégal, Octobre 2010, </a:t>
            </a:r>
            <a:r>
              <a:rPr lang="fr-FR" altLang="fr-FR" sz="1400">
                <a:solidFill>
                  <a:srgbClr val="008000"/>
                </a:solidFill>
                <a:hlinkClick r:id="rId13"/>
              </a:rPr>
              <a:t>http://www.lemangeur-ocha.com/wp-content/uploads/2012/04/colloque-dakar-plantes.pdf</a:t>
            </a:r>
            <a:r>
              <a:rPr lang="fr-FR" altLang="fr-FR" sz="1400">
                <a:solidFill>
                  <a:srgbClr val="008000"/>
                </a:solidFill>
              </a:rPr>
              <a:t> </a:t>
            </a:r>
          </a:p>
          <a:p>
            <a:pPr eaLnBrk="1" hangingPunct="1"/>
            <a:r>
              <a:rPr lang="fr-FR" altLang="fr-FR" sz="1400">
                <a:solidFill>
                  <a:srgbClr val="008000"/>
                </a:solidFill>
              </a:rPr>
              <a:t>PLANTES MEDICINALES AFRICAINES, utilisations pratiques, Jean-Louis Pousset, </a:t>
            </a:r>
            <a:r>
              <a:rPr lang="fr-FR" altLang="fr-FR" sz="1400">
                <a:solidFill>
                  <a:srgbClr val="008000"/>
                </a:solidFill>
                <a:hlinkClick r:id="rId14"/>
              </a:rPr>
              <a:t>http://www.ethnopharmacologia.org/prelude/pdf/bibio-hp-01-pousset.pdf</a:t>
            </a:r>
            <a:r>
              <a:rPr lang="fr-FR" altLang="fr-FR" sz="1400">
                <a:solidFill>
                  <a:srgbClr val="008000"/>
                </a:solidFill>
              </a:rPr>
              <a:t> </a:t>
            </a:r>
          </a:p>
        </p:txBody>
      </p:sp>
      <p:sp>
        <p:nvSpPr>
          <p:cNvPr id="116739" name="Espace réservé du numéro de diapositive 1">
            <a:extLst>
              <a:ext uri="{FF2B5EF4-FFF2-40B4-BE49-F238E27FC236}">
                <a16:creationId xmlns:a16="http://schemas.microsoft.com/office/drawing/2014/main" id="{266D1806-EB11-4796-B1BC-26938670485E}"/>
              </a:ext>
            </a:extLst>
          </p:cNvPr>
          <p:cNvSpPr txBox="1">
            <a:spLocks/>
          </p:cNvSpPr>
          <p:nvPr/>
        </p:nvSpPr>
        <p:spPr bwMode="auto">
          <a:xfrm>
            <a:off x="209550" y="158750"/>
            <a:ext cx="5746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B8E6BA7-823A-45B1-B397-6C351F88D36D}" type="slidenum">
              <a:rPr lang="fr-FR" altLang="fr-FR" sz="1200">
                <a:solidFill>
                  <a:srgbClr val="898989"/>
                </a:solidFill>
              </a:rPr>
              <a:pPr algn="r" eaLnBrk="1" hangingPunct="1">
                <a:lnSpc>
                  <a:spcPct val="100000"/>
                </a:lnSpc>
                <a:spcBef>
                  <a:spcPct val="0"/>
                </a:spcBef>
                <a:buFontTx/>
                <a:buNone/>
              </a:pPr>
              <a:t>144</a:t>
            </a:fld>
            <a:endParaRPr lang="fr-FR" altLang="fr-FR" sz="1200">
              <a:solidFill>
                <a:srgbClr val="898989"/>
              </a:solidFill>
            </a:endParaRPr>
          </a:p>
        </p:txBody>
      </p:sp>
      <p:sp>
        <p:nvSpPr>
          <p:cNvPr id="116740" name="Rectangle 5">
            <a:extLst>
              <a:ext uri="{FF2B5EF4-FFF2-40B4-BE49-F238E27FC236}">
                <a16:creationId xmlns:a16="http://schemas.microsoft.com/office/drawing/2014/main" id="{DD4256DB-5528-43B8-8F40-34846A2292FE}"/>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6741" name="ZoneTexte 5">
            <a:extLst>
              <a:ext uri="{FF2B5EF4-FFF2-40B4-BE49-F238E27FC236}">
                <a16:creationId xmlns:a16="http://schemas.microsoft.com/office/drawing/2014/main" id="{803C9047-55E0-4270-BA87-43E494263104}"/>
              </a:ext>
            </a:extLst>
          </p:cNvPr>
          <p:cNvSpPr txBox="1">
            <a:spLocks noChangeArrowheads="1"/>
          </p:cNvSpPr>
          <p:nvPr/>
        </p:nvSpPr>
        <p:spPr bwMode="auto">
          <a:xfrm>
            <a:off x="115888" y="527050"/>
            <a:ext cx="301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A9. </a:t>
            </a:r>
            <a:r>
              <a:rPr lang="fr-FR" sz="1800" b="1" dirty="0">
                <a:solidFill>
                  <a:srgbClr val="008000"/>
                </a:solidFill>
              </a:rPr>
              <a:t>Annexe : </a:t>
            </a:r>
            <a:r>
              <a:rPr lang="fr-FR" altLang="fr-FR" sz="1800" b="1" dirty="0">
                <a:solidFill>
                  <a:srgbClr val="008000"/>
                </a:solidFill>
              </a:rPr>
              <a:t>Bibliographies</a:t>
            </a:r>
          </a:p>
        </p:txBody>
      </p:sp>
      <p:sp>
        <p:nvSpPr>
          <p:cNvPr id="116742" name="ZoneTexte 6">
            <a:extLst>
              <a:ext uri="{FF2B5EF4-FFF2-40B4-BE49-F238E27FC236}">
                <a16:creationId xmlns:a16="http://schemas.microsoft.com/office/drawing/2014/main" id="{54666A86-A096-4047-A4F1-3C897EDC90A3}"/>
              </a:ext>
            </a:extLst>
          </p:cNvPr>
          <p:cNvSpPr txBox="1">
            <a:spLocks noChangeArrowheads="1"/>
          </p:cNvSpPr>
          <p:nvPr/>
        </p:nvSpPr>
        <p:spPr bwMode="auto">
          <a:xfrm>
            <a:off x="133350" y="895350"/>
            <a:ext cx="397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u="sng">
                <a:solidFill>
                  <a:srgbClr val="008000"/>
                </a:solidFill>
              </a:rPr>
              <a:t>Pages Internet</a:t>
            </a:r>
            <a:r>
              <a:rPr lang="fr-FR" altLang="fr-FR">
                <a:solidFill>
                  <a:srgbClr val="008000"/>
                </a:solidFill>
              </a:rPr>
              <a:t> : </a:t>
            </a:r>
            <a:endParaRPr lang="fr-FR" altLang="fr-FR" u="sng">
              <a:solidFill>
                <a:srgbClr val="0080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6BEF106-6BAE-4C0C-BFC1-120F997A6DBC}"/>
              </a:ext>
            </a:extLst>
          </p:cNvPr>
          <p:cNvSpPr txBox="1"/>
          <p:nvPr/>
        </p:nvSpPr>
        <p:spPr>
          <a:xfrm>
            <a:off x="133350" y="1328738"/>
            <a:ext cx="11947525" cy="2462212"/>
          </a:xfrm>
          <a:prstGeom prst="rect">
            <a:avLst/>
          </a:prstGeom>
          <a:noFill/>
        </p:spPr>
        <p:txBody>
          <a:bodyPr>
            <a:spAutoFit/>
          </a:bodyPr>
          <a:lstStyle/>
          <a:p>
            <a:pPr eaLnBrk="1" fontAlgn="auto" hangingPunct="1">
              <a:spcBef>
                <a:spcPts val="0"/>
              </a:spcBef>
              <a:spcAft>
                <a:spcPts val="0"/>
              </a:spcAft>
              <a:defRPr/>
            </a:pPr>
            <a:r>
              <a:rPr lang="fr-FR" sz="1400" u="sng" dirty="0">
                <a:solidFill>
                  <a:srgbClr val="008000"/>
                </a:solidFill>
                <a:latin typeface="+mn-lt"/>
              </a:rPr>
              <a:t>Agroforesterie</a:t>
            </a:r>
            <a:r>
              <a:rPr lang="fr-FR" sz="1400" dirty="0">
                <a:solidFill>
                  <a:srgbClr val="008000"/>
                </a:solidFill>
                <a:latin typeface="+mn-lt"/>
              </a:rPr>
              <a:t> :</a:t>
            </a:r>
          </a:p>
          <a:p>
            <a:pPr eaLnBrk="1" fontAlgn="auto" hangingPunct="1">
              <a:spcBef>
                <a:spcPts val="0"/>
              </a:spcBef>
              <a:spcAft>
                <a:spcPts val="0"/>
              </a:spcAft>
              <a:defRPr/>
            </a:pPr>
            <a:endParaRPr lang="fr-FR" sz="1400" dirty="0">
              <a:solidFill>
                <a:srgbClr val="008000"/>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en-US" sz="1400" i="1" dirty="0">
                <a:solidFill>
                  <a:srgbClr val="008000"/>
                </a:solidFill>
                <a:latin typeface="+mn-lt"/>
              </a:rPr>
              <a:t>Agroforestry : an essential climate resilience tool</a:t>
            </a:r>
            <a:r>
              <a:rPr lang="en-US" sz="1400" dirty="0">
                <a:solidFill>
                  <a:srgbClr val="008000"/>
                </a:solidFill>
                <a:latin typeface="+mn-lt"/>
              </a:rPr>
              <a:t>, Patrick Worms, ICRAF, 2013 (Dryland security and agroforestry), </a:t>
            </a:r>
            <a:r>
              <a:rPr lang="en-US" sz="1400" dirty="0">
                <a:solidFill>
                  <a:srgbClr val="008000"/>
                </a:solidFill>
                <a:latin typeface="+mn-lt"/>
                <a:hlinkClick r:id="rId2"/>
              </a:rPr>
              <a:t>http://fr.slideshare.net/Yumscrubble/drylands-security-and-agroforestry</a:t>
            </a:r>
            <a:r>
              <a:rPr lang="en-US"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en-US" sz="1400" i="1" dirty="0">
                <a:solidFill>
                  <a:srgbClr val="008000"/>
                </a:solidFill>
                <a:latin typeface="+mn-lt"/>
              </a:rPr>
              <a:t>How do the challenges of Climate Change, Food and Nutrition Security and Health affect each other</a:t>
            </a:r>
            <a:r>
              <a:rPr lang="en-US" sz="1400" dirty="0">
                <a:latin typeface="+mn-lt"/>
              </a:rPr>
              <a:t>, </a:t>
            </a:r>
            <a:r>
              <a:rPr lang="en-US" sz="1400" dirty="0">
                <a:solidFill>
                  <a:srgbClr val="008000"/>
                </a:solidFill>
                <a:latin typeface="+mn-lt"/>
              </a:rPr>
              <a:t>Patrick Worms, ICRAF, 2014, </a:t>
            </a:r>
            <a:r>
              <a:rPr lang="en-US" sz="1400" dirty="0">
                <a:solidFill>
                  <a:srgbClr val="008000"/>
                </a:solidFill>
                <a:latin typeface="+mn-lt"/>
                <a:hlinkClick r:id="rId3"/>
              </a:rPr>
              <a:t>http://fr.slideshare.net/Yumscrubble/2014-11-caast-net-entebbe?related=1</a:t>
            </a:r>
            <a:r>
              <a:rPr lang="en-US"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en-US" sz="1400" i="1" dirty="0">
                <a:solidFill>
                  <a:srgbClr val="008000"/>
                </a:solidFill>
                <a:latin typeface="+mn-lt"/>
              </a:rPr>
              <a:t>How do the challenges of Climate Change, Food and Nutrition Security and Health affect each other and what, in this context, is the role of R&amp;D in providing sustainable and appropriate solutions?, </a:t>
            </a:r>
            <a:r>
              <a:rPr lang="en-US" sz="1400" dirty="0">
                <a:solidFill>
                  <a:srgbClr val="008000"/>
                </a:solidFill>
                <a:latin typeface="+mn-lt"/>
              </a:rPr>
              <a:t>Patrick Worms, ICRAF, </a:t>
            </a:r>
            <a:r>
              <a:rPr lang="en-US" sz="1400" dirty="0">
                <a:solidFill>
                  <a:srgbClr val="008000"/>
                </a:solidFill>
                <a:latin typeface="+mn-lt"/>
                <a:hlinkClick r:id="rId3"/>
              </a:rPr>
              <a:t>http://fr.slideshare.net/Yumscrubble/2014-11-caast-net-entebbe?related=1</a:t>
            </a:r>
            <a:r>
              <a:rPr lang="en-US" sz="1400" dirty="0">
                <a:solidFill>
                  <a:srgbClr val="008000"/>
                </a:solidFill>
                <a:latin typeface="+mn-lt"/>
              </a:rPr>
              <a:t> </a:t>
            </a:r>
            <a:r>
              <a:rPr lang="en-US" sz="1400" dirty="0" err="1">
                <a:solidFill>
                  <a:srgbClr val="008000"/>
                </a:solidFill>
                <a:latin typeface="+mn-lt"/>
              </a:rPr>
              <a:t>ou</a:t>
            </a:r>
            <a:r>
              <a:rPr lang="en-US" sz="1400" dirty="0">
                <a:solidFill>
                  <a:srgbClr val="008000"/>
                </a:solidFill>
                <a:latin typeface="+mn-lt"/>
              </a:rPr>
              <a:t> </a:t>
            </a:r>
            <a:r>
              <a:rPr lang="en-US" sz="1400" dirty="0">
                <a:solidFill>
                  <a:srgbClr val="008000"/>
                </a:solidFill>
                <a:latin typeface="+mn-lt"/>
                <a:hlinkClick r:id="rId4"/>
              </a:rPr>
              <a:t>http://caast-net-plus.org/object/news/994/attach/03_Patrick_Worms_Panel_1_CNPlus_Entebbe_Nov_2014.pdf</a:t>
            </a:r>
            <a:r>
              <a:rPr lang="en-US"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en-US" sz="1400" i="1" dirty="0">
                <a:solidFill>
                  <a:srgbClr val="008000"/>
                </a:solidFill>
                <a:latin typeface="+mn-lt"/>
              </a:rPr>
              <a:t>Agroforestry: a tool for sustainable nutrition? (Malnutrition ? Plant trees !), </a:t>
            </a:r>
            <a:r>
              <a:rPr lang="en-US" sz="1400" dirty="0">
                <a:solidFill>
                  <a:srgbClr val="008000"/>
                </a:solidFill>
                <a:latin typeface="+mn-lt"/>
              </a:rPr>
              <a:t>Patrick Worms, </a:t>
            </a:r>
            <a:r>
              <a:rPr lang="en-US" sz="1300" dirty="0">
                <a:solidFill>
                  <a:srgbClr val="008000"/>
                </a:solidFill>
                <a:latin typeface="+mn-lt"/>
                <a:hlinkClick r:id="rId5"/>
              </a:rPr>
              <a:t>http://www.unscn.org/files/NutCC/Nutrition-and-Sustainability-Seminar/Session_2.9_-_Patrick_Worms_Agroforestry_and_nutrition_NutSus_12-Nov-2013.pdf</a:t>
            </a:r>
            <a:r>
              <a:rPr lang="en-US" sz="1300" dirty="0">
                <a:solidFill>
                  <a:srgbClr val="008000"/>
                </a:solidFill>
                <a:latin typeface="+mn-lt"/>
              </a:rPr>
              <a:t> </a:t>
            </a:r>
            <a:r>
              <a:rPr lang="fr-FR" sz="1300" dirty="0">
                <a:solidFill>
                  <a:srgbClr val="008000"/>
                </a:solidFill>
                <a:latin typeface="+mn-lt"/>
              </a:rPr>
              <a:t> ou </a:t>
            </a:r>
            <a:r>
              <a:rPr lang="fr-FR" sz="1300" dirty="0">
                <a:solidFill>
                  <a:srgbClr val="008000"/>
                </a:solidFill>
                <a:latin typeface="+mn-lt"/>
                <a:hlinkClick r:id="rId6"/>
              </a:rPr>
              <a:t>http://fr.slideshare.net/Yumscrubble/malnutrition-plant-trees</a:t>
            </a:r>
            <a:r>
              <a:rPr lang="fr-FR" sz="1400" dirty="0">
                <a:solidFill>
                  <a:srgbClr val="008000"/>
                </a:solidFill>
                <a:latin typeface="+mn-lt"/>
              </a:rPr>
              <a:t>  </a:t>
            </a:r>
          </a:p>
        </p:txBody>
      </p:sp>
      <p:sp>
        <p:nvSpPr>
          <p:cNvPr id="117763" name="Espace réservé du numéro de diapositive 1">
            <a:extLst>
              <a:ext uri="{FF2B5EF4-FFF2-40B4-BE49-F238E27FC236}">
                <a16:creationId xmlns:a16="http://schemas.microsoft.com/office/drawing/2014/main" id="{8A5C6498-2AF6-4C9C-AD3B-A6100CE44B1E}"/>
              </a:ext>
            </a:extLst>
          </p:cNvPr>
          <p:cNvSpPr txBox="1">
            <a:spLocks/>
          </p:cNvSpPr>
          <p:nvPr/>
        </p:nvSpPr>
        <p:spPr bwMode="auto">
          <a:xfrm>
            <a:off x="209550" y="158750"/>
            <a:ext cx="5746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95FF803D-7655-47C9-A301-D2FD40CAF129}" type="slidenum">
              <a:rPr lang="fr-FR" altLang="fr-FR" sz="1200">
                <a:solidFill>
                  <a:srgbClr val="898989"/>
                </a:solidFill>
              </a:rPr>
              <a:pPr algn="r" eaLnBrk="1" hangingPunct="1">
                <a:lnSpc>
                  <a:spcPct val="100000"/>
                </a:lnSpc>
                <a:spcBef>
                  <a:spcPct val="0"/>
                </a:spcBef>
                <a:buFontTx/>
                <a:buNone/>
              </a:pPr>
              <a:t>145</a:t>
            </a:fld>
            <a:endParaRPr lang="fr-FR" altLang="fr-FR" sz="1200">
              <a:solidFill>
                <a:srgbClr val="898989"/>
              </a:solidFill>
            </a:endParaRPr>
          </a:p>
        </p:txBody>
      </p:sp>
      <p:sp>
        <p:nvSpPr>
          <p:cNvPr id="117764" name="Rectangle 5">
            <a:extLst>
              <a:ext uri="{FF2B5EF4-FFF2-40B4-BE49-F238E27FC236}">
                <a16:creationId xmlns:a16="http://schemas.microsoft.com/office/drawing/2014/main" id="{EC9AA66A-B69D-458D-B9A9-39FC8CFB7180}"/>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7765" name="ZoneTexte 5">
            <a:extLst>
              <a:ext uri="{FF2B5EF4-FFF2-40B4-BE49-F238E27FC236}">
                <a16:creationId xmlns:a16="http://schemas.microsoft.com/office/drawing/2014/main" id="{2ACA39D7-F5CE-41B0-9DFB-0E0620F15199}"/>
              </a:ext>
            </a:extLst>
          </p:cNvPr>
          <p:cNvSpPr txBox="1">
            <a:spLocks noChangeArrowheads="1"/>
          </p:cNvSpPr>
          <p:nvPr/>
        </p:nvSpPr>
        <p:spPr bwMode="auto">
          <a:xfrm>
            <a:off x="115888" y="527050"/>
            <a:ext cx="301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A9. </a:t>
            </a:r>
            <a:r>
              <a:rPr lang="fr-FR" sz="1800" b="1" dirty="0">
                <a:solidFill>
                  <a:srgbClr val="008000"/>
                </a:solidFill>
              </a:rPr>
              <a:t>Annexe : </a:t>
            </a:r>
            <a:r>
              <a:rPr lang="fr-FR" altLang="fr-FR" sz="1800" b="1" dirty="0">
                <a:solidFill>
                  <a:srgbClr val="008000"/>
                </a:solidFill>
              </a:rPr>
              <a:t>Bibliographies</a:t>
            </a:r>
          </a:p>
        </p:txBody>
      </p:sp>
      <p:sp>
        <p:nvSpPr>
          <p:cNvPr id="117766" name="ZoneTexte 6">
            <a:extLst>
              <a:ext uri="{FF2B5EF4-FFF2-40B4-BE49-F238E27FC236}">
                <a16:creationId xmlns:a16="http://schemas.microsoft.com/office/drawing/2014/main" id="{1322A039-882C-4750-8E8B-FD012B446769}"/>
              </a:ext>
            </a:extLst>
          </p:cNvPr>
          <p:cNvSpPr txBox="1">
            <a:spLocks noChangeArrowheads="1"/>
          </p:cNvSpPr>
          <p:nvPr/>
        </p:nvSpPr>
        <p:spPr bwMode="auto">
          <a:xfrm>
            <a:off x="133350" y="895350"/>
            <a:ext cx="397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u="sng">
                <a:solidFill>
                  <a:srgbClr val="008000"/>
                </a:solidFill>
              </a:rPr>
              <a:t>Pages Internet</a:t>
            </a:r>
            <a:r>
              <a:rPr lang="fr-FR" altLang="fr-FR">
                <a:solidFill>
                  <a:srgbClr val="008000"/>
                </a:solidFill>
              </a:rPr>
              <a:t> : </a:t>
            </a:r>
            <a:endParaRPr lang="fr-FR" altLang="fr-FR" u="sng">
              <a:solidFill>
                <a:srgbClr val="008000"/>
              </a:solidFill>
            </a:endParaRPr>
          </a:p>
        </p:txBody>
      </p:sp>
      <p:sp>
        <p:nvSpPr>
          <p:cNvPr id="117767" name="ZoneTexte 1">
            <a:extLst>
              <a:ext uri="{FF2B5EF4-FFF2-40B4-BE49-F238E27FC236}">
                <a16:creationId xmlns:a16="http://schemas.microsoft.com/office/drawing/2014/main" id="{F58B96A4-2879-493E-B20C-605DE19D2941}"/>
              </a:ext>
            </a:extLst>
          </p:cNvPr>
          <p:cNvSpPr txBox="1">
            <a:spLocks noChangeArrowheads="1"/>
          </p:cNvSpPr>
          <p:nvPr/>
        </p:nvSpPr>
        <p:spPr bwMode="auto">
          <a:xfrm>
            <a:off x="209550" y="5842000"/>
            <a:ext cx="4029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Gliricidia</a:t>
            </a:r>
            <a:r>
              <a:rPr lang="fr-FR" altLang="fr-FR" sz="1200">
                <a:solidFill>
                  <a:srgbClr val="008000"/>
                </a:solidFill>
              </a:rPr>
              <a:t>, un arbre légumineux de taillis, « interplanté » avec le maïs. Les feuilles sont coupées et remis dans la couche supérieure du sol, en fournissant azote et autres nutriments. Source : </a:t>
            </a:r>
            <a:r>
              <a:rPr lang="fr-FR" altLang="fr-FR" sz="1200">
                <a:solidFill>
                  <a:srgbClr val="008000"/>
                </a:solidFill>
                <a:hlinkClick r:id="rId3"/>
              </a:rPr>
              <a:t>http://fr.slideshare.net/Yumscrubble/2014-11-caast-net-entebbe?related=1</a:t>
            </a:r>
            <a:r>
              <a:rPr lang="fr-FR" altLang="fr-FR" sz="1200">
                <a:solidFill>
                  <a:srgbClr val="008000"/>
                </a:solidFill>
              </a:rPr>
              <a:t> </a:t>
            </a:r>
          </a:p>
        </p:txBody>
      </p:sp>
      <p:pic>
        <p:nvPicPr>
          <p:cNvPr id="117768" name="Image 7">
            <a:extLst>
              <a:ext uri="{FF2B5EF4-FFF2-40B4-BE49-F238E27FC236}">
                <a16:creationId xmlns:a16="http://schemas.microsoft.com/office/drawing/2014/main" id="{7EDED78A-C5D9-4EA9-B1BF-459625DECF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0147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Image 8">
            <a:extLst>
              <a:ext uri="{FF2B5EF4-FFF2-40B4-BE49-F238E27FC236}">
                <a16:creationId xmlns:a16="http://schemas.microsoft.com/office/drawing/2014/main" id="{F6B1F93D-6EDE-48FC-823F-44C477DB92B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91113" y="40068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Image 9">
            <a:extLst>
              <a:ext uri="{FF2B5EF4-FFF2-40B4-BE49-F238E27FC236}">
                <a16:creationId xmlns:a16="http://schemas.microsoft.com/office/drawing/2014/main" id="{A55C5513-51F9-494D-A22C-B0CA544D34B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04300" y="40862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1" name="ZoneTexte 10">
            <a:extLst>
              <a:ext uri="{FF2B5EF4-FFF2-40B4-BE49-F238E27FC236}">
                <a16:creationId xmlns:a16="http://schemas.microsoft.com/office/drawing/2014/main" id="{C7C20600-D6DE-418D-A9ED-EA5E2DC42944}"/>
              </a:ext>
            </a:extLst>
          </p:cNvPr>
          <p:cNvSpPr txBox="1">
            <a:spLocks noChangeArrowheads="1"/>
          </p:cNvSpPr>
          <p:nvPr/>
        </p:nvSpPr>
        <p:spPr bwMode="auto">
          <a:xfrm>
            <a:off x="8774113" y="5934075"/>
            <a:ext cx="2927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Faidherbia albida </a:t>
            </a:r>
            <a:r>
              <a:rPr lang="fr-FR" altLang="fr-FR" sz="1200">
                <a:solidFill>
                  <a:srgbClr val="008000"/>
                </a:solidFill>
              </a:rPr>
              <a:t>dans un système agricole, à base de teff, en Éthiopie. Source : </a:t>
            </a:r>
            <a:r>
              <a:rPr lang="fr-FR" altLang="fr-FR" sz="1200">
                <a:solidFill>
                  <a:srgbClr val="008000"/>
                </a:solidFill>
                <a:hlinkClick r:id="rId3"/>
              </a:rPr>
              <a:t>http://fr.slideshare.net/Yumscrubble/2014-11-caast-net-entebbe?related=1</a:t>
            </a:r>
            <a:r>
              <a:rPr lang="fr-FR" altLang="fr-FR" sz="1200">
                <a:solidFill>
                  <a:srgbClr val="008000"/>
                </a:solidFill>
              </a:rPr>
              <a:t> </a:t>
            </a:r>
          </a:p>
        </p:txBody>
      </p:sp>
      <p:sp>
        <p:nvSpPr>
          <p:cNvPr id="117772" name="ZoneTexte 11">
            <a:extLst>
              <a:ext uri="{FF2B5EF4-FFF2-40B4-BE49-F238E27FC236}">
                <a16:creationId xmlns:a16="http://schemas.microsoft.com/office/drawing/2014/main" id="{9842176C-0E98-46BC-9D6C-444DE6D2EE92}"/>
              </a:ext>
            </a:extLst>
          </p:cNvPr>
          <p:cNvSpPr txBox="1">
            <a:spLocks noChangeArrowheads="1"/>
          </p:cNvSpPr>
          <p:nvPr/>
        </p:nvSpPr>
        <p:spPr bwMode="auto">
          <a:xfrm>
            <a:off x="4108450" y="5862638"/>
            <a:ext cx="4433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Reverdissement avec régénération, par les agriculteurs, des arbres sur les fermes. Source : Agriculture de conservation avec des arbres au Rwanda, Kenya et en Tanzanie, </a:t>
            </a:r>
            <a:r>
              <a:rPr lang="fr-FR" altLang="fr-FR" sz="1200">
                <a:solidFill>
                  <a:srgbClr val="008000"/>
                </a:solidFill>
                <a:hlinkClick r:id="rId10"/>
              </a:rPr>
              <a:t>http://evergreenagriculture.net/evergreen-nations/eastern-africa/</a:t>
            </a:r>
            <a:r>
              <a:rPr lang="fr-FR" altLang="fr-FR" sz="1200">
                <a:solidFill>
                  <a:srgbClr val="008000"/>
                </a:solidFill>
              </a:rPr>
              <a:t> </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B2F72B3-E8C8-42B5-AE34-B2DD0662C379}"/>
              </a:ext>
            </a:extLst>
          </p:cNvPr>
          <p:cNvSpPr txBox="1"/>
          <p:nvPr/>
        </p:nvSpPr>
        <p:spPr>
          <a:xfrm>
            <a:off x="161925" y="1223963"/>
            <a:ext cx="11949113" cy="2676525"/>
          </a:xfrm>
          <a:prstGeom prst="rect">
            <a:avLst/>
          </a:prstGeom>
          <a:noFill/>
        </p:spPr>
        <p:txBody>
          <a:bodyPr>
            <a:spAutoFit/>
          </a:bodyPr>
          <a:lstStyle/>
          <a:p>
            <a:pPr eaLnBrk="1" fontAlgn="auto" hangingPunct="1">
              <a:spcBef>
                <a:spcPts val="0"/>
              </a:spcBef>
              <a:spcAft>
                <a:spcPts val="0"/>
              </a:spcAft>
              <a:defRPr/>
            </a:pPr>
            <a:r>
              <a:rPr lang="fr-FR" sz="1400" u="sng" dirty="0">
                <a:solidFill>
                  <a:srgbClr val="008000"/>
                </a:solidFill>
                <a:latin typeface="+mn-lt"/>
              </a:rPr>
              <a:t>Agroforesterie</a:t>
            </a:r>
            <a:r>
              <a:rPr lang="fr-FR" sz="1400" dirty="0">
                <a:solidFill>
                  <a:srgbClr val="008000"/>
                </a:solidFill>
                <a:latin typeface="+mn-lt"/>
              </a:rPr>
              <a:t>  (suite) :</a:t>
            </a:r>
          </a:p>
          <a:p>
            <a:pPr eaLnBrk="1" fontAlgn="auto" hangingPunct="1">
              <a:spcBef>
                <a:spcPts val="0"/>
              </a:spcBef>
              <a:spcAft>
                <a:spcPts val="0"/>
              </a:spcAft>
              <a:defRPr/>
            </a:pPr>
            <a:endParaRPr lang="fr-FR" sz="1400" dirty="0">
              <a:solidFill>
                <a:srgbClr val="008000"/>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en-US" sz="1400" i="1" dirty="0">
                <a:solidFill>
                  <a:srgbClr val="008000"/>
                </a:solidFill>
                <a:latin typeface="+mn-lt"/>
              </a:rPr>
              <a:t>World </a:t>
            </a:r>
            <a:r>
              <a:rPr lang="en-US" sz="1400" i="1" dirty="0" err="1">
                <a:solidFill>
                  <a:srgbClr val="008000"/>
                </a:solidFill>
                <a:latin typeface="+mn-lt"/>
              </a:rPr>
              <a:t>Agroforestery</a:t>
            </a:r>
            <a:r>
              <a:rPr lang="en-US" sz="1400" i="1" dirty="0">
                <a:solidFill>
                  <a:srgbClr val="008000"/>
                </a:solidFill>
                <a:latin typeface="+mn-lt"/>
              </a:rPr>
              <a:t> Centre &amp; food security (Evergreen Agriculture: feeding Africa's poorest, sustainably), </a:t>
            </a:r>
            <a:r>
              <a:rPr lang="en-US" sz="1400" dirty="0">
                <a:solidFill>
                  <a:srgbClr val="008000"/>
                </a:solidFill>
                <a:latin typeface="+mn-lt"/>
              </a:rPr>
              <a:t>Patrick Worms, ICRAF, </a:t>
            </a:r>
            <a:r>
              <a:rPr lang="en-US" sz="1400" dirty="0">
                <a:solidFill>
                  <a:srgbClr val="008000"/>
                </a:solidFill>
                <a:latin typeface="+mn-lt"/>
                <a:hlinkClick r:id="rId2"/>
              </a:rPr>
              <a:t>http://fr.slideshare.net/Yumscrubble/evergreen-agriculture-feeding-africas-poorest-sustainably?related=1</a:t>
            </a:r>
            <a:r>
              <a:rPr lang="en-US"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en-US" sz="1400" i="1" dirty="0">
                <a:solidFill>
                  <a:srgbClr val="008000"/>
                </a:solidFill>
                <a:latin typeface="+mn-lt"/>
              </a:rPr>
              <a:t>Crisis in Africa's drylands: the promise of agroforestry, </a:t>
            </a:r>
            <a:r>
              <a:rPr lang="en-US" sz="1400" dirty="0">
                <a:solidFill>
                  <a:srgbClr val="008000"/>
                </a:solidFill>
                <a:latin typeface="+mn-lt"/>
              </a:rPr>
              <a:t>Dennis </a:t>
            </a:r>
            <a:r>
              <a:rPr lang="en-US" sz="1400" dirty="0" err="1">
                <a:solidFill>
                  <a:srgbClr val="008000"/>
                </a:solidFill>
                <a:latin typeface="+mn-lt"/>
              </a:rPr>
              <a:t>Garrity</a:t>
            </a:r>
            <a:r>
              <a:rPr lang="en-US" sz="1400" dirty="0">
                <a:solidFill>
                  <a:srgbClr val="008000"/>
                </a:solidFill>
                <a:latin typeface="+mn-lt"/>
              </a:rPr>
              <a:t>, ICRAF, </a:t>
            </a:r>
            <a:r>
              <a:rPr lang="en-US" sz="1400" dirty="0">
                <a:solidFill>
                  <a:srgbClr val="008000"/>
                </a:solidFill>
                <a:latin typeface="+mn-lt"/>
                <a:hlinkClick r:id="rId3"/>
              </a:rPr>
              <a:t>http://fr.slideshare.net/Yumscrubble/crisis-in-africas-drylands-the-promise-of-agroforestry?related=1</a:t>
            </a:r>
            <a:r>
              <a:rPr lang="en-US" sz="1400" dirty="0">
                <a:solidFill>
                  <a:srgbClr val="008000"/>
                </a:solidFill>
                <a:latin typeface="+mn-lt"/>
              </a:rPr>
              <a:t> </a:t>
            </a:r>
            <a:endParaRPr lang="fr-FR" sz="1400" dirty="0">
              <a:solidFill>
                <a:srgbClr val="008000"/>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fr-FR" sz="1400" i="1" dirty="0">
                <a:solidFill>
                  <a:srgbClr val="008000"/>
                </a:solidFill>
                <a:latin typeface="+mn-lt"/>
              </a:rPr>
              <a:t>BOITE À OUTILS POUR LA SELECTION ET LA GESTION DES ARBRES AGROFORESTIERS DANS LES BASSINS DU LAC TANGANYIKA</a:t>
            </a:r>
            <a:r>
              <a:rPr lang="fr-FR" sz="1400" dirty="0">
                <a:solidFill>
                  <a:srgbClr val="008000"/>
                </a:solidFill>
                <a:latin typeface="+mn-lt"/>
              </a:rPr>
              <a:t>, </a:t>
            </a:r>
            <a:r>
              <a:rPr lang="fr-FR" sz="1400" dirty="0">
                <a:solidFill>
                  <a:srgbClr val="008000"/>
                </a:solidFill>
                <a:latin typeface="+mn-lt"/>
                <a:hlinkClick r:id="rId4"/>
              </a:rPr>
              <a:t>http://fr.slideshare.net/e_smith/guide-utilisation-de-l-outil-fr?qid=a1fe9d9a-2bff-4de3-8582-eff225295848&amp;v=default&amp;b=&amp;from_search=1</a:t>
            </a:r>
            <a:endParaRPr lang="fr-FR" sz="1400" dirty="0">
              <a:solidFill>
                <a:srgbClr val="008000"/>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fr-FR" sz="1400" i="1" dirty="0">
                <a:solidFill>
                  <a:srgbClr val="008000"/>
                </a:solidFill>
                <a:latin typeface="+mn-lt"/>
              </a:rPr>
              <a:t>Conservation Agriculture </a:t>
            </a:r>
            <a:r>
              <a:rPr lang="fr-FR" sz="1400" i="1" dirty="0" err="1">
                <a:solidFill>
                  <a:srgbClr val="008000"/>
                </a:solidFill>
                <a:latin typeface="+mn-lt"/>
              </a:rPr>
              <a:t>with</a:t>
            </a:r>
            <a:r>
              <a:rPr lang="fr-FR" sz="1400" i="1" dirty="0">
                <a:solidFill>
                  <a:srgbClr val="008000"/>
                </a:solidFill>
                <a:latin typeface="+mn-lt"/>
              </a:rPr>
              <a:t> </a:t>
            </a:r>
            <a:r>
              <a:rPr lang="fr-FR" sz="1400" i="1" dirty="0" err="1">
                <a:solidFill>
                  <a:srgbClr val="008000"/>
                </a:solidFill>
                <a:latin typeface="+mn-lt"/>
              </a:rPr>
              <a:t>Faideherbia</a:t>
            </a:r>
            <a:r>
              <a:rPr lang="fr-FR" sz="1400" i="1" dirty="0">
                <a:solidFill>
                  <a:srgbClr val="008000"/>
                </a:solidFill>
                <a:latin typeface="+mn-lt"/>
              </a:rPr>
              <a:t> in Malawi</a:t>
            </a:r>
            <a:r>
              <a:rPr lang="fr-FR" sz="1400" dirty="0">
                <a:solidFill>
                  <a:srgbClr val="008000"/>
                </a:solidFill>
                <a:latin typeface="+mn-lt"/>
              </a:rPr>
              <a:t>, WT </a:t>
            </a:r>
            <a:r>
              <a:rPr lang="fr-FR" sz="1400" dirty="0" err="1">
                <a:solidFill>
                  <a:srgbClr val="008000"/>
                </a:solidFill>
                <a:latin typeface="+mn-lt"/>
              </a:rPr>
              <a:t>Bunderson</a:t>
            </a:r>
            <a:r>
              <a:rPr lang="fr-FR" sz="1400" dirty="0">
                <a:solidFill>
                  <a:srgbClr val="008000"/>
                </a:solidFill>
                <a:latin typeface="+mn-lt"/>
              </a:rPr>
              <a:t>, ZD </a:t>
            </a:r>
            <a:r>
              <a:rPr lang="fr-FR" sz="1400" dirty="0" err="1">
                <a:solidFill>
                  <a:srgbClr val="008000"/>
                </a:solidFill>
                <a:latin typeface="+mn-lt"/>
              </a:rPr>
              <a:t>Jere</a:t>
            </a:r>
            <a:r>
              <a:rPr lang="fr-FR" sz="1400" dirty="0">
                <a:solidFill>
                  <a:srgbClr val="008000"/>
                </a:solidFill>
                <a:latin typeface="+mn-lt"/>
              </a:rPr>
              <a:t>, SWD </a:t>
            </a:r>
            <a:r>
              <a:rPr lang="fr-FR" sz="1400" dirty="0" err="1">
                <a:solidFill>
                  <a:srgbClr val="008000"/>
                </a:solidFill>
                <a:latin typeface="+mn-lt"/>
              </a:rPr>
              <a:t>Ng’oma</a:t>
            </a:r>
            <a:r>
              <a:rPr lang="fr-FR" sz="1400" dirty="0">
                <a:solidFill>
                  <a:srgbClr val="008000"/>
                </a:solidFill>
                <a:latin typeface="+mn-lt"/>
              </a:rPr>
              <a:t>, JM Paul, R </a:t>
            </a:r>
            <a:r>
              <a:rPr lang="fr-FR" sz="1400" dirty="0" err="1">
                <a:solidFill>
                  <a:srgbClr val="008000"/>
                </a:solidFill>
                <a:latin typeface="+mn-lt"/>
              </a:rPr>
              <a:t>Museka</a:t>
            </a:r>
            <a:r>
              <a:rPr lang="fr-FR" sz="1400" dirty="0">
                <a:solidFill>
                  <a:srgbClr val="008000"/>
                </a:solidFill>
                <a:latin typeface="+mn-lt"/>
              </a:rPr>
              <a:t>, B Mbale, C </a:t>
            </a:r>
            <a:r>
              <a:rPr lang="fr-FR" sz="1400" dirty="0" err="1">
                <a:solidFill>
                  <a:srgbClr val="008000"/>
                </a:solidFill>
                <a:latin typeface="+mn-lt"/>
              </a:rPr>
              <a:t>Thierfelder</a:t>
            </a:r>
            <a:r>
              <a:rPr lang="fr-FR" sz="1400" dirty="0">
                <a:solidFill>
                  <a:srgbClr val="008000"/>
                </a:solidFill>
                <a:latin typeface="+mn-lt"/>
              </a:rPr>
              <a:t>, </a:t>
            </a:r>
            <a:r>
              <a:rPr lang="fr-FR" sz="1400" dirty="0">
                <a:solidFill>
                  <a:srgbClr val="008000"/>
                </a:solidFill>
                <a:latin typeface="+mn-lt"/>
                <a:hlinkClick r:id="rId5"/>
              </a:rPr>
              <a:t>http://fr.slideshare.net/FMNR/tlc-side-event-on-fa-with-ca-april-13-2015</a:t>
            </a:r>
            <a:r>
              <a:rPr lang="fr-FR"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en-US" sz="1400" i="1" dirty="0">
                <a:solidFill>
                  <a:srgbClr val="008000"/>
                </a:solidFill>
                <a:latin typeface="+mn-lt"/>
              </a:rPr>
              <a:t>Factors motivating farmers with actions &amp; strategies for scaling-up</a:t>
            </a:r>
            <a:r>
              <a:rPr lang="en-US" sz="1400" dirty="0">
                <a:solidFill>
                  <a:srgbClr val="008000"/>
                </a:solidFill>
                <a:latin typeface="+mn-lt"/>
              </a:rPr>
              <a:t>, </a:t>
            </a:r>
            <a:r>
              <a:rPr lang="en-US" sz="1400" dirty="0">
                <a:solidFill>
                  <a:srgbClr val="008000"/>
                </a:solidFill>
                <a:latin typeface="+mn-lt"/>
                <a:hlinkClick r:id="rId6"/>
              </a:rPr>
              <a:t>http://fr.slideshare.net/FMNR/fmnr-in-southern-africa-factors-motivating-farmers-with-actions-and-strategies-for-scaling-up</a:t>
            </a:r>
            <a:r>
              <a:rPr lang="en-US" sz="1400" dirty="0">
                <a:solidFill>
                  <a:srgbClr val="008000"/>
                </a:solidFill>
                <a:latin typeface="+mn-lt"/>
              </a:rPr>
              <a:t> </a:t>
            </a:r>
          </a:p>
        </p:txBody>
      </p:sp>
      <p:sp>
        <p:nvSpPr>
          <p:cNvPr id="118787" name="Espace réservé du numéro de diapositive 1">
            <a:extLst>
              <a:ext uri="{FF2B5EF4-FFF2-40B4-BE49-F238E27FC236}">
                <a16:creationId xmlns:a16="http://schemas.microsoft.com/office/drawing/2014/main" id="{B411EA8D-70F4-406D-AF32-CBA9A67BE3EA}"/>
              </a:ext>
            </a:extLst>
          </p:cNvPr>
          <p:cNvSpPr txBox="1">
            <a:spLocks/>
          </p:cNvSpPr>
          <p:nvPr/>
        </p:nvSpPr>
        <p:spPr bwMode="auto">
          <a:xfrm>
            <a:off x="-57150" y="92075"/>
            <a:ext cx="5746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80105F13-886F-4D49-B917-5E09D51E413A}" type="slidenum">
              <a:rPr lang="fr-FR" altLang="fr-FR" sz="1200">
                <a:solidFill>
                  <a:srgbClr val="898989"/>
                </a:solidFill>
              </a:rPr>
              <a:pPr algn="r" eaLnBrk="1" hangingPunct="1">
                <a:lnSpc>
                  <a:spcPct val="100000"/>
                </a:lnSpc>
                <a:spcBef>
                  <a:spcPct val="0"/>
                </a:spcBef>
                <a:buFontTx/>
                <a:buNone/>
              </a:pPr>
              <a:t>146</a:t>
            </a:fld>
            <a:endParaRPr lang="fr-FR" altLang="fr-FR" sz="1200">
              <a:solidFill>
                <a:srgbClr val="898989"/>
              </a:solidFill>
            </a:endParaRPr>
          </a:p>
        </p:txBody>
      </p:sp>
      <p:sp>
        <p:nvSpPr>
          <p:cNvPr id="118788" name="Rectangle 5">
            <a:extLst>
              <a:ext uri="{FF2B5EF4-FFF2-40B4-BE49-F238E27FC236}">
                <a16:creationId xmlns:a16="http://schemas.microsoft.com/office/drawing/2014/main" id="{8BF870F9-D95F-4480-B090-B57D7AEEA111}"/>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8789" name="ZoneTexte 5">
            <a:extLst>
              <a:ext uri="{FF2B5EF4-FFF2-40B4-BE49-F238E27FC236}">
                <a16:creationId xmlns:a16="http://schemas.microsoft.com/office/drawing/2014/main" id="{78EE3C73-8F3B-488F-BD19-1D47F0850426}"/>
              </a:ext>
            </a:extLst>
          </p:cNvPr>
          <p:cNvSpPr txBox="1">
            <a:spLocks noChangeArrowheads="1"/>
          </p:cNvSpPr>
          <p:nvPr/>
        </p:nvSpPr>
        <p:spPr bwMode="auto">
          <a:xfrm>
            <a:off x="465138" y="301625"/>
            <a:ext cx="301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A9. </a:t>
            </a:r>
            <a:r>
              <a:rPr lang="fr-FR" sz="1800" b="1" dirty="0">
                <a:solidFill>
                  <a:srgbClr val="008000"/>
                </a:solidFill>
              </a:rPr>
              <a:t>Annexe : </a:t>
            </a:r>
            <a:r>
              <a:rPr lang="fr-FR" altLang="fr-FR" sz="1800" b="1" dirty="0">
                <a:solidFill>
                  <a:srgbClr val="008000"/>
                </a:solidFill>
              </a:rPr>
              <a:t>Bibliographies</a:t>
            </a:r>
          </a:p>
        </p:txBody>
      </p:sp>
      <p:sp>
        <p:nvSpPr>
          <p:cNvPr id="118790" name="ZoneTexte 6">
            <a:extLst>
              <a:ext uri="{FF2B5EF4-FFF2-40B4-BE49-F238E27FC236}">
                <a16:creationId xmlns:a16="http://schemas.microsoft.com/office/drawing/2014/main" id="{4939CB23-56B3-4C46-8068-9E894A876F13}"/>
              </a:ext>
            </a:extLst>
          </p:cNvPr>
          <p:cNvSpPr txBox="1">
            <a:spLocks noChangeArrowheads="1"/>
          </p:cNvSpPr>
          <p:nvPr/>
        </p:nvSpPr>
        <p:spPr bwMode="auto">
          <a:xfrm>
            <a:off x="133350" y="733425"/>
            <a:ext cx="397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u="sng">
                <a:solidFill>
                  <a:srgbClr val="008000"/>
                </a:solidFill>
              </a:rPr>
              <a:t>Pages Internet</a:t>
            </a:r>
            <a:r>
              <a:rPr lang="fr-FR" altLang="fr-FR">
                <a:solidFill>
                  <a:srgbClr val="008000"/>
                </a:solidFill>
              </a:rPr>
              <a:t> (suite): </a:t>
            </a:r>
            <a:endParaRPr lang="fr-FR" altLang="fr-FR" u="sng">
              <a:solidFill>
                <a:srgbClr val="008000"/>
              </a:solidFill>
            </a:endParaRPr>
          </a:p>
        </p:txBody>
      </p:sp>
      <p:sp>
        <p:nvSpPr>
          <p:cNvPr id="118791" name="ZoneTexte 1">
            <a:extLst>
              <a:ext uri="{FF2B5EF4-FFF2-40B4-BE49-F238E27FC236}">
                <a16:creationId xmlns:a16="http://schemas.microsoft.com/office/drawing/2014/main" id="{C7C82AF2-858F-4BB3-B1A2-F8C85D957875}"/>
              </a:ext>
            </a:extLst>
          </p:cNvPr>
          <p:cNvSpPr txBox="1">
            <a:spLocks noChangeArrowheads="1"/>
          </p:cNvSpPr>
          <p:nvPr/>
        </p:nvSpPr>
        <p:spPr bwMode="auto">
          <a:xfrm>
            <a:off x="209550" y="5842000"/>
            <a:ext cx="4029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Gliricidia</a:t>
            </a:r>
            <a:r>
              <a:rPr lang="fr-FR" altLang="fr-FR" sz="1200">
                <a:solidFill>
                  <a:srgbClr val="008000"/>
                </a:solidFill>
              </a:rPr>
              <a:t>, un arbre légumineux de taillis, « interplanté » avec le maïs. Les feuilles sont coupées et remis dans la couche supérieure du sol, en fournissant azote et autres nutriments. Source : </a:t>
            </a:r>
            <a:r>
              <a:rPr lang="fr-FR" altLang="fr-FR" sz="1200">
                <a:solidFill>
                  <a:srgbClr val="008000"/>
                </a:solidFill>
                <a:hlinkClick r:id="rId7"/>
              </a:rPr>
              <a:t>http://fr.slideshare.net/Yumscrubble/2014-11-caast-net-entebbe?related=1</a:t>
            </a:r>
            <a:r>
              <a:rPr lang="fr-FR" altLang="fr-FR" sz="1200">
                <a:solidFill>
                  <a:srgbClr val="008000"/>
                </a:solidFill>
              </a:rPr>
              <a:t> </a:t>
            </a:r>
          </a:p>
        </p:txBody>
      </p:sp>
      <p:pic>
        <p:nvPicPr>
          <p:cNvPr id="118792" name="Image 7">
            <a:extLst>
              <a:ext uri="{FF2B5EF4-FFF2-40B4-BE49-F238E27FC236}">
                <a16:creationId xmlns:a16="http://schemas.microsoft.com/office/drawing/2014/main" id="{174CB16D-416C-4B5A-A1B9-69CC2DB4709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0147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Image 8">
            <a:extLst>
              <a:ext uri="{FF2B5EF4-FFF2-40B4-BE49-F238E27FC236}">
                <a16:creationId xmlns:a16="http://schemas.microsoft.com/office/drawing/2014/main" id="{C1B3E6A9-7145-48E3-A333-DF7EC99F76F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91113" y="40068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4" name="Image 9">
            <a:extLst>
              <a:ext uri="{FF2B5EF4-FFF2-40B4-BE49-F238E27FC236}">
                <a16:creationId xmlns:a16="http://schemas.microsoft.com/office/drawing/2014/main" id="{671F93E0-F721-47A2-961D-E533641739F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04300" y="40862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5" name="ZoneTexte 10">
            <a:extLst>
              <a:ext uri="{FF2B5EF4-FFF2-40B4-BE49-F238E27FC236}">
                <a16:creationId xmlns:a16="http://schemas.microsoft.com/office/drawing/2014/main" id="{025D3AE6-8B2C-413D-9B98-491BBB291DA9}"/>
              </a:ext>
            </a:extLst>
          </p:cNvPr>
          <p:cNvSpPr txBox="1">
            <a:spLocks noChangeArrowheads="1"/>
          </p:cNvSpPr>
          <p:nvPr/>
        </p:nvSpPr>
        <p:spPr bwMode="auto">
          <a:xfrm>
            <a:off x="8774113" y="5934075"/>
            <a:ext cx="2927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Faidherbia albida </a:t>
            </a:r>
            <a:r>
              <a:rPr lang="fr-FR" altLang="fr-FR" sz="1200">
                <a:solidFill>
                  <a:srgbClr val="008000"/>
                </a:solidFill>
              </a:rPr>
              <a:t>dans un système agricole, à base de teff, en Éthiopie. Source : </a:t>
            </a:r>
            <a:r>
              <a:rPr lang="fr-FR" altLang="fr-FR" sz="1200">
                <a:solidFill>
                  <a:srgbClr val="008000"/>
                </a:solidFill>
                <a:hlinkClick r:id="rId7"/>
              </a:rPr>
              <a:t>http://fr.slideshare.net/Yumscrubble/2014-11-caast-net-entebbe?related=1</a:t>
            </a:r>
            <a:r>
              <a:rPr lang="fr-FR" altLang="fr-FR" sz="1200">
                <a:solidFill>
                  <a:srgbClr val="008000"/>
                </a:solidFill>
              </a:rPr>
              <a:t> </a:t>
            </a:r>
          </a:p>
        </p:txBody>
      </p:sp>
      <p:sp>
        <p:nvSpPr>
          <p:cNvPr id="118796" name="ZoneTexte 11">
            <a:extLst>
              <a:ext uri="{FF2B5EF4-FFF2-40B4-BE49-F238E27FC236}">
                <a16:creationId xmlns:a16="http://schemas.microsoft.com/office/drawing/2014/main" id="{1D635116-9B56-4C7E-969B-881BF1D84BCD}"/>
              </a:ext>
            </a:extLst>
          </p:cNvPr>
          <p:cNvSpPr txBox="1">
            <a:spLocks noChangeArrowheads="1"/>
          </p:cNvSpPr>
          <p:nvPr/>
        </p:nvSpPr>
        <p:spPr bwMode="auto">
          <a:xfrm>
            <a:off x="4108450" y="5862638"/>
            <a:ext cx="4433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Reverdissement avec régénération, par les agriculteurs, des arbres sur les fermes. Source : Agriculture de conservation avec des arbres au Rwanda, Kenya et en Tanzanie, </a:t>
            </a:r>
            <a:r>
              <a:rPr lang="fr-FR" altLang="fr-FR" sz="1200">
                <a:solidFill>
                  <a:srgbClr val="008000"/>
                </a:solidFill>
                <a:hlinkClick r:id="rId11"/>
              </a:rPr>
              <a:t>http://evergreenagriculture.net/evergreen-nations/eastern-africa/</a:t>
            </a:r>
            <a:r>
              <a:rPr lang="fr-FR" altLang="fr-FR" sz="1200">
                <a:solidFill>
                  <a:srgbClr val="008000"/>
                </a:solidFill>
              </a:rPr>
              <a:t>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025BA45-4ED3-4066-8AC8-5F374048307C}"/>
              </a:ext>
            </a:extLst>
          </p:cNvPr>
          <p:cNvSpPr txBox="1"/>
          <p:nvPr/>
        </p:nvSpPr>
        <p:spPr>
          <a:xfrm>
            <a:off x="161925" y="1223963"/>
            <a:ext cx="11949113" cy="4616450"/>
          </a:xfrm>
          <a:prstGeom prst="rect">
            <a:avLst/>
          </a:prstGeom>
          <a:noFill/>
        </p:spPr>
        <p:txBody>
          <a:bodyPr>
            <a:spAutoFit/>
          </a:bodyPr>
          <a:lstStyle/>
          <a:p>
            <a:pPr eaLnBrk="1" fontAlgn="auto" hangingPunct="1">
              <a:spcBef>
                <a:spcPts val="0"/>
              </a:spcBef>
              <a:spcAft>
                <a:spcPts val="0"/>
              </a:spcAft>
              <a:defRPr/>
            </a:pPr>
            <a:r>
              <a:rPr lang="fr-FR" sz="1400" u="sng" dirty="0">
                <a:solidFill>
                  <a:srgbClr val="008000"/>
                </a:solidFill>
                <a:latin typeface="+mn-lt"/>
              </a:rPr>
              <a:t>Agroforesterie</a:t>
            </a:r>
            <a:r>
              <a:rPr lang="fr-FR" sz="1400" dirty="0">
                <a:solidFill>
                  <a:srgbClr val="008000"/>
                </a:solidFill>
                <a:latin typeface="+mn-lt"/>
              </a:rPr>
              <a:t>  (suite et fin) :</a:t>
            </a:r>
          </a:p>
          <a:p>
            <a:pPr eaLnBrk="1" fontAlgn="auto" hangingPunct="1">
              <a:spcBef>
                <a:spcPts val="0"/>
              </a:spcBef>
              <a:spcAft>
                <a:spcPts val="0"/>
              </a:spcAft>
              <a:defRPr/>
            </a:pPr>
            <a:endParaRPr lang="fr-FR" sz="1400" dirty="0">
              <a:solidFill>
                <a:srgbClr val="008000"/>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en-US" sz="1400" i="1" dirty="0">
                <a:solidFill>
                  <a:srgbClr val="008000"/>
                </a:solidFill>
                <a:latin typeface="+mn-lt"/>
              </a:rPr>
              <a:t>Gender and Agroforestry in Africa : Are Women Participating ? </a:t>
            </a:r>
            <a:r>
              <a:rPr lang="en-US" sz="1400" dirty="0">
                <a:solidFill>
                  <a:srgbClr val="008000"/>
                </a:solidFill>
                <a:latin typeface="+mn-lt"/>
              </a:rPr>
              <a:t>Evelyne </a:t>
            </a:r>
            <a:r>
              <a:rPr lang="en-US" sz="1400" dirty="0" err="1">
                <a:solidFill>
                  <a:srgbClr val="008000"/>
                </a:solidFill>
                <a:latin typeface="+mn-lt"/>
              </a:rPr>
              <a:t>Kiptot</a:t>
            </a:r>
            <a:r>
              <a:rPr lang="en-US" sz="1400" dirty="0">
                <a:solidFill>
                  <a:srgbClr val="008000"/>
                </a:solidFill>
                <a:latin typeface="+mn-lt"/>
              </a:rPr>
              <a:t> and Steven </a:t>
            </a:r>
            <a:r>
              <a:rPr lang="en-US" sz="1400" dirty="0" err="1">
                <a:solidFill>
                  <a:srgbClr val="008000"/>
                </a:solidFill>
                <a:latin typeface="+mn-lt"/>
              </a:rPr>
              <a:t>Franzel</a:t>
            </a:r>
            <a:r>
              <a:rPr lang="en-US" sz="1400" dirty="0">
                <a:solidFill>
                  <a:srgbClr val="008000"/>
                </a:solidFill>
                <a:latin typeface="+mn-lt"/>
              </a:rPr>
              <a:t>, ICRAF, </a:t>
            </a:r>
            <a:r>
              <a:rPr lang="en-US" sz="1400" dirty="0">
                <a:solidFill>
                  <a:srgbClr val="008000"/>
                </a:solidFill>
                <a:latin typeface="+mn-lt"/>
                <a:hlinkClick r:id="rId2"/>
              </a:rPr>
              <a:t>http://canafrica.com/wp-content/uploads/2014/11/Gender-and-agroforestry-in-Africa-Are-women-participating_ICRAF.pdf</a:t>
            </a:r>
            <a:r>
              <a:rPr lang="en-US"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fr-FR" sz="1400" dirty="0">
                <a:solidFill>
                  <a:srgbClr val="008000"/>
                </a:solidFill>
                <a:latin typeface="+mn-lt"/>
              </a:rPr>
              <a:t>Chapitre 2.1. </a:t>
            </a:r>
            <a:r>
              <a:rPr lang="fr-FR" sz="1400" i="1" dirty="0">
                <a:solidFill>
                  <a:srgbClr val="008000"/>
                </a:solidFill>
                <a:latin typeface="+mn-lt"/>
              </a:rPr>
              <a:t>Appréhender la sylviculture tropicale dans sa complexité</a:t>
            </a:r>
            <a:r>
              <a:rPr lang="fr-FR" sz="1400" dirty="0">
                <a:solidFill>
                  <a:srgbClr val="008000"/>
                </a:solidFill>
                <a:latin typeface="+mn-lt"/>
              </a:rPr>
              <a:t>, E. </a:t>
            </a:r>
            <a:r>
              <a:rPr lang="fr-FR" sz="1400" dirty="0" err="1">
                <a:solidFill>
                  <a:srgbClr val="008000"/>
                </a:solidFill>
                <a:latin typeface="+mn-lt"/>
              </a:rPr>
              <a:t>Dubiez</a:t>
            </a:r>
            <a:r>
              <a:rPr lang="fr-FR" sz="1400" dirty="0">
                <a:solidFill>
                  <a:srgbClr val="008000"/>
                </a:solidFill>
                <a:latin typeface="+mn-lt"/>
              </a:rPr>
              <a:t>, R. Peltier, A. </a:t>
            </a:r>
            <a:r>
              <a:rPr lang="fr-FR" sz="1400" dirty="0" err="1">
                <a:solidFill>
                  <a:srgbClr val="008000"/>
                </a:solidFill>
                <a:latin typeface="+mn-lt"/>
              </a:rPr>
              <a:t>Peroches</a:t>
            </a:r>
            <a:r>
              <a:rPr lang="fr-FR" sz="1400" dirty="0">
                <a:solidFill>
                  <a:srgbClr val="008000"/>
                </a:solidFill>
                <a:latin typeface="+mn-lt"/>
              </a:rPr>
              <a:t>, E. Smith, CIRAD, 2014. Kinshasa : Projet </a:t>
            </a:r>
            <a:r>
              <a:rPr lang="fr-FR" sz="1400" dirty="0" err="1">
                <a:solidFill>
                  <a:srgbClr val="008000"/>
                </a:solidFill>
                <a:latin typeface="+mn-lt"/>
              </a:rPr>
              <a:t>Makala</a:t>
            </a:r>
            <a:r>
              <a:rPr lang="fr-FR" sz="1400" dirty="0">
                <a:solidFill>
                  <a:srgbClr val="008000"/>
                </a:solidFill>
                <a:latin typeface="+mn-lt"/>
              </a:rPr>
              <a:t>, </a:t>
            </a:r>
            <a:r>
              <a:rPr lang="fr-FR" sz="1400" dirty="0">
                <a:solidFill>
                  <a:srgbClr val="008000"/>
                </a:solidFill>
                <a:latin typeface="+mn-lt"/>
                <a:hlinkClick r:id="rId3"/>
              </a:rPr>
              <a:t>http://agritrop.cirad.fr/574409/1/document_574409.pdf</a:t>
            </a:r>
            <a:r>
              <a:rPr lang="fr-FR"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fr-FR" sz="1400" dirty="0">
                <a:solidFill>
                  <a:srgbClr val="008000"/>
                </a:solidFill>
                <a:latin typeface="+mn-lt"/>
              </a:rPr>
              <a:t>Chapitre 2.2. </a:t>
            </a:r>
            <a:r>
              <a:rPr lang="fr-FR" sz="1400" i="1" dirty="0">
                <a:solidFill>
                  <a:srgbClr val="008000"/>
                </a:solidFill>
                <a:latin typeface="+mn-lt"/>
              </a:rPr>
              <a:t>Technique de production de plants d'essences forestières</a:t>
            </a:r>
            <a:r>
              <a:rPr lang="fr-FR" sz="1400" dirty="0">
                <a:solidFill>
                  <a:srgbClr val="008000"/>
                </a:solidFill>
                <a:latin typeface="+mn-lt"/>
              </a:rPr>
              <a:t>. </a:t>
            </a:r>
            <a:r>
              <a:rPr lang="fr-FR" sz="1400" dirty="0" err="1">
                <a:solidFill>
                  <a:srgbClr val="008000"/>
                </a:solidFill>
                <a:latin typeface="+mn-lt"/>
              </a:rPr>
              <a:t>Dubiez</a:t>
            </a:r>
            <a:r>
              <a:rPr lang="fr-FR" sz="1400" dirty="0">
                <a:solidFill>
                  <a:srgbClr val="008000"/>
                </a:solidFill>
                <a:latin typeface="+mn-lt"/>
              </a:rPr>
              <a:t> Emilien, </a:t>
            </a:r>
            <a:r>
              <a:rPr lang="fr-FR" sz="1400" dirty="0" err="1">
                <a:solidFill>
                  <a:srgbClr val="008000"/>
                </a:solidFill>
                <a:latin typeface="+mn-lt"/>
              </a:rPr>
              <a:t>Louppe</a:t>
            </a:r>
            <a:r>
              <a:rPr lang="fr-FR" sz="1400" dirty="0">
                <a:solidFill>
                  <a:srgbClr val="008000"/>
                </a:solidFill>
                <a:latin typeface="+mn-lt"/>
              </a:rPr>
              <a:t> Dominique, </a:t>
            </a:r>
            <a:r>
              <a:rPr lang="fr-FR" sz="1400" dirty="0" err="1">
                <a:solidFill>
                  <a:srgbClr val="008000"/>
                </a:solidFill>
                <a:latin typeface="+mn-lt"/>
              </a:rPr>
              <a:t>Daïnou</a:t>
            </a:r>
            <a:r>
              <a:rPr lang="fr-FR" sz="1400" dirty="0">
                <a:solidFill>
                  <a:srgbClr val="008000"/>
                </a:solidFill>
                <a:latin typeface="+mn-lt"/>
              </a:rPr>
              <a:t> </a:t>
            </a:r>
            <a:r>
              <a:rPr lang="fr-FR" sz="1400" dirty="0" err="1">
                <a:solidFill>
                  <a:srgbClr val="008000"/>
                </a:solidFill>
                <a:latin typeface="+mn-lt"/>
              </a:rPr>
              <a:t>Kasso</a:t>
            </a:r>
            <a:r>
              <a:rPr lang="fr-FR" sz="1400" dirty="0">
                <a:solidFill>
                  <a:srgbClr val="008000"/>
                </a:solidFill>
                <a:latin typeface="+mn-lt"/>
              </a:rPr>
              <a:t>, Peltier Régis. 2014. Kinshasa : Projet </a:t>
            </a:r>
            <a:r>
              <a:rPr lang="fr-FR" sz="1400" dirty="0" err="1">
                <a:solidFill>
                  <a:srgbClr val="008000"/>
                </a:solidFill>
                <a:latin typeface="+mn-lt"/>
              </a:rPr>
              <a:t>Makala</a:t>
            </a:r>
            <a:r>
              <a:rPr lang="fr-FR" sz="1400" dirty="0">
                <a:solidFill>
                  <a:srgbClr val="008000"/>
                </a:solidFill>
                <a:latin typeface="+mn-lt"/>
              </a:rPr>
              <a:t>, </a:t>
            </a:r>
            <a:r>
              <a:rPr lang="fr-FR" sz="1400" dirty="0">
                <a:solidFill>
                  <a:srgbClr val="008000"/>
                </a:solidFill>
                <a:latin typeface="+mn-lt"/>
                <a:hlinkClick r:id="rId4"/>
              </a:rPr>
              <a:t>http://agritrop.cirad.fr/574410/1/document_574410.pdf</a:t>
            </a:r>
            <a:r>
              <a:rPr lang="fr-FR"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en-US" sz="1400" dirty="0" err="1">
                <a:solidFill>
                  <a:srgbClr val="008000"/>
                </a:solidFill>
                <a:latin typeface="+mn-lt"/>
              </a:rPr>
              <a:t>Chapitre</a:t>
            </a:r>
            <a:r>
              <a:rPr lang="en-US" sz="1400" dirty="0">
                <a:solidFill>
                  <a:srgbClr val="008000"/>
                </a:solidFill>
                <a:latin typeface="+mn-lt"/>
              </a:rPr>
              <a:t> 2.3 </a:t>
            </a:r>
            <a:r>
              <a:rPr lang="en-US" sz="1400" i="1" dirty="0" err="1">
                <a:solidFill>
                  <a:srgbClr val="008000"/>
                </a:solidFill>
                <a:latin typeface="+mn-lt"/>
              </a:rPr>
              <a:t>Suivi</a:t>
            </a:r>
            <a:r>
              <a:rPr lang="en-US" sz="1400" i="1" dirty="0">
                <a:solidFill>
                  <a:srgbClr val="008000"/>
                </a:solidFill>
                <a:latin typeface="+mn-lt"/>
              </a:rPr>
              <a:t> de </a:t>
            </a:r>
            <a:r>
              <a:rPr lang="en-US" sz="1400" i="1" dirty="0" err="1">
                <a:solidFill>
                  <a:srgbClr val="008000"/>
                </a:solidFill>
                <a:latin typeface="+mn-lt"/>
              </a:rPr>
              <a:t>l'évolution</a:t>
            </a:r>
            <a:r>
              <a:rPr lang="en-US" sz="1400" i="1" dirty="0">
                <a:solidFill>
                  <a:srgbClr val="008000"/>
                </a:solidFill>
                <a:latin typeface="+mn-lt"/>
              </a:rPr>
              <a:t> de la </a:t>
            </a:r>
            <a:r>
              <a:rPr lang="en-US" sz="1400" i="1" dirty="0" err="1">
                <a:solidFill>
                  <a:srgbClr val="008000"/>
                </a:solidFill>
                <a:latin typeface="+mn-lt"/>
              </a:rPr>
              <a:t>ressource</a:t>
            </a:r>
            <a:r>
              <a:rPr lang="en-US" sz="1400" i="1" dirty="0">
                <a:solidFill>
                  <a:srgbClr val="008000"/>
                </a:solidFill>
                <a:latin typeface="+mn-lt"/>
              </a:rPr>
              <a:t> </a:t>
            </a:r>
            <a:r>
              <a:rPr lang="en-US" sz="1400" i="1" dirty="0" err="1">
                <a:solidFill>
                  <a:srgbClr val="008000"/>
                </a:solidFill>
                <a:latin typeface="+mn-lt"/>
              </a:rPr>
              <a:t>ligneuse</a:t>
            </a:r>
            <a:r>
              <a:rPr lang="en-US" sz="1400" i="1" dirty="0">
                <a:solidFill>
                  <a:srgbClr val="008000"/>
                </a:solidFill>
                <a:latin typeface="+mn-lt"/>
              </a:rPr>
              <a:t> et des stocks de </a:t>
            </a:r>
            <a:r>
              <a:rPr lang="en-US" sz="1400" i="1" dirty="0" err="1">
                <a:solidFill>
                  <a:srgbClr val="008000"/>
                </a:solidFill>
                <a:latin typeface="+mn-lt"/>
              </a:rPr>
              <a:t>carbone</a:t>
            </a:r>
            <a:r>
              <a:rPr lang="en-US" sz="1400" dirty="0">
                <a:solidFill>
                  <a:srgbClr val="008000"/>
                </a:solidFill>
                <a:latin typeface="+mn-lt"/>
              </a:rPr>
              <a:t>. </a:t>
            </a:r>
            <a:r>
              <a:rPr lang="en-US" sz="1400" dirty="0" err="1">
                <a:solidFill>
                  <a:srgbClr val="008000"/>
                </a:solidFill>
                <a:latin typeface="+mn-lt"/>
              </a:rPr>
              <a:t>Dubiez</a:t>
            </a:r>
            <a:r>
              <a:rPr lang="en-US" sz="1400" dirty="0">
                <a:solidFill>
                  <a:srgbClr val="008000"/>
                </a:solidFill>
                <a:latin typeface="+mn-lt"/>
              </a:rPr>
              <a:t> </a:t>
            </a:r>
            <a:r>
              <a:rPr lang="en-US" sz="1400" dirty="0" err="1">
                <a:solidFill>
                  <a:srgbClr val="008000"/>
                </a:solidFill>
                <a:latin typeface="+mn-lt"/>
              </a:rPr>
              <a:t>Emilien</a:t>
            </a:r>
            <a:r>
              <a:rPr lang="en-US" sz="1400" dirty="0">
                <a:solidFill>
                  <a:srgbClr val="008000"/>
                </a:solidFill>
                <a:latin typeface="+mn-lt"/>
              </a:rPr>
              <a:t>, Gond Valéry, Peltier </a:t>
            </a:r>
            <a:r>
              <a:rPr lang="en-US" sz="1400" dirty="0" err="1">
                <a:solidFill>
                  <a:srgbClr val="008000"/>
                </a:solidFill>
                <a:latin typeface="+mn-lt"/>
              </a:rPr>
              <a:t>Régis</a:t>
            </a:r>
            <a:r>
              <a:rPr lang="en-US" sz="1400" dirty="0">
                <a:solidFill>
                  <a:srgbClr val="008000"/>
                </a:solidFill>
                <a:latin typeface="+mn-lt"/>
              </a:rPr>
              <a:t>, Boulogne Marine, </a:t>
            </a:r>
            <a:r>
              <a:rPr lang="en-US" sz="1400" dirty="0" err="1">
                <a:solidFill>
                  <a:srgbClr val="008000"/>
                </a:solidFill>
                <a:latin typeface="+mn-lt"/>
              </a:rPr>
              <a:t>Gigaud</a:t>
            </a:r>
            <a:r>
              <a:rPr lang="en-US" sz="1400" dirty="0">
                <a:solidFill>
                  <a:srgbClr val="008000"/>
                </a:solidFill>
                <a:latin typeface="+mn-lt"/>
              </a:rPr>
              <a:t> Morgan, </a:t>
            </a:r>
            <a:r>
              <a:rPr lang="en-US" sz="1400" dirty="0" err="1">
                <a:solidFill>
                  <a:srgbClr val="008000"/>
                </a:solidFill>
                <a:latin typeface="+mn-lt"/>
              </a:rPr>
              <a:t>Peroches</a:t>
            </a:r>
            <a:r>
              <a:rPr lang="en-US" sz="1400" dirty="0">
                <a:solidFill>
                  <a:srgbClr val="008000"/>
                </a:solidFill>
                <a:latin typeface="+mn-lt"/>
              </a:rPr>
              <a:t> Adrien, </a:t>
            </a:r>
            <a:r>
              <a:rPr lang="en-US" sz="1400" dirty="0" err="1">
                <a:solidFill>
                  <a:srgbClr val="008000"/>
                </a:solidFill>
                <a:latin typeface="+mn-lt"/>
              </a:rPr>
              <a:t>Pennec</a:t>
            </a:r>
            <a:r>
              <a:rPr lang="en-US" sz="1400" dirty="0">
                <a:solidFill>
                  <a:srgbClr val="008000"/>
                </a:solidFill>
                <a:latin typeface="+mn-lt"/>
              </a:rPr>
              <a:t> Alexandre, </a:t>
            </a:r>
            <a:r>
              <a:rPr lang="en-US" sz="1400" dirty="0" err="1">
                <a:solidFill>
                  <a:srgbClr val="008000"/>
                </a:solidFill>
                <a:latin typeface="+mn-lt"/>
              </a:rPr>
              <a:t>Proces</a:t>
            </a:r>
            <a:r>
              <a:rPr lang="en-US" sz="1400" dirty="0">
                <a:solidFill>
                  <a:srgbClr val="008000"/>
                </a:solidFill>
                <a:latin typeface="+mn-lt"/>
              </a:rPr>
              <a:t> Pierre, </a:t>
            </a:r>
            <a:r>
              <a:rPr lang="en-US" sz="1400" dirty="0" err="1">
                <a:solidFill>
                  <a:srgbClr val="008000"/>
                </a:solidFill>
                <a:latin typeface="+mn-lt"/>
              </a:rPr>
              <a:t>Vermeulen</a:t>
            </a:r>
            <a:r>
              <a:rPr lang="en-US" sz="1400" dirty="0">
                <a:solidFill>
                  <a:srgbClr val="008000"/>
                </a:solidFill>
                <a:latin typeface="+mn-lt"/>
              </a:rPr>
              <a:t> </a:t>
            </a:r>
            <a:r>
              <a:rPr lang="en-US" sz="1400" dirty="0" err="1">
                <a:solidFill>
                  <a:srgbClr val="008000"/>
                </a:solidFill>
                <a:latin typeface="+mn-lt"/>
              </a:rPr>
              <a:t>Cédric</a:t>
            </a:r>
            <a:r>
              <a:rPr lang="en-US" sz="1400" dirty="0">
                <a:solidFill>
                  <a:srgbClr val="008000"/>
                </a:solidFill>
                <a:latin typeface="+mn-lt"/>
              </a:rPr>
              <a:t>, </a:t>
            </a:r>
            <a:r>
              <a:rPr lang="en-US" sz="1400" dirty="0" err="1">
                <a:solidFill>
                  <a:srgbClr val="008000"/>
                </a:solidFill>
                <a:latin typeface="+mn-lt"/>
              </a:rPr>
              <a:t>Marien</a:t>
            </a:r>
            <a:r>
              <a:rPr lang="en-US" sz="1400" dirty="0">
                <a:solidFill>
                  <a:srgbClr val="008000"/>
                </a:solidFill>
                <a:latin typeface="+mn-lt"/>
              </a:rPr>
              <a:t> Jean-Noël. 2014. Kinshasa : </a:t>
            </a:r>
            <a:r>
              <a:rPr lang="en-US" sz="1400" dirty="0" err="1">
                <a:solidFill>
                  <a:srgbClr val="008000"/>
                </a:solidFill>
                <a:latin typeface="+mn-lt"/>
              </a:rPr>
              <a:t>Projet</a:t>
            </a:r>
            <a:r>
              <a:rPr lang="en-US" sz="1400" dirty="0">
                <a:solidFill>
                  <a:srgbClr val="008000"/>
                </a:solidFill>
                <a:latin typeface="+mn-lt"/>
              </a:rPr>
              <a:t> Makala, </a:t>
            </a:r>
            <a:r>
              <a:rPr lang="en-US" sz="1400" dirty="0">
                <a:solidFill>
                  <a:srgbClr val="008000"/>
                </a:solidFill>
                <a:latin typeface="+mn-lt"/>
                <a:hlinkClick r:id="rId5"/>
              </a:rPr>
              <a:t>http://agritrop.cirad.fr/574411/1/document_574411.pdf</a:t>
            </a:r>
            <a:r>
              <a:rPr lang="en-US"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fr-FR" sz="1400" i="1" dirty="0">
                <a:solidFill>
                  <a:srgbClr val="008000"/>
                </a:solidFill>
                <a:latin typeface="+mn-lt"/>
              </a:rPr>
              <a:t>Deux techniques agroforestières : Régénération Naturelle Assistée (RNA) et jachères plantées en acacias, pour rendre les systèmes de culture plus productifs en bois-énergie et en produits forestiers non-ligneux. Sur la base des acquis du projet </a:t>
            </a:r>
            <a:r>
              <a:rPr lang="fr-FR" sz="1400" i="1" dirty="0" err="1">
                <a:solidFill>
                  <a:srgbClr val="008000"/>
                </a:solidFill>
                <a:latin typeface="+mn-lt"/>
              </a:rPr>
              <a:t>Makala</a:t>
            </a:r>
            <a:r>
              <a:rPr lang="fr-FR" sz="1400" i="1" dirty="0">
                <a:solidFill>
                  <a:srgbClr val="008000"/>
                </a:solidFill>
                <a:latin typeface="+mn-lt"/>
              </a:rPr>
              <a:t> </a:t>
            </a:r>
            <a:r>
              <a:rPr lang="fr-FR" sz="1400" dirty="0">
                <a:solidFill>
                  <a:srgbClr val="008000"/>
                </a:solidFill>
                <a:latin typeface="+mn-lt"/>
              </a:rPr>
              <a:t>(</a:t>
            </a:r>
            <a:r>
              <a:rPr lang="fr-FR" sz="1400" dirty="0">
                <a:solidFill>
                  <a:srgbClr val="008000"/>
                </a:solidFill>
                <a:latin typeface="+mn-lt"/>
                <a:hlinkClick r:id="rId6"/>
              </a:rPr>
              <a:t>http://makala.cirad.fr</a:t>
            </a:r>
            <a:r>
              <a:rPr lang="fr-FR" sz="1400" dirty="0">
                <a:solidFill>
                  <a:srgbClr val="008000"/>
                </a:solidFill>
                <a:latin typeface="+mn-lt"/>
              </a:rPr>
              <a:t>). Peltier Régis, Marquant Baptiste, </a:t>
            </a:r>
            <a:r>
              <a:rPr lang="fr-FR" sz="1400" dirty="0" err="1">
                <a:solidFill>
                  <a:srgbClr val="008000"/>
                </a:solidFill>
                <a:latin typeface="+mn-lt"/>
              </a:rPr>
              <a:t>Gigaud</a:t>
            </a:r>
            <a:r>
              <a:rPr lang="fr-FR" sz="1400" dirty="0">
                <a:solidFill>
                  <a:srgbClr val="008000"/>
                </a:solidFill>
                <a:latin typeface="+mn-lt"/>
              </a:rPr>
              <a:t> Morgan, </a:t>
            </a:r>
            <a:r>
              <a:rPr lang="fr-FR" sz="1400" dirty="0" err="1">
                <a:solidFill>
                  <a:srgbClr val="008000"/>
                </a:solidFill>
                <a:latin typeface="+mn-lt"/>
              </a:rPr>
              <a:t>Peroches</a:t>
            </a:r>
            <a:r>
              <a:rPr lang="fr-FR" sz="1400" dirty="0">
                <a:solidFill>
                  <a:srgbClr val="008000"/>
                </a:solidFill>
                <a:latin typeface="+mn-lt"/>
              </a:rPr>
              <a:t> Adrien, </a:t>
            </a:r>
            <a:r>
              <a:rPr lang="fr-FR" sz="1400" dirty="0" err="1">
                <a:solidFill>
                  <a:srgbClr val="008000"/>
                </a:solidFill>
                <a:latin typeface="+mn-lt"/>
              </a:rPr>
              <a:t>Proces</a:t>
            </a:r>
            <a:r>
              <a:rPr lang="fr-FR" sz="1400" dirty="0">
                <a:solidFill>
                  <a:srgbClr val="008000"/>
                </a:solidFill>
                <a:latin typeface="+mn-lt"/>
              </a:rPr>
              <a:t> Pierre, </a:t>
            </a:r>
            <a:r>
              <a:rPr lang="fr-FR" sz="1400" dirty="0" err="1">
                <a:solidFill>
                  <a:srgbClr val="008000"/>
                </a:solidFill>
                <a:latin typeface="+mn-lt"/>
              </a:rPr>
              <a:t>Diowo</a:t>
            </a:r>
            <a:r>
              <a:rPr lang="fr-FR" sz="1400" dirty="0">
                <a:solidFill>
                  <a:srgbClr val="008000"/>
                </a:solidFill>
                <a:latin typeface="+mn-lt"/>
              </a:rPr>
              <a:t> Simon, </a:t>
            </a:r>
            <a:r>
              <a:rPr lang="fr-FR" sz="1400" dirty="0" err="1">
                <a:solidFill>
                  <a:srgbClr val="008000"/>
                </a:solidFill>
                <a:latin typeface="+mn-lt"/>
              </a:rPr>
              <a:t>Yamba</a:t>
            </a:r>
            <a:r>
              <a:rPr lang="fr-FR" sz="1400" dirty="0">
                <a:solidFill>
                  <a:srgbClr val="008000"/>
                </a:solidFill>
                <a:latin typeface="+mn-lt"/>
              </a:rPr>
              <a:t> </a:t>
            </a:r>
            <a:r>
              <a:rPr lang="fr-FR" sz="1400" dirty="0" err="1">
                <a:solidFill>
                  <a:srgbClr val="008000"/>
                </a:solidFill>
                <a:latin typeface="+mn-lt"/>
              </a:rPr>
              <a:t>Yamba</a:t>
            </a:r>
            <a:r>
              <a:rPr lang="fr-FR" sz="1400" dirty="0">
                <a:solidFill>
                  <a:srgbClr val="008000"/>
                </a:solidFill>
                <a:latin typeface="+mn-lt"/>
              </a:rPr>
              <a:t> Timothée, </a:t>
            </a:r>
            <a:r>
              <a:rPr lang="fr-FR" sz="1400" dirty="0" err="1">
                <a:solidFill>
                  <a:srgbClr val="008000"/>
                </a:solidFill>
                <a:latin typeface="+mn-lt"/>
              </a:rPr>
              <a:t>Dubiez</a:t>
            </a:r>
            <a:r>
              <a:rPr lang="fr-FR" sz="1400" dirty="0">
                <a:solidFill>
                  <a:srgbClr val="008000"/>
                </a:solidFill>
                <a:latin typeface="+mn-lt"/>
              </a:rPr>
              <a:t> Emilien, Vermeulen Cédric, Marien Jean-Noël. 2014, </a:t>
            </a:r>
            <a:r>
              <a:rPr lang="fr-FR" sz="1400" dirty="0">
                <a:solidFill>
                  <a:srgbClr val="008000"/>
                </a:solidFill>
                <a:latin typeface="+mn-lt"/>
                <a:hlinkClick r:id="rId7"/>
              </a:rPr>
              <a:t>http://agritrop.cirad.fr/574616/1/document_574616.pdf</a:t>
            </a:r>
            <a:r>
              <a:rPr lang="fr-FR" sz="1400" dirty="0">
                <a:solidFill>
                  <a:srgbClr val="008000"/>
                </a:solidFill>
                <a:latin typeface="+mn-lt"/>
              </a:rPr>
              <a:t> </a:t>
            </a:r>
          </a:p>
          <a:p>
            <a:pPr marL="285750" indent="-285750" eaLnBrk="1" fontAlgn="auto" hangingPunct="1">
              <a:spcBef>
                <a:spcPts val="0"/>
              </a:spcBef>
              <a:spcAft>
                <a:spcPts val="0"/>
              </a:spcAft>
              <a:buFont typeface="Arial" panose="020B0604020202020204" pitchFamily="34" charset="0"/>
              <a:buChar char="•"/>
              <a:defRPr/>
            </a:pPr>
            <a:r>
              <a:rPr lang="fr-FR" sz="1400" i="1" dirty="0">
                <a:solidFill>
                  <a:srgbClr val="008000"/>
                </a:solidFill>
                <a:latin typeface="+mn-lt"/>
              </a:rPr>
              <a:t>La régénération naturelle assistée, un outil pour rendre les jachères plus productives en bois et en produits forestiers non-ligneux</a:t>
            </a:r>
            <a:r>
              <a:rPr lang="fr-FR" sz="1400" dirty="0">
                <a:solidFill>
                  <a:srgbClr val="008000"/>
                </a:solidFill>
                <a:latin typeface="+mn-lt"/>
              </a:rPr>
              <a:t>, Peltier R., Marquant B., </a:t>
            </a:r>
            <a:r>
              <a:rPr lang="fr-FR" sz="1400" dirty="0" err="1">
                <a:solidFill>
                  <a:srgbClr val="008000"/>
                </a:solidFill>
                <a:latin typeface="+mn-lt"/>
              </a:rPr>
              <a:t>Gigaud</a:t>
            </a:r>
            <a:r>
              <a:rPr lang="fr-FR" sz="1400" dirty="0">
                <a:solidFill>
                  <a:srgbClr val="008000"/>
                </a:solidFill>
                <a:latin typeface="+mn-lt"/>
              </a:rPr>
              <a:t> M., </a:t>
            </a:r>
            <a:r>
              <a:rPr lang="fr-FR" sz="1400" dirty="0" err="1">
                <a:solidFill>
                  <a:srgbClr val="008000"/>
                </a:solidFill>
                <a:latin typeface="+mn-lt"/>
              </a:rPr>
              <a:t>Proces</a:t>
            </a:r>
            <a:r>
              <a:rPr lang="fr-FR" sz="1400" dirty="0">
                <a:solidFill>
                  <a:srgbClr val="008000"/>
                </a:solidFill>
                <a:latin typeface="+mn-lt"/>
              </a:rPr>
              <a:t> P., </a:t>
            </a:r>
            <a:r>
              <a:rPr lang="fr-FR" sz="1400" dirty="0" err="1">
                <a:solidFill>
                  <a:srgbClr val="008000"/>
                </a:solidFill>
                <a:latin typeface="+mn-lt"/>
              </a:rPr>
              <a:t>Diowo</a:t>
            </a:r>
            <a:r>
              <a:rPr lang="fr-FR" sz="1400" dirty="0">
                <a:solidFill>
                  <a:srgbClr val="008000"/>
                </a:solidFill>
                <a:latin typeface="+mn-lt"/>
              </a:rPr>
              <a:t> S., </a:t>
            </a:r>
            <a:r>
              <a:rPr lang="fr-FR" sz="1400" dirty="0" err="1">
                <a:solidFill>
                  <a:srgbClr val="008000"/>
                </a:solidFill>
                <a:latin typeface="+mn-lt"/>
              </a:rPr>
              <a:t>Dubiez</a:t>
            </a:r>
            <a:r>
              <a:rPr lang="fr-FR" sz="1400" dirty="0">
                <a:solidFill>
                  <a:srgbClr val="008000"/>
                </a:solidFill>
                <a:latin typeface="+mn-lt"/>
              </a:rPr>
              <a:t> E., Vermeulen C., </a:t>
            </a:r>
            <a:r>
              <a:rPr lang="fr-FR" sz="1400" dirty="0" err="1">
                <a:solidFill>
                  <a:srgbClr val="008000"/>
                </a:solidFill>
                <a:latin typeface="+mn-lt"/>
              </a:rPr>
              <a:t>Peroches</a:t>
            </a:r>
            <a:r>
              <a:rPr lang="fr-FR" sz="1400" dirty="0">
                <a:solidFill>
                  <a:srgbClr val="008000"/>
                </a:solidFill>
                <a:latin typeface="+mn-lt"/>
              </a:rPr>
              <a:t> A., Marien J.N.. 2013. In : Marien Jean-Noël, </a:t>
            </a:r>
            <a:r>
              <a:rPr lang="fr-FR" sz="1400" dirty="0" err="1">
                <a:solidFill>
                  <a:srgbClr val="008000"/>
                </a:solidFill>
                <a:latin typeface="+mn-lt"/>
              </a:rPr>
              <a:t>Dubiez</a:t>
            </a:r>
            <a:r>
              <a:rPr lang="fr-FR" sz="1400" dirty="0">
                <a:solidFill>
                  <a:srgbClr val="008000"/>
                </a:solidFill>
                <a:latin typeface="+mn-lt"/>
              </a:rPr>
              <a:t> Emilien, </a:t>
            </a:r>
            <a:r>
              <a:rPr lang="fr-FR" sz="1400" dirty="0" err="1">
                <a:solidFill>
                  <a:srgbClr val="008000"/>
                </a:solidFill>
                <a:latin typeface="+mn-lt"/>
              </a:rPr>
              <a:t>Louppe</a:t>
            </a:r>
            <a:r>
              <a:rPr lang="fr-FR" sz="1400" dirty="0">
                <a:solidFill>
                  <a:srgbClr val="008000"/>
                </a:solidFill>
                <a:latin typeface="+mn-lt"/>
              </a:rPr>
              <a:t> Dominique, </a:t>
            </a:r>
            <a:r>
              <a:rPr lang="fr-FR" sz="1400" dirty="0" err="1">
                <a:solidFill>
                  <a:srgbClr val="008000"/>
                </a:solidFill>
                <a:latin typeface="+mn-lt"/>
              </a:rPr>
              <a:t>Larzillière</a:t>
            </a:r>
            <a:r>
              <a:rPr lang="fr-FR" sz="1400" dirty="0">
                <a:solidFill>
                  <a:srgbClr val="008000"/>
                </a:solidFill>
                <a:latin typeface="+mn-lt"/>
              </a:rPr>
              <a:t> Adélaïde. </a:t>
            </a:r>
            <a:r>
              <a:rPr lang="fr-FR" sz="1400" i="1" dirty="0">
                <a:solidFill>
                  <a:srgbClr val="008000"/>
                </a:solidFill>
                <a:latin typeface="+mn-lt"/>
              </a:rPr>
              <a:t>Quand la ville mange la forêt : Les défis du bois-énergie en Afrique centrale</a:t>
            </a:r>
            <a:r>
              <a:rPr lang="fr-FR" sz="1400" dirty="0">
                <a:solidFill>
                  <a:srgbClr val="008000"/>
                </a:solidFill>
                <a:latin typeface="+mn-lt"/>
              </a:rPr>
              <a:t>. Versailles : Ed. </a:t>
            </a:r>
            <a:r>
              <a:rPr lang="fr-FR" sz="1400" dirty="0" err="1">
                <a:solidFill>
                  <a:srgbClr val="008000"/>
                </a:solidFill>
                <a:latin typeface="+mn-lt"/>
              </a:rPr>
              <a:t>Quae</a:t>
            </a:r>
            <a:r>
              <a:rPr lang="fr-FR" sz="1400" dirty="0">
                <a:solidFill>
                  <a:srgbClr val="008000"/>
                </a:solidFill>
                <a:latin typeface="+mn-lt"/>
              </a:rPr>
              <a:t>, p. 119-133, </a:t>
            </a:r>
            <a:r>
              <a:rPr lang="fr-FR" sz="1400" dirty="0">
                <a:solidFill>
                  <a:srgbClr val="008000"/>
                </a:solidFill>
                <a:latin typeface="+mn-lt"/>
                <a:hlinkClick r:id="rId8"/>
              </a:rPr>
              <a:t>http://projets.cirad.fr/content/download/12520/75171/file/La%20r%C3%A9g%C3%A9n%C3%A9ration%20naturelle%20assist%C3%A9e%20(R.%20Peltier).pdf</a:t>
            </a:r>
            <a:endParaRPr lang="fr-FR" sz="1400" dirty="0">
              <a:solidFill>
                <a:srgbClr val="008000"/>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fr-FR" sz="1400" i="1" dirty="0">
                <a:solidFill>
                  <a:srgbClr val="008000"/>
                </a:solidFill>
                <a:latin typeface="+mn-lt"/>
              </a:rPr>
              <a:t>Chapitre 5.3. Le bois-énergie au centre de nombreux enjeux et controverses</a:t>
            </a:r>
            <a:r>
              <a:rPr lang="fr-FR" sz="1400" dirty="0">
                <a:solidFill>
                  <a:srgbClr val="008000"/>
                </a:solidFill>
                <a:latin typeface="+mn-lt"/>
              </a:rPr>
              <a:t>. </a:t>
            </a:r>
            <a:r>
              <a:rPr lang="fr-FR" sz="1400" dirty="0" err="1">
                <a:solidFill>
                  <a:srgbClr val="008000"/>
                </a:solidFill>
                <a:latin typeface="+mn-lt"/>
              </a:rPr>
              <a:t>Gazull</a:t>
            </a:r>
            <a:r>
              <a:rPr lang="fr-FR" sz="1400" dirty="0">
                <a:solidFill>
                  <a:srgbClr val="008000"/>
                </a:solidFill>
                <a:latin typeface="+mn-lt"/>
              </a:rPr>
              <a:t> Laurent. 2014. Kinshasa : Projet </a:t>
            </a:r>
            <a:r>
              <a:rPr lang="fr-FR" sz="1400" dirty="0" err="1">
                <a:solidFill>
                  <a:srgbClr val="008000"/>
                </a:solidFill>
                <a:latin typeface="+mn-lt"/>
              </a:rPr>
              <a:t>Makala</a:t>
            </a:r>
            <a:r>
              <a:rPr lang="fr-FR" sz="1400" dirty="0">
                <a:solidFill>
                  <a:srgbClr val="008000"/>
                </a:solidFill>
                <a:latin typeface="+mn-lt"/>
              </a:rPr>
              <a:t>, </a:t>
            </a:r>
            <a:r>
              <a:rPr lang="fr-FR" sz="1400" dirty="0">
                <a:solidFill>
                  <a:srgbClr val="008000"/>
                </a:solidFill>
                <a:latin typeface="+mn-lt"/>
                <a:hlinkClick r:id="rId9"/>
              </a:rPr>
              <a:t>http://agritrop.cirad.fr/574413/1/document_574413.pdf</a:t>
            </a:r>
            <a:r>
              <a:rPr lang="fr-FR" sz="1400" dirty="0">
                <a:solidFill>
                  <a:srgbClr val="008000"/>
                </a:solidFill>
                <a:latin typeface="+mn-lt"/>
              </a:rPr>
              <a:t> </a:t>
            </a:r>
            <a:endParaRPr lang="en-US" sz="1400" dirty="0">
              <a:solidFill>
                <a:srgbClr val="008000"/>
              </a:solidFill>
              <a:latin typeface="+mn-lt"/>
            </a:endParaRPr>
          </a:p>
        </p:txBody>
      </p:sp>
      <p:sp>
        <p:nvSpPr>
          <p:cNvPr id="119811" name="Espace réservé du numéro de diapositive 1">
            <a:extLst>
              <a:ext uri="{FF2B5EF4-FFF2-40B4-BE49-F238E27FC236}">
                <a16:creationId xmlns:a16="http://schemas.microsoft.com/office/drawing/2014/main" id="{F83404D0-3DDB-4774-AB03-6DB9113E1B55}"/>
              </a:ext>
            </a:extLst>
          </p:cNvPr>
          <p:cNvSpPr txBox="1">
            <a:spLocks/>
          </p:cNvSpPr>
          <p:nvPr/>
        </p:nvSpPr>
        <p:spPr bwMode="auto">
          <a:xfrm>
            <a:off x="-57150" y="92075"/>
            <a:ext cx="5746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10BBF4D-B258-4DC9-A367-602BBE9C6E3C}" type="slidenum">
              <a:rPr lang="fr-FR" altLang="fr-FR" sz="1200">
                <a:solidFill>
                  <a:srgbClr val="898989"/>
                </a:solidFill>
              </a:rPr>
              <a:pPr algn="r" eaLnBrk="1" hangingPunct="1">
                <a:lnSpc>
                  <a:spcPct val="100000"/>
                </a:lnSpc>
                <a:spcBef>
                  <a:spcPct val="0"/>
                </a:spcBef>
                <a:buFontTx/>
                <a:buNone/>
              </a:pPr>
              <a:t>147</a:t>
            </a:fld>
            <a:endParaRPr lang="fr-FR" altLang="fr-FR" sz="1200">
              <a:solidFill>
                <a:srgbClr val="898989"/>
              </a:solidFill>
            </a:endParaRPr>
          </a:p>
        </p:txBody>
      </p:sp>
      <p:sp>
        <p:nvSpPr>
          <p:cNvPr id="119812" name="Rectangle 5">
            <a:extLst>
              <a:ext uri="{FF2B5EF4-FFF2-40B4-BE49-F238E27FC236}">
                <a16:creationId xmlns:a16="http://schemas.microsoft.com/office/drawing/2014/main" id="{25F6B078-C238-4E6B-BD6D-55B67F02C1C6}"/>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9813" name="ZoneTexte 5">
            <a:extLst>
              <a:ext uri="{FF2B5EF4-FFF2-40B4-BE49-F238E27FC236}">
                <a16:creationId xmlns:a16="http://schemas.microsoft.com/office/drawing/2014/main" id="{CDF63AEE-08B3-4EAE-826D-172965282742}"/>
              </a:ext>
            </a:extLst>
          </p:cNvPr>
          <p:cNvSpPr txBox="1">
            <a:spLocks noChangeArrowheads="1"/>
          </p:cNvSpPr>
          <p:nvPr/>
        </p:nvSpPr>
        <p:spPr bwMode="auto">
          <a:xfrm>
            <a:off x="465138" y="301625"/>
            <a:ext cx="301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A9. </a:t>
            </a:r>
            <a:r>
              <a:rPr lang="fr-FR" sz="1800" b="1" dirty="0">
                <a:solidFill>
                  <a:srgbClr val="008000"/>
                </a:solidFill>
              </a:rPr>
              <a:t>Annexe : </a:t>
            </a:r>
            <a:r>
              <a:rPr lang="fr-FR" altLang="fr-FR" sz="1800" b="1" dirty="0">
                <a:solidFill>
                  <a:srgbClr val="008000"/>
                </a:solidFill>
              </a:rPr>
              <a:t>Bibliographies</a:t>
            </a:r>
          </a:p>
        </p:txBody>
      </p:sp>
      <p:sp>
        <p:nvSpPr>
          <p:cNvPr id="119814" name="ZoneTexte 6">
            <a:extLst>
              <a:ext uri="{FF2B5EF4-FFF2-40B4-BE49-F238E27FC236}">
                <a16:creationId xmlns:a16="http://schemas.microsoft.com/office/drawing/2014/main" id="{24275F73-547A-41EF-92BE-4ECA7F809981}"/>
              </a:ext>
            </a:extLst>
          </p:cNvPr>
          <p:cNvSpPr txBox="1">
            <a:spLocks noChangeArrowheads="1"/>
          </p:cNvSpPr>
          <p:nvPr/>
        </p:nvSpPr>
        <p:spPr bwMode="auto">
          <a:xfrm>
            <a:off x="133350" y="733425"/>
            <a:ext cx="397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u="sng">
                <a:solidFill>
                  <a:srgbClr val="008000"/>
                </a:solidFill>
              </a:rPr>
              <a:t>Pages Internet</a:t>
            </a:r>
            <a:r>
              <a:rPr lang="fr-FR" altLang="fr-FR">
                <a:solidFill>
                  <a:srgbClr val="008000"/>
                </a:solidFill>
              </a:rPr>
              <a:t> (suite): </a:t>
            </a:r>
            <a:endParaRPr lang="fr-FR" altLang="fr-FR" u="sng">
              <a:solidFill>
                <a:srgbClr val="008000"/>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E01D4504-08D6-49F5-976C-A02729D046F4}"/>
              </a:ext>
            </a:extLst>
          </p:cNvPr>
          <p:cNvSpPr txBox="1">
            <a:spLocks/>
          </p:cNvSpPr>
          <p:nvPr/>
        </p:nvSpPr>
        <p:spPr bwMode="auto">
          <a:xfrm>
            <a:off x="-57150" y="92075"/>
            <a:ext cx="5746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10BBF4D-B258-4DC9-A367-602BBE9C6E3C}" type="slidenum">
              <a:rPr lang="fr-FR" altLang="fr-FR" sz="1200">
                <a:solidFill>
                  <a:srgbClr val="898989"/>
                </a:solidFill>
              </a:rPr>
              <a:pPr algn="r" eaLnBrk="1" hangingPunct="1">
                <a:lnSpc>
                  <a:spcPct val="100000"/>
                </a:lnSpc>
                <a:spcBef>
                  <a:spcPct val="0"/>
                </a:spcBef>
                <a:buFontTx/>
                <a:buNone/>
              </a:pPr>
              <a:t>148</a:t>
            </a:fld>
            <a:endParaRPr lang="fr-FR" altLang="fr-FR" sz="1200">
              <a:solidFill>
                <a:srgbClr val="898989"/>
              </a:solidFill>
            </a:endParaRPr>
          </a:p>
        </p:txBody>
      </p:sp>
      <p:sp>
        <p:nvSpPr>
          <p:cNvPr id="4" name="Rectangle 5">
            <a:extLst>
              <a:ext uri="{FF2B5EF4-FFF2-40B4-BE49-F238E27FC236}">
                <a16:creationId xmlns:a16="http://schemas.microsoft.com/office/drawing/2014/main" id="{9E6325F9-31FE-4824-933B-DA2AB96F5DEE}"/>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 name="ZoneTexte 5">
            <a:extLst>
              <a:ext uri="{FF2B5EF4-FFF2-40B4-BE49-F238E27FC236}">
                <a16:creationId xmlns:a16="http://schemas.microsoft.com/office/drawing/2014/main" id="{DADCCEE0-67EB-45DD-9C3E-ED9A322AE640}"/>
              </a:ext>
            </a:extLst>
          </p:cNvPr>
          <p:cNvSpPr txBox="1">
            <a:spLocks noChangeArrowheads="1"/>
          </p:cNvSpPr>
          <p:nvPr/>
        </p:nvSpPr>
        <p:spPr bwMode="auto">
          <a:xfrm>
            <a:off x="465138" y="301625"/>
            <a:ext cx="3016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A9. </a:t>
            </a:r>
            <a:r>
              <a:rPr lang="fr-FR" sz="1800" b="1" dirty="0">
                <a:solidFill>
                  <a:srgbClr val="008000"/>
                </a:solidFill>
              </a:rPr>
              <a:t>Annexe : </a:t>
            </a:r>
            <a:r>
              <a:rPr lang="fr-FR" altLang="fr-FR" sz="1800" b="1" dirty="0">
                <a:solidFill>
                  <a:srgbClr val="008000"/>
                </a:solidFill>
              </a:rPr>
              <a:t>Bibliographies</a:t>
            </a:r>
          </a:p>
        </p:txBody>
      </p:sp>
      <p:sp>
        <p:nvSpPr>
          <p:cNvPr id="6" name="ZoneTexte 6">
            <a:extLst>
              <a:ext uri="{FF2B5EF4-FFF2-40B4-BE49-F238E27FC236}">
                <a16:creationId xmlns:a16="http://schemas.microsoft.com/office/drawing/2014/main" id="{BADCB1E1-74EA-4682-B797-267EE4CEFAD3}"/>
              </a:ext>
            </a:extLst>
          </p:cNvPr>
          <p:cNvSpPr txBox="1">
            <a:spLocks noChangeArrowheads="1"/>
          </p:cNvSpPr>
          <p:nvPr/>
        </p:nvSpPr>
        <p:spPr bwMode="auto">
          <a:xfrm>
            <a:off x="133350" y="733425"/>
            <a:ext cx="397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u="sng">
                <a:solidFill>
                  <a:srgbClr val="008000"/>
                </a:solidFill>
              </a:rPr>
              <a:t>Pages Internet</a:t>
            </a:r>
            <a:r>
              <a:rPr lang="fr-FR" altLang="fr-FR">
                <a:solidFill>
                  <a:srgbClr val="008000"/>
                </a:solidFill>
              </a:rPr>
              <a:t> (suite): </a:t>
            </a:r>
            <a:endParaRPr lang="fr-FR" altLang="fr-FR" u="sng">
              <a:solidFill>
                <a:srgbClr val="008000"/>
              </a:solidFill>
            </a:endParaRPr>
          </a:p>
        </p:txBody>
      </p:sp>
      <p:sp>
        <p:nvSpPr>
          <p:cNvPr id="7" name="Rectangle 6">
            <a:extLst>
              <a:ext uri="{FF2B5EF4-FFF2-40B4-BE49-F238E27FC236}">
                <a16:creationId xmlns:a16="http://schemas.microsoft.com/office/drawing/2014/main" id="{A1A8AF0C-F425-4316-8478-CA52B0DA1442}"/>
              </a:ext>
            </a:extLst>
          </p:cNvPr>
          <p:cNvSpPr/>
          <p:nvPr/>
        </p:nvSpPr>
        <p:spPr>
          <a:xfrm>
            <a:off x="135754" y="1084655"/>
            <a:ext cx="636713" cy="307777"/>
          </a:xfrm>
          <a:prstGeom prst="rect">
            <a:avLst/>
          </a:prstGeom>
        </p:spPr>
        <p:txBody>
          <a:bodyPr wrap="none">
            <a:spAutoFit/>
          </a:bodyPr>
          <a:lstStyle/>
          <a:p>
            <a:pPr eaLnBrk="1" fontAlgn="auto" hangingPunct="1">
              <a:spcBef>
                <a:spcPts val="0"/>
              </a:spcBef>
              <a:spcAft>
                <a:spcPts val="0"/>
              </a:spcAft>
              <a:defRPr/>
            </a:pPr>
            <a:r>
              <a:rPr lang="fr-FR" sz="1400" u="sng" dirty="0">
                <a:solidFill>
                  <a:srgbClr val="008000"/>
                </a:solidFill>
              </a:rPr>
              <a:t>Divers</a:t>
            </a:r>
            <a:endParaRPr lang="fr-FR" sz="1400" dirty="0">
              <a:solidFill>
                <a:srgbClr val="008000"/>
              </a:solidFill>
            </a:endParaRPr>
          </a:p>
        </p:txBody>
      </p:sp>
      <p:sp>
        <p:nvSpPr>
          <p:cNvPr id="8" name="ZoneTexte 7">
            <a:extLst>
              <a:ext uri="{FF2B5EF4-FFF2-40B4-BE49-F238E27FC236}">
                <a16:creationId xmlns:a16="http://schemas.microsoft.com/office/drawing/2014/main" id="{EDBA1AFD-3C62-4BAA-BB59-4A0B11389074}"/>
              </a:ext>
            </a:extLst>
          </p:cNvPr>
          <p:cNvSpPr txBox="1"/>
          <p:nvPr/>
        </p:nvSpPr>
        <p:spPr>
          <a:xfrm>
            <a:off x="230187" y="1538344"/>
            <a:ext cx="11743074"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8000"/>
                </a:solidFill>
              </a:rPr>
              <a:t>Tree species available from the New Forests Project, </a:t>
            </a:r>
            <a:r>
              <a:rPr lang="en-US" sz="1400" dirty="0">
                <a:solidFill>
                  <a:srgbClr val="008000"/>
                </a:solidFill>
                <a:hlinkClick r:id="rId2"/>
              </a:rPr>
              <a:t>http://www.newforestsproject.org/species.html</a:t>
            </a:r>
            <a:endParaRPr lang="en-US" sz="1400" dirty="0">
              <a:solidFill>
                <a:srgbClr val="008000"/>
              </a:solidFill>
            </a:endParaRPr>
          </a:p>
          <a:p>
            <a:pPr marL="285750" indent="-285750">
              <a:buFont typeface="Arial" panose="020B0604020202020204" pitchFamily="34" charset="0"/>
              <a:buChar char="•"/>
            </a:pPr>
            <a:r>
              <a:rPr lang="fr-FR" sz="1400" dirty="0">
                <a:solidFill>
                  <a:srgbClr val="008000"/>
                </a:solidFill>
              </a:rPr>
              <a:t>Huiles naturelles, Terre d’Afrique, </a:t>
            </a:r>
            <a:r>
              <a:rPr lang="fr-FR" sz="1400" dirty="0">
                <a:solidFill>
                  <a:srgbClr val="008000"/>
                </a:solidFill>
                <a:hlinkClick r:id="rId3"/>
              </a:rPr>
              <a:t>http://www.africajou.com/index.php/huiles-naturelles</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rPr>
              <a:t>Les haies vives au Sahel - World </a:t>
            </a:r>
            <a:r>
              <a:rPr lang="fr-FR" sz="1400" dirty="0" err="1">
                <a:solidFill>
                  <a:srgbClr val="008000"/>
                </a:solidFill>
              </a:rPr>
              <a:t>Agroforestry</a:t>
            </a:r>
            <a:r>
              <a:rPr lang="fr-FR" sz="1400" dirty="0">
                <a:solidFill>
                  <a:srgbClr val="008000"/>
                </a:solidFill>
              </a:rPr>
              <a:t> Centre, </a:t>
            </a:r>
            <a:r>
              <a:rPr lang="fr-FR" sz="1400" dirty="0">
                <a:solidFill>
                  <a:srgbClr val="008000"/>
                </a:solidFill>
                <a:hlinkClick r:id="rId4"/>
              </a:rPr>
              <a:t>http://www.worldagroforestry.org/downloads/Publications/PDFS/op14457.pdf</a:t>
            </a:r>
            <a:r>
              <a:rPr lang="fr-FR" sz="1400" dirty="0">
                <a:solidFill>
                  <a:srgbClr val="008000"/>
                </a:solidFill>
              </a:rPr>
              <a:t> </a:t>
            </a:r>
          </a:p>
        </p:txBody>
      </p:sp>
      <p:sp>
        <p:nvSpPr>
          <p:cNvPr id="9" name="ZoneTexte 8">
            <a:extLst>
              <a:ext uri="{FF2B5EF4-FFF2-40B4-BE49-F238E27FC236}">
                <a16:creationId xmlns:a16="http://schemas.microsoft.com/office/drawing/2014/main" id="{B85B23E4-8C00-44FB-9D9E-43F884BCC0F2}"/>
              </a:ext>
            </a:extLst>
          </p:cNvPr>
          <p:cNvSpPr txBox="1"/>
          <p:nvPr/>
        </p:nvSpPr>
        <p:spPr>
          <a:xfrm>
            <a:off x="230187" y="2474259"/>
            <a:ext cx="11743074" cy="738664"/>
          </a:xfrm>
          <a:prstGeom prst="rect">
            <a:avLst/>
          </a:prstGeom>
          <a:noFill/>
        </p:spPr>
        <p:txBody>
          <a:bodyPr wrap="square" rtlCol="0">
            <a:spAutoFit/>
          </a:bodyPr>
          <a:lstStyle/>
          <a:p>
            <a:r>
              <a:rPr lang="fr-FR" sz="1400" u="sng" dirty="0">
                <a:solidFill>
                  <a:srgbClr val="008000"/>
                </a:solidFill>
              </a:rPr>
              <a:t>Livres</a:t>
            </a:r>
          </a:p>
          <a:p>
            <a:endParaRPr lang="fr-FR" sz="1400" dirty="0">
              <a:solidFill>
                <a:srgbClr val="008000"/>
              </a:solidFill>
            </a:endParaRPr>
          </a:p>
          <a:p>
            <a:pPr marL="285750" indent="-285750">
              <a:buFont typeface="Arial" panose="020B0604020202020204" pitchFamily="34" charset="0"/>
              <a:buChar char="•"/>
            </a:pPr>
            <a:r>
              <a:rPr lang="fr-FR" sz="1400" i="1" dirty="0">
                <a:solidFill>
                  <a:srgbClr val="008000"/>
                </a:solidFill>
              </a:rPr>
              <a:t>Arbres, arbustes et lianes des zones sèches d'Afrique de l'Ouest</a:t>
            </a:r>
            <a:r>
              <a:rPr lang="fr-FR" sz="1400" dirty="0">
                <a:solidFill>
                  <a:srgbClr val="008000"/>
                </a:solidFill>
              </a:rPr>
              <a:t>, Michel </a:t>
            </a:r>
            <a:r>
              <a:rPr lang="fr-FR" sz="1400" dirty="0" err="1">
                <a:solidFill>
                  <a:srgbClr val="008000"/>
                </a:solidFill>
              </a:rPr>
              <a:t>Arbonnier</a:t>
            </a:r>
            <a:r>
              <a:rPr lang="fr-FR" sz="1400" dirty="0">
                <a:solidFill>
                  <a:srgbClr val="008000"/>
                </a:solidFill>
              </a:rPr>
              <a:t>, Ed. </a:t>
            </a:r>
            <a:r>
              <a:rPr lang="fr-FR" sz="1400" dirty="0" err="1">
                <a:solidFill>
                  <a:srgbClr val="008000"/>
                </a:solidFill>
              </a:rPr>
              <a:t>Quae</a:t>
            </a:r>
            <a:r>
              <a:rPr lang="fr-FR" sz="1400" dirty="0">
                <a:solidFill>
                  <a:srgbClr val="008000"/>
                </a:solidFill>
              </a:rPr>
              <a:t>, 2009.</a:t>
            </a:r>
          </a:p>
        </p:txBody>
      </p:sp>
    </p:spTree>
    <p:extLst>
      <p:ext uri="{BB962C8B-B14F-4D97-AF65-F5344CB8AC3E}">
        <p14:creationId xmlns:p14="http://schemas.microsoft.com/office/powerpoint/2010/main" val="34594388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475D990-D0FF-4184-84B4-6A135A9ABADB}"/>
              </a:ext>
            </a:extLst>
          </p:cNvPr>
          <p:cNvSpPr>
            <a:spLocks noGrp="1"/>
          </p:cNvSpPr>
          <p:nvPr>
            <p:ph type="sldNum" sz="quarter" idx="12"/>
          </p:nvPr>
        </p:nvSpPr>
        <p:spPr>
          <a:xfrm>
            <a:off x="11112649" y="202976"/>
            <a:ext cx="843580" cy="313391"/>
          </a:xfrm>
        </p:spPr>
        <p:txBody>
          <a:bodyPr/>
          <a:lstStyle/>
          <a:p>
            <a:pPr>
              <a:defRPr/>
            </a:pPr>
            <a:fld id="{666E4643-9041-4D51-9FE0-507981C32B32}" type="slidenum">
              <a:rPr lang="fr-FR" smtClean="0"/>
              <a:pPr>
                <a:defRPr/>
              </a:pPr>
              <a:t>149</a:t>
            </a:fld>
            <a:endParaRPr lang="fr-FR" dirty="0"/>
          </a:p>
        </p:txBody>
      </p:sp>
      <p:sp>
        <p:nvSpPr>
          <p:cNvPr id="3" name="ZoneTexte 2">
            <a:extLst>
              <a:ext uri="{FF2B5EF4-FFF2-40B4-BE49-F238E27FC236}">
                <a16:creationId xmlns:a16="http://schemas.microsoft.com/office/drawing/2014/main" id="{8177BB1F-D46C-4DB6-BD71-E8E1B5D5DCF8}"/>
              </a:ext>
            </a:extLst>
          </p:cNvPr>
          <p:cNvSpPr txBox="1"/>
          <p:nvPr/>
        </p:nvSpPr>
        <p:spPr>
          <a:xfrm>
            <a:off x="139850" y="537883"/>
            <a:ext cx="3536575" cy="369332"/>
          </a:xfrm>
          <a:prstGeom prst="rect">
            <a:avLst/>
          </a:prstGeom>
          <a:noFill/>
        </p:spPr>
        <p:txBody>
          <a:bodyPr wrap="square" rtlCol="0">
            <a:spAutoFit/>
          </a:bodyPr>
          <a:lstStyle/>
          <a:p>
            <a:r>
              <a:rPr lang="fr-FR" b="1" u="sng" dirty="0">
                <a:solidFill>
                  <a:srgbClr val="008000"/>
                </a:solidFill>
              </a:rPr>
              <a:t>A10. Annexe : Infos diverses</a:t>
            </a:r>
          </a:p>
        </p:txBody>
      </p:sp>
      <p:sp>
        <p:nvSpPr>
          <p:cNvPr id="4" name="Rectangle 3">
            <a:extLst>
              <a:ext uri="{FF2B5EF4-FFF2-40B4-BE49-F238E27FC236}">
                <a16:creationId xmlns:a16="http://schemas.microsoft.com/office/drawing/2014/main" id="{523172EF-D35E-4D5A-A3BE-50990E9EC192}"/>
              </a:ext>
            </a:extLst>
          </p:cNvPr>
          <p:cNvSpPr/>
          <p:nvPr/>
        </p:nvSpPr>
        <p:spPr>
          <a:xfrm>
            <a:off x="139850" y="1406359"/>
            <a:ext cx="6061788" cy="369332"/>
          </a:xfrm>
          <a:prstGeom prst="rect">
            <a:avLst/>
          </a:prstGeom>
        </p:spPr>
        <p:txBody>
          <a:bodyPr wrap="none">
            <a:spAutoFit/>
          </a:bodyPr>
          <a:lstStyle/>
          <a:p>
            <a:r>
              <a:rPr lang="fr-FR" dirty="0">
                <a:hlinkClick r:id="rId2"/>
              </a:rPr>
              <a:t>http://www.doc-developpement-durable.org/file/paysagisme/</a:t>
            </a:r>
            <a:r>
              <a:rPr lang="fr-FR" dirty="0"/>
              <a:t> </a:t>
            </a:r>
          </a:p>
        </p:txBody>
      </p:sp>
      <p:sp>
        <p:nvSpPr>
          <p:cNvPr id="5" name="Text Box 4">
            <a:extLst>
              <a:ext uri="{FF2B5EF4-FFF2-40B4-BE49-F238E27FC236}">
                <a16:creationId xmlns:a16="http://schemas.microsoft.com/office/drawing/2014/main" id="{8B831FFC-FFF8-4C55-8AA0-66DDC4E8ED8E}"/>
              </a:ext>
            </a:extLst>
          </p:cNvPr>
          <p:cNvSpPr txBox="1">
            <a:spLocks noChangeArrowheads="1"/>
          </p:cNvSpPr>
          <p:nvPr/>
        </p:nvSpPr>
        <p:spPr bwMode="auto">
          <a:xfrm>
            <a:off x="139850" y="1968560"/>
            <a:ext cx="116845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u="sng" dirty="0">
                <a:solidFill>
                  <a:srgbClr val="008000"/>
                </a:solidFill>
                <a:latin typeface="+mn-lt"/>
              </a:rPr>
              <a:t>Contact pour plus d’informations </a:t>
            </a:r>
            <a:r>
              <a:rPr lang="fr-FR" altLang="fr-FR" b="1" dirty="0">
                <a:solidFill>
                  <a:srgbClr val="008000"/>
                </a:solidFill>
                <a:latin typeface="+mn-lt"/>
              </a:rPr>
              <a:t>:</a:t>
            </a:r>
          </a:p>
          <a:p>
            <a:pPr eaLnBrk="1" hangingPunct="1"/>
            <a:endParaRPr lang="fr-FR" altLang="fr-FR" dirty="0">
              <a:solidFill>
                <a:srgbClr val="FF0000"/>
              </a:solidFill>
              <a:latin typeface="+mn-lt"/>
            </a:endParaRPr>
          </a:p>
          <a:p>
            <a:pPr eaLnBrk="1" hangingPunct="1"/>
            <a:r>
              <a:rPr lang="fr-FR" altLang="fr-FR" b="1" dirty="0">
                <a:solidFill>
                  <a:srgbClr val="FF0000"/>
                </a:solidFill>
                <a:latin typeface="+mn-lt"/>
              </a:rPr>
              <a:t>Benjamin LISAN</a:t>
            </a:r>
          </a:p>
          <a:p>
            <a:pPr eaLnBrk="1" hangingPunct="1"/>
            <a:r>
              <a:rPr lang="fr-FR" altLang="fr-FR" dirty="0">
                <a:solidFill>
                  <a:srgbClr val="FF0000"/>
                </a:solidFill>
                <a:latin typeface="+mn-lt"/>
              </a:rPr>
              <a:t>16 rue de la Fontaine du But</a:t>
            </a:r>
          </a:p>
          <a:p>
            <a:pPr eaLnBrk="1" hangingPunct="1"/>
            <a:r>
              <a:rPr lang="fr-FR" altLang="fr-FR" dirty="0">
                <a:solidFill>
                  <a:srgbClr val="FF0000"/>
                </a:solidFill>
                <a:latin typeface="+mn-lt"/>
              </a:rPr>
              <a:t>75018 PARIS, France. </a:t>
            </a:r>
          </a:p>
          <a:p>
            <a:pPr eaLnBrk="1" hangingPunct="1"/>
            <a:r>
              <a:rPr lang="fr-FR" altLang="fr-FR" dirty="0">
                <a:solidFill>
                  <a:srgbClr val="FF0000"/>
                </a:solidFill>
                <a:latin typeface="+mn-lt"/>
              </a:rPr>
              <a:t>Tél.: 01.42.62.49.65 / GSM: 06.16.55.09.84</a:t>
            </a:r>
          </a:p>
          <a:p>
            <a:pPr eaLnBrk="1" hangingPunct="1"/>
            <a:r>
              <a:rPr lang="fr-FR" altLang="fr-FR" dirty="0">
                <a:solidFill>
                  <a:srgbClr val="FF0000"/>
                </a:solidFill>
                <a:latin typeface="+mn-lt"/>
              </a:rPr>
              <a:t>E-mail: </a:t>
            </a:r>
            <a:r>
              <a:rPr lang="fr-FR" altLang="fr-FR" dirty="0">
                <a:solidFill>
                  <a:srgbClr val="FF0000"/>
                </a:solidFill>
                <a:latin typeface="+mn-lt"/>
                <a:hlinkClick r:id="rId3"/>
              </a:rPr>
              <a:t>benjamin.lisan@free.fr</a:t>
            </a:r>
            <a:endParaRPr lang="fr-FR" altLang="fr-FR" dirty="0">
              <a:solidFill>
                <a:srgbClr val="FF0000"/>
              </a:solidFill>
              <a:latin typeface="+mn-lt"/>
            </a:endParaRPr>
          </a:p>
          <a:p>
            <a:pPr eaLnBrk="1" hangingPunct="1"/>
            <a:endParaRPr lang="fr-FR" altLang="fr-FR" dirty="0">
              <a:solidFill>
                <a:srgbClr val="FF0000"/>
              </a:solidFill>
              <a:latin typeface="+mn-lt"/>
            </a:endParaRPr>
          </a:p>
          <a:p>
            <a:pPr eaLnBrk="1" hangingPunct="1"/>
            <a:r>
              <a:rPr lang="fr-FR" altLang="fr-FR" b="1" u="sng" dirty="0">
                <a:solidFill>
                  <a:srgbClr val="008000"/>
                </a:solidFill>
                <a:latin typeface="+mn-lt"/>
              </a:rPr>
              <a:t>Sites Internet </a:t>
            </a:r>
            <a:r>
              <a:rPr lang="fr-FR" altLang="fr-FR" b="1" dirty="0">
                <a:solidFill>
                  <a:srgbClr val="008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reforestation : </a:t>
            </a:r>
            <a:r>
              <a:rPr lang="fr-FR" u="sng" dirty="0">
                <a:solidFill>
                  <a:srgbClr val="FF0000"/>
                </a:solidFill>
                <a:latin typeface="+mn-lt"/>
                <a:hlinkClick r:id="rId4"/>
              </a:rPr>
              <a:t>http://benjamin.lisan.free.fr/projetsreforestation/menuReforestation.htm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développement durable : </a:t>
            </a:r>
            <a:r>
              <a:rPr lang="fr-FR" u="sng" dirty="0">
                <a:solidFill>
                  <a:srgbClr val="FF0000"/>
                </a:solidFill>
                <a:latin typeface="+mn-lt"/>
                <a:hlinkClick r:id="rId5"/>
              </a:rPr>
              <a:t>http://benjamin.lisan.free.fr/developpementdurable/menuDevDurable.htm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de téléchargement de documents agroécologiques et de sensibilisation environnementale: </a:t>
            </a:r>
            <a:r>
              <a:rPr lang="fr-FR" u="sng" dirty="0">
                <a:solidFill>
                  <a:srgbClr val="FF0000"/>
                </a:solidFill>
                <a:latin typeface="+mn-lt"/>
                <a:hlinkClick r:id="rId6"/>
              </a:rPr>
              <a:t>http://doc-developpement-durable.org/</a:t>
            </a:r>
            <a:endParaRPr lang="fr-FR" dirty="0">
              <a:solidFill>
                <a:srgbClr val="FF0000"/>
              </a:solidFill>
              <a:latin typeface="+mn-lt"/>
            </a:endParaRPr>
          </a:p>
          <a:p>
            <a:pPr marL="285750" indent="-285750">
              <a:buFont typeface="Arial" panose="020B0604020202020204" pitchFamily="34" charset="0"/>
              <a:buChar char="•"/>
            </a:pPr>
            <a:r>
              <a:rPr lang="fr-FR" dirty="0">
                <a:solidFill>
                  <a:srgbClr val="FF0000"/>
                </a:solidFill>
                <a:latin typeface="+mn-lt"/>
              </a:rPr>
              <a:t>Base de données documentaire (de téléchargement) de documents agroécologiques et de sensibilisation environnementale : </a:t>
            </a:r>
            <a:r>
              <a:rPr lang="fr-FR" u="sng" dirty="0">
                <a:solidFill>
                  <a:srgbClr val="FF0000"/>
                </a:solidFill>
                <a:latin typeface="+mn-lt"/>
                <a:hlinkClick r:id="rId7"/>
              </a:rPr>
              <a:t>http://doc-developpement-durable.org/file/</a:t>
            </a:r>
            <a:endParaRPr lang="fr-FR" dirty="0">
              <a:solidFill>
                <a:srgbClr val="FF0000"/>
              </a:solidFill>
              <a:latin typeface="+mn-lt"/>
            </a:endParaRPr>
          </a:p>
        </p:txBody>
      </p:sp>
      <p:pic>
        <p:nvPicPr>
          <p:cNvPr id="6" name="Picture 5" descr="C:\Documents and Settings\LISAN\Copie de mes documents\CV_plus_recherche_emploi\photos\PhotoLisan2.jpg">
            <a:extLst>
              <a:ext uri="{FF2B5EF4-FFF2-40B4-BE49-F238E27FC236}">
                <a16:creationId xmlns:a16="http://schemas.microsoft.com/office/drawing/2014/main" id="{888356C6-5EEB-4834-A337-C7B2923611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2281" y="2261376"/>
            <a:ext cx="12192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54336FD4-5DE3-4DF3-884E-12F16294F05A}"/>
              </a:ext>
            </a:extLst>
          </p:cNvPr>
          <p:cNvSpPr txBox="1"/>
          <p:nvPr/>
        </p:nvSpPr>
        <p:spPr>
          <a:xfrm>
            <a:off x="33560" y="989659"/>
            <a:ext cx="11659322"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ea typeface="Times New Roman" panose="02020603050405020304" pitchFamily="18" charset="0"/>
              </a:rPr>
              <a:t>Base de données en ligne regroupant toute la documentation utilisée pour ce document</a:t>
            </a:r>
          </a:p>
        </p:txBody>
      </p:sp>
      <p:sp>
        <p:nvSpPr>
          <p:cNvPr id="8" name="Rectangle 5">
            <a:extLst>
              <a:ext uri="{FF2B5EF4-FFF2-40B4-BE49-F238E27FC236}">
                <a16:creationId xmlns:a16="http://schemas.microsoft.com/office/drawing/2014/main" id="{36570080-98E6-46AC-A480-4355DE306393}"/>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Tree>
    <p:extLst>
      <p:ext uri="{BB962C8B-B14F-4D97-AF65-F5344CB8AC3E}">
        <p14:creationId xmlns:p14="http://schemas.microsoft.com/office/powerpoint/2010/main" val="690833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ACC1AB1-FCE7-4357-A108-DACF74E4BE6A}"/>
              </a:ext>
            </a:extLst>
          </p:cNvPr>
          <p:cNvSpPr>
            <a:spLocks noGrp="1"/>
          </p:cNvSpPr>
          <p:nvPr>
            <p:ph type="sldNum" sz="quarter" idx="12"/>
          </p:nvPr>
        </p:nvSpPr>
        <p:spPr>
          <a:xfrm>
            <a:off x="128588" y="107950"/>
            <a:ext cx="574675" cy="352425"/>
          </a:xfrm>
        </p:spPr>
        <p:txBody>
          <a:bodyPr/>
          <a:lstStyle/>
          <a:p>
            <a:pPr>
              <a:defRPr/>
            </a:pPr>
            <a:fld id="{B5CFA22E-2608-4600-9D68-799E75243F63}" type="slidenum">
              <a:rPr lang="fr-FR"/>
              <a:pPr>
                <a:defRPr/>
              </a:pPr>
              <a:t>15</a:t>
            </a:fld>
            <a:endParaRPr lang="fr-FR"/>
          </a:p>
        </p:txBody>
      </p:sp>
      <p:graphicFrame>
        <p:nvGraphicFramePr>
          <p:cNvPr id="17411" name="Object 3">
            <a:extLst>
              <a:ext uri="{FF2B5EF4-FFF2-40B4-BE49-F238E27FC236}">
                <a16:creationId xmlns:a16="http://schemas.microsoft.com/office/drawing/2014/main" id="{23B82BE4-5721-410E-89CE-B85F54B277DF}"/>
              </a:ext>
            </a:extLst>
          </p:cNvPr>
          <p:cNvGraphicFramePr>
            <a:graphicFrameLocks noChangeAspect="1"/>
          </p:cNvGraphicFramePr>
          <p:nvPr/>
        </p:nvGraphicFramePr>
        <p:xfrm>
          <a:off x="863600" y="1120775"/>
          <a:ext cx="7456488" cy="5499100"/>
        </p:xfrm>
        <a:graphic>
          <a:graphicData uri="http://schemas.openxmlformats.org/presentationml/2006/ole">
            <mc:AlternateContent xmlns:mc="http://schemas.openxmlformats.org/markup-compatibility/2006">
              <mc:Choice xmlns:v="urn:schemas-microsoft-com:vml" Requires="v">
                <p:oleObj spid="_x0000_s17496" name="Worksheet" r:id="rId3" imgW="7220059" imgH="5324449" progId="Excel.Sheet.8">
                  <p:embed/>
                </p:oleObj>
              </mc:Choice>
              <mc:Fallback>
                <p:oleObj name="Worksheet" r:id="rId3" imgW="7220059" imgH="5324449"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1120775"/>
                        <a:ext cx="7456488"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Up Arrow 49">
            <a:extLst>
              <a:ext uri="{FF2B5EF4-FFF2-40B4-BE49-F238E27FC236}">
                <a16:creationId xmlns:a16="http://schemas.microsoft.com/office/drawing/2014/main" id="{6A24BEBB-CE03-41B9-97D0-600566CFE886}"/>
              </a:ext>
            </a:extLst>
          </p:cNvPr>
          <p:cNvSpPr/>
          <p:nvPr/>
        </p:nvSpPr>
        <p:spPr>
          <a:xfrm rot="1876775">
            <a:off x="5116513" y="2971800"/>
            <a:ext cx="679450" cy="579438"/>
          </a:xfrm>
          <a:prstGeom prst="upArrow">
            <a:avLst>
              <a:gd name="adj1" fmla="val 50000"/>
              <a:gd name="adj2" fmla="val 3567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3" name="Text Box 6">
            <a:extLst>
              <a:ext uri="{FF2B5EF4-FFF2-40B4-BE49-F238E27FC236}">
                <a16:creationId xmlns:a16="http://schemas.microsoft.com/office/drawing/2014/main" id="{D6AEDCDA-F4B3-4A9C-B3BE-B256020337F3}"/>
              </a:ext>
            </a:extLst>
          </p:cNvPr>
          <p:cNvSpPr txBox="1">
            <a:spLocks noChangeArrowheads="1"/>
          </p:cNvSpPr>
          <p:nvPr/>
        </p:nvSpPr>
        <p:spPr bwMode="auto">
          <a:xfrm>
            <a:off x="7812088" y="4868863"/>
            <a:ext cx="1871662"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fr-FR" sz="2400">
                <a:solidFill>
                  <a:srgbClr val="008000"/>
                </a:solidFill>
                <a:latin typeface="Arial" panose="020B0604020202020204" pitchFamily="34" charset="0"/>
              </a:rPr>
              <a:t>Sylviculture</a:t>
            </a:r>
          </a:p>
        </p:txBody>
      </p:sp>
      <p:grpSp>
        <p:nvGrpSpPr>
          <p:cNvPr id="17414" name="Group 48">
            <a:extLst>
              <a:ext uri="{FF2B5EF4-FFF2-40B4-BE49-F238E27FC236}">
                <a16:creationId xmlns:a16="http://schemas.microsoft.com/office/drawing/2014/main" id="{AB30D0B4-6CB3-412D-BC2F-01AE2C1A26FC}"/>
              </a:ext>
            </a:extLst>
          </p:cNvPr>
          <p:cNvGrpSpPr>
            <a:grpSpLocks/>
          </p:cNvGrpSpPr>
          <p:nvPr/>
        </p:nvGrpSpPr>
        <p:grpSpPr bwMode="auto">
          <a:xfrm>
            <a:off x="5940425" y="2060575"/>
            <a:ext cx="1798638" cy="792163"/>
            <a:chOff x="6444208" y="1700808"/>
            <a:chExt cx="1296144" cy="864096"/>
          </a:xfrm>
        </p:grpSpPr>
        <p:sp>
          <p:nvSpPr>
            <p:cNvPr id="7" name="Rectangle 6">
              <a:extLst>
                <a:ext uri="{FF2B5EF4-FFF2-40B4-BE49-F238E27FC236}">
                  <a16:creationId xmlns:a16="http://schemas.microsoft.com/office/drawing/2014/main" id="{3C893581-C4BD-4C14-A343-888C1949A18E}"/>
                </a:ext>
              </a:extLst>
            </p:cNvPr>
            <p:cNvSpPr/>
            <p:nvPr/>
          </p:nvSpPr>
          <p:spPr>
            <a:xfrm>
              <a:off x="6444208" y="1700808"/>
              <a:ext cx="432429" cy="43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ectangle 7">
              <a:extLst>
                <a:ext uri="{FF2B5EF4-FFF2-40B4-BE49-F238E27FC236}">
                  <a16:creationId xmlns:a16="http://schemas.microsoft.com/office/drawing/2014/main" id="{345B6B9F-DC52-4F86-9374-EB0FD2CE7534}"/>
                </a:ext>
              </a:extLst>
            </p:cNvPr>
            <p:cNvSpPr/>
            <p:nvPr/>
          </p:nvSpPr>
          <p:spPr>
            <a:xfrm>
              <a:off x="6876637" y="1700808"/>
              <a:ext cx="72072" cy="4329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a:extLst>
                <a:ext uri="{FF2B5EF4-FFF2-40B4-BE49-F238E27FC236}">
                  <a16:creationId xmlns:a16="http://schemas.microsoft.com/office/drawing/2014/main" id="{0387D521-69C2-45FD-9AB6-62856054F900}"/>
                </a:ext>
              </a:extLst>
            </p:cNvPr>
            <p:cNvSpPr/>
            <p:nvPr/>
          </p:nvSpPr>
          <p:spPr>
            <a:xfrm>
              <a:off x="7235851" y="2277449"/>
              <a:ext cx="72072" cy="2874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ectangle 9">
              <a:extLst>
                <a:ext uri="{FF2B5EF4-FFF2-40B4-BE49-F238E27FC236}">
                  <a16:creationId xmlns:a16="http://schemas.microsoft.com/office/drawing/2014/main" id="{26CEAFB7-F7C4-4C30-B336-DC793766152A}"/>
                </a:ext>
              </a:extLst>
            </p:cNvPr>
            <p:cNvSpPr/>
            <p:nvPr/>
          </p:nvSpPr>
          <p:spPr>
            <a:xfrm>
              <a:off x="7307923" y="2277449"/>
              <a:ext cx="432429" cy="287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a:extLst>
                <a:ext uri="{FF2B5EF4-FFF2-40B4-BE49-F238E27FC236}">
                  <a16:creationId xmlns:a16="http://schemas.microsoft.com/office/drawing/2014/main" id="{87BD8611-7BAA-4A8F-9C35-A6B7A21AFD27}"/>
                </a:ext>
              </a:extLst>
            </p:cNvPr>
            <p:cNvSpPr/>
            <p:nvPr/>
          </p:nvSpPr>
          <p:spPr>
            <a:xfrm>
              <a:off x="6948709" y="1700808"/>
              <a:ext cx="431285" cy="43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a:extLst>
                <a:ext uri="{FF2B5EF4-FFF2-40B4-BE49-F238E27FC236}">
                  <a16:creationId xmlns:a16="http://schemas.microsoft.com/office/drawing/2014/main" id="{376C699A-5CB9-4E8D-8E4C-69D2E16CE6E2}"/>
                </a:ext>
              </a:extLst>
            </p:cNvPr>
            <p:cNvSpPr/>
            <p:nvPr/>
          </p:nvSpPr>
          <p:spPr>
            <a:xfrm>
              <a:off x="6444208" y="2277449"/>
              <a:ext cx="791643" cy="287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Oval 43">
              <a:extLst>
                <a:ext uri="{FF2B5EF4-FFF2-40B4-BE49-F238E27FC236}">
                  <a16:creationId xmlns:a16="http://schemas.microsoft.com/office/drawing/2014/main" id="{15061AFD-58AE-4B11-A81B-0B53D66D7D12}"/>
                </a:ext>
              </a:extLst>
            </p:cNvPr>
            <p:cNvSpPr/>
            <p:nvPr/>
          </p:nvSpPr>
          <p:spPr>
            <a:xfrm>
              <a:off x="7289619" y="2329399"/>
              <a:ext cx="144143" cy="14372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Oval 44">
              <a:extLst>
                <a:ext uri="{FF2B5EF4-FFF2-40B4-BE49-F238E27FC236}">
                  <a16:creationId xmlns:a16="http://schemas.microsoft.com/office/drawing/2014/main" id="{BC635685-D66B-4564-9DC6-3A47D6F44322}"/>
                </a:ext>
              </a:extLst>
            </p:cNvPr>
            <p:cNvSpPr/>
            <p:nvPr/>
          </p:nvSpPr>
          <p:spPr>
            <a:xfrm>
              <a:off x="6668431" y="2357105"/>
              <a:ext cx="144143" cy="14372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Rectangle 14">
              <a:extLst>
                <a:ext uri="{FF2B5EF4-FFF2-40B4-BE49-F238E27FC236}">
                  <a16:creationId xmlns:a16="http://schemas.microsoft.com/office/drawing/2014/main" id="{BFA5BEB3-1013-41F3-B5EA-52C1825A2855}"/>
                </a:ext>
              </a:extLst>
            </p:cNvPr>
            <p:cNvSpPr/>
            <p:nvPr/>
          </p:nvSpPr>
          <p:spPr>
            <a:xfrm>
              <a:off x="7379994" y="1700808"/>
              <a:ext cx="360358" cy="4329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Rectangle 15">
              <a:extLst>
                <a:ext uri="{FF2B5EF4-FFF2-40B4-BE49-F238E27FC236}">
                  <a16:creationId xmlns:a16="http://schemas.microsoft.com/office/drawing/2014/main" id="{68C234C8-3320-4582-821E-0438C9AAB51C}"/>
                </a:ext>
              </a:extLst>
            </p:cNvPr>
            <p:cNvSpPr/>
            <p:nvPr/>
          </p:nvSpPr>
          <p:spPr>
            <a:xfrm>
              <a:off x="6444208" y="2133722"/>
              <a:ext cx="1296144" cy="143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17415" name="Text Box 7">
            <a:extLst>
              <a:ext uri="{FF2B5EF4-FFF2-40B4-BE49-F238E27FC236}">
                <a16:creationId xmlns:a16="http://schemas.microsoft.com/office/drawing/2014/main" id="{524C8E8E-F6B9-4804-85DA-3347D03CBA1B}"/>
              </a:ext>
            </a:extLst>
          </p:cNvPr>
          <p:cNvSpPr txBox="1">
            <a:spLocks noChangeArrowheads="1"/>
          </p:cNvSpPr>
          <p:nvPr/>
        </p:nvSpPr>
        <p:spPr bwMode="auto">
          <a:xfrm>
            <a:off x="5940425" y="2205038"/>
            <a:ext cx="2170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fr-FR" sz="2400">
                <a:solidFill>
                  <a:srgbClr val="008000"/>
                </a:solidFill>
                <a:latin typeface="Arial" panose="020B0604020202020204" pitchFamily="34" charset="0"/>
              </a:rPr>
              <a:t>Agroforesterie</a:t>
            </a:r>
          </a:p>
        </p:txBody>
      </p:sp>
      <p:sp>
        <p:nvSpPr>
          <p:cNvPr id="18" name="TextBox 24">
            <a:extLst>
              <a:ext uri="{FF2B5EF4-FFF2-40B4-BE49-F238E27FC236}">
                <a16:creationId xmlns:a16="http://schemas.microsoft.com/office/drawing/2014/main" id="{4F8FB04C-1447-4320-A371-586D6DFC9539}"/>
              </a:ext>
            </a:extLst>
          </p:cNvPr>
          <p:cNvSpPr txBox="1"/>
          <p:nvPr/>
        </p:nvSpPr>
        <p:spPr>
          <a:xfrm>
            <a:off x="3203575" y="3860800"/>
            <a:ext cx="1655763" cy="369888"/>
          </a:xfrm>
          <a:prstGeom prst="rect">
            <a:avLst/>
          </a:prstGeom>
          <a:solidFill>
            <a:schemeClr val="bg1">
              <a:lumMod val="65000"/>
            </a:schemeClr>
          </a:solidFill>
          <a:ln>
            <a:solidFill>
              <a:schemeClr val="tx1"/>
            </a:solidFill>
          </a:ln>
        </p:spPr>
        <p:txBody>
          <a:bodyPr>
            <a:spAutoFit/>
          </a:bodyPr>
          <a:lstStyle/>
          <a:p>
            <a:pPr algn="ctr" eaLnBrk="1" fontAlgn="auto" hangingPunct="1">
              <a:spcBef>
                <a:spcPts val="0"/>
              </a:spcBef>
              <a:spcAft>
                <a:spcPts val="0"/>
              </a:spcAft>
              <a:defRPr/>
            </a:pPr>
            <a:r>
              <a:rPr lang="en-GB" dirty="0">
                <a:solidFill>
                  <a:srgbClr val="008000"/>
                </a:solidFill>
                <a:latin typeface="+mn-lt"/>
              </a:rPr>
              <a:t>+ </a:t>
            </a:r>
            <a:r>
              <a:rPr lang="en-GB" dirty="0" err="1">
                <a:solidFill>
                  <a:srgbClr val="008000"/>
                </a:solidFill>
                <a:latin typeface="+mn-lt"/>
              </a:rPr>
              <a:t>Sylviculture</a:t>
            </a:r>
            <a:endParaRPr lang="en-GB" dirty="0">
              <a:solidFill>
                <a:srgbClr val="008000"/>
              </a:solidFill>
              <a:latin typeface="+mn-lt"/>
            </a:endParaRPr>
          </a:p>
        </p:txBody>
      </p:sp>
      <p:sp>
        <p:nvSpPr>
          <p:cNvPr id="17417" name="TextBox 25">
            <a:extLst>
              <a:ext uri="{FF2B5EF4-FFF2-40B4-BE49-F238E27FC236}">
                <a16:creationId xmlns:a16="http://schemas.microsoft.com/office/drawing/2014/main" id="{C0901980-651F-460B-8BF3-B74A617EDB27}"/>
              </a:ext>
            </a:extLst>
          </p:cNvPr>
          <p:cNvSpPr txBox="1">
            <a:spLocks noChangeArrowheads="1"/>
          </p:cNvSpPr>
          <p:nvPr/>
        </p:nvSpPr>
        <p:spPr bwMode="auto">
          <a:xfrm>
            <a:off x="3203575" y="3500438"/>
            <a:ext cx="1655763" cy="36988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fr-FR">
                <a:solidFill>
                  <a:srgbClr val="008000"/>
                </a:solidFill>
              </a:rPr>
              <a:t>Agriculture </a:t>
            </a:r>
          </a:p>
        </p:txBody>
      </p:sp>
      <p:sp>
        <p:nvSpPr>
          <p:cNvPr id="17418" name="Text Box 6">
            <a:extLst>
              <a:ext uri="{FF2B5EF4-FFF2-40B4-BE49-F238E27FC236}">
                <a16:creationId xmlns:a16="http://schemas.microsoft.com/office/drawing/2014/main" id="{B77D47D1-795B-4F9E-9E73-2D2D0BF2D6D6}"/>
              </a:ext>
            </a:extLst>
          </p:cNvPr>
          <p:cNvSpPr txBox="1">
            <a:spLocks noChangeArrowheads="1"/>
          </p:cNvSpPr>
          <p:nvPr/>
        </p:nvSpPr>
        <p:spPr bwMode="auto">
          <a:xfrm>
            <a:off x="2698750" y="1484313"/>
            <a:ext cx="165735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fr-FR" sz="2400">
                <a:solidFill>
                  <a:srgbClr val="008000"/>
                </a:solidFill>
                <a:latin typeface="Arial" panose="020B0604020202020204" pitchFamily="34" charset="0"/>
              </a:rPr>
              <a:t>Agriculture</a:t>
            </a:r>
          </a:p>
        </p:txBody>
      </p:sp>
      <p:sp>
        <p:nvSpPr>
          <p:cNvPr id="21" name="Oval 27">
            <a:extLst>
              <a:ext uri="{FF2B5EF4-FFF2-40B4-BE49-F238E27FC236}">
                <a16:creationId xmlns:a16="http://schemas.microsoft.com/office/drawing/2014/main" id="{0A69AF43-A779-4884-BF0F-37FBD1A86D3D}"/>
              </a:ext>
            </a:extLst>
          </p:cNvPr>
          <p:cNvSpPr/>
          <p:nvPr/>
        </p:nvSpPr>
        <p:spPr>
          <a:xfrm>
            <a:off x="6083300" y="2133600"/>
            <a:ext cx="184150" cy="1317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Rectangle 21">
            <a:extLst>
              <a:ext uri="{FF2B5EF4-FFF2-40B4-BE49-F238E27FC236}">
                <a16:creationId xmlns:a16="http://schemas.microsoft.com/office/drawing/2014/main" id="{4F9EE0D5-8BE3-4117-9719-80E41E65A0B4}"/>
              </a:ext>
            </a:extLst>
          </p:cNvPr>
          <p:cNvSpPr/>
          <p:nvPr/>
        </p:nvSpPr>
        <p:spPr>
          <a:xfrm>
            <a:off x="5940425" y="2060575"/>
            <a:ext cx="2212975" cy="776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21" name="TextBox 29">
            <a:extLst>
              <a:ext uri="{FF2B5EF4-FFF2-40B4-BE49-F238E27FC236}">
                <a16:creationId xmlns:a16="http://schemas.microsoft.com/office/drawing/2014/main" id="{F5D6EDD4-F2CB-470B-8990-B4BFCD8D8A89}"/>
              </a:ext>
            </a:extLst>
          </p:cNvPr>
          <p:cNvSpPr txBox="1">
            <a:spLocks noChangeArrowheads="1"/>
          </p:cNvSpPr>
          <p:nvPr/>
        </p:nvSpPr>
        <p:spPr bwMode="auto">
          <a:xfrm>
            <a:off x="3744913" y="5732463"/>
            <a:ext cx="3311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a:solidFill>
                  <a:srgbClr val="008000"/>
                </a:solidFill>
              </a:rPr>
              <a:t>Valeur des services écosystémiques du composant arbres et arbustes</a:t>
            </a:r>
            <a:endParaRPr lang="en-GB" altLang="fr-FR">
              <a:solidFill>
                <a:srgbClr val="008000"/>
              </a:solidFill>
            </a:endParaRPr>
          </a:p>
        </p:txBody>
      </p:sp>
      <p:sp>
        <p:nvSpPr>
          <p:cNvPr id="17422" name="TextBox 36">
            <a:extLst>
              <a:ext uri="{FF2B5EF4-FFF2-40B4-BE49-F238E27FC236}">
                <a16:creationId xmlns:a16="http://schemas.microsoft.com/office/drawing/2014/main" id="{C8A0378C-089C-44C1-94E7-9FBBCE4AAFA2}"/>
              </a:ext>
            </a:extLst>
          </p:cNvPr>
          <p:cNvSpPr txBox="1">
            <a:spLocks noChangeArrowheads="1"/>
          </p:cNvSpPr>
          <p:nvPr/>
        </p:nvSpPr>
        <p:spPr bwMode="auto">
          <a:xfrm rot="-5400000">
            <a:off x="-660400" y="3148013"/>
            <a:ext cx="39608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a:solidFill>
                  <a:srgbClr val="008000"/>
                </a:solidFill>
              </a:rPr>
              <a:t>La valeur des services des écosystèmes des composants des cultures, de l'herbe  (fourrage) et de l'élevage </a:t>
            </a:r>
            <a:endParaRPr lang="en-GB" altLang="fr-FR">
              <a:solidFill>
                <a:srgbClr val="008000"/>
              </a:solidFill>
            </a:endParaRPr>
          </a:p>
        </p:txBody>
      </p:sp>
      <p:sp>
        <p:nvSpPr>
          <p:cNvPr id="17423" name="TextBox 31">
            <a:extLst>
              <a:ext uri="{FF2B5EF4-FFF2-40B4-BE49-F238E27FC236}">
                <a16:creationId xmlns:a16="http://schemas.microsoft.com/office/drawing/2014/main" id="{32EDAE44-E1A3-4D8F-90EA-7CAC4FFFC6AF}"/>
              </a:ext>
            </a:extLst>
          </p:cNvPr>
          <p:cNvSpPr txBox="1">
            <a:spLocks noChangeArrowheads="1"/>
          </p:cNvSpPr>
          <p:nvPr/>
        </p:nvSpPr>
        <p:spPr bwMode="auto">
          <a:xfrm>
            <a:off x="7213600" y="6205538"/>
            <a:ext cx="2336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fr-FR" sz="1100" i="1">
                <a:solidFill>
                  <a:srgbClr val="008000"/>
                </a:solidFill>
              </a:rPr>
              <a:t>Source: C. Dupraz, F. Liagre, AGROOF</a:t>
            </a:r>
          </a:p>
        </p:txBody>
      </p:sp>
      <p:sp>
        <p:nvSpPr>
          <p:cNvPr id="17424" name="Rectangle 5">
            <a:extLst>
              <a:ext uri="{FF2B5EF4-FFF2-40B4-BE49-F238E27FC236}">
                <a16:creationId xmlns:a16="http://schemas.microsoft.com/office/drawing/2014/main" id="{C72D4E5F-26BF-4C8C-A036-B43DD01BF6A7}"/>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7425" name="ZoneTexte 26">
            <a:extLst>
              <a:ext uri="{FF2B5EF4-FFF2-40B4-BE49-F238E27FC236}">
                <a16:creationId xmlns:a16="http://schemas.microsoft.com/office/drawing/2014/main" id="{D44B3030-641B-40DA-866B-693DBDCD84A4}"/>
              </a:ext>
            </a:extLst>
          </p:cNvPr>
          <p:cNvSpPr txBox="1">
            <a:spLocks noChangeArrowheads="1"/>
          </p:cNvSpPr>
          <p:nvPr/>
        </p:nvSpPr>
        <p:spPr bwMode="auto">
          <a:xfrm>
            <a:off x="215900" y="668338"/>
            <a:ext cx="789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2. Avantages des systèmes agroforestiers (suite)</a:t>
            </a:r>
          </a:p>
        </p:txBody>
      </p:sp>
      <p:sp>
        <p:nvSpPr>
          <p:cNvPr id="17426" name="ZoneTexte 27">
            <a:extLst>
              <a:ext uri="{FF2B5EF4-FFF2-40B4-BE49-F238E27FC236}">
                <a16:creationId xmlns:a16="http://schemas.microsoft.com/office/drawing/2014/main" id="{43CC3E6A-CE5B-422E-BC00-09A62412B4C9}"/>
              </a:ext>
            </a:extLst>
          </p:cNvPr>
          <p:cNvSpPr txBox="1">
            <a:spLocks noChangeArrowheads="1"/>
          </p:cNvSpPr>
          <p:nvPr/>
        </p:nvSpPr>
        <p:spPr bwMode="auto">
          <a:xfrm>
            <a:off x="8753475" y="561975"/>
            <a:ext cx="31194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Pour résumer : on gagne plus d’argent à cultiver en même temps des plantes alimentaires et arbres de valeurs, dans le même champ, qu’en les cultivant séparément.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0F7FFCA-5C0B-4F6E-A31E-DA532095B72A}"/>
              </a:ext>
            </a:extLst>
          </p:cNvPr>
          <p:cNvSpPr>
            <a:spLocks noGrp="1"/>
          </p:cNvSpPr>
          <p:nvPr>
            <p:ph type="sldNum" sz="quarter" idx="12"/>
          </p:nvPr>
        </p:nvSpPr>
        <p:spPr>
          <a:xfrm>
            <a:off x="215900" y="93663"/>
            <a:ext cx="520700" cy="431800"/>
          </a:xfrm>
        </p:spPr>
        <p:txBody>
          <a:bodyPr/>
          <a:lstStyle/>
          <a:p>
            <a:pPr>
              <a:defRPr/>
            </a:pPr>
            <a:fld id="{C3C3BF2A-2E34-4D7D-B42F-B55E2C0237DC}" type="slidenum">
              <a:rPr lang="fr-FR"/>
              <a:pPr>
                <a:defRPr/>
              </a:pPr>
              <a:t>16</a:t>
            </a:fld>
            <a:endParaRPr lang="fr-FR"/>
          </a:p>
        </p:txBody>
      </p:sp>
      <p:pic>
        <p:nvPicPr>
          <p:cNvPr id="18435" name="Picture 2">
            <a:extLst>
              <a:ext uri="{FF2B5EF4-FFF2-40B4-BE49-F238E27FC236}">
                <a16:creationId xmlns:a16="http://schemas.microsoft.com/office/drawing/2014/main" id="{E1835E2F-0EF7-4AF9-8824-472E26978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1612900"/>
            <a:ext cx="67056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itle 5">
            <a:extLst>
              <a:ext uri="{FF2B5EF4-FFF2-40B4-BE49-F238E27FC236}">
                <a16:creationId xmlns:a16="http://schemas.microsoft.com/office/drawing/2014/main" id="{1F8A71C9-3249-4909-9E8A-CB96A43C9DFB}"/>
              </a:ext>
            </a:extLst>
          </p:cNvPr>
          <p:cNvSpPr txBox="1">
            <a:spLocks/>
          </p:cNvSpPr>
          <p:nvPr/>
        </p:nvSpPr>
        <p:spPr bwMode="auto">
          <a:xfrm>
            <a:off x="403225" y="1104900"/>
            <a:ext cx="55880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latin typeface="Calibri Light" panose="020F0302020204030204" pitchFamily="34" charset="0"/>
              </a:rPr>
              <a:t>Effets microclimatiques de l’ombre de la canopée</a:t>
            </a:r>
            <a:endParaRPr lang="en-US" altLang="fr-FR" b="1">
              <a:solidFill>
                <a:srgbClr val="008000"/>
              </a:solidFill>
              <a:latin typeface="Calibri Light" panose="020F0302020204030204" pitchFamily="34" charset="0"/>
            </a:endParaRPr>
          </a:p>
        </p:txBody>
      </p:sp>
      <p:sp>
        <p:nvSpPr>
          <p:cNvPr id="18437" name="TextBox 7">
            <a:extLst>
              <a:ext uri="{FF2B5EF4-FFF2-40B4-BE49-F238E27FC236}">
                <a16:creationId xmlns:a16="http://schemas.microsoft.com/office/drawing/2014/main" id="{AAEB7136-34DA-4824-BF77-13BED1ECBADB}"/>
              </a:ext>
            </a:extLst>
          </p:cNvPr>
          <p:cNvSpPr txBox="1">
            <a:spLocks noChangeArrowheads="1"/>
          </p:cNvSpPr>
          <p:nvPr/>
        </p:nvSpPr>
        <p:spPr bwMode="auto">
          <a:xfrm>
            <a:off x="6324600" y="6289675"/>
            <a:ext cx="12461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fr-FR" sz="1200" i="1">
                <a:solidFill>
                  <a:srgbClr val="008000"/>
                </a:solidFill>
              </a:rPr>
              <a:t>Source: CIMMYT</a:t>
            </a:r>
          </a:p>
        </p:txBody>
      </p:sp>
      <p:sp>
        <p:nvSpPr>
          <p:cNvPr id="18438" name="TextBox 8">
            <a:extLst>
              <a:ext uri="{FF2B5EF4-FFF2-40B4-BE49-F238E27FC236}">
                <a16:creationId xmlns:a16="http://schemas.microsoft.com/office/drawing/2014/main" id="{6EE1E056-AEDC-43D1-847F-18246259FFD5}"/>
              </a:ext>
            </a:extLst>
          </p:cNvPr>
          <p:cNvSpPr txBox="1">
            <a:spLocks noChangeArrowheads="1"/>
          </p:cNvSpPr>
          <p:nvPr/>
        </p:nvSpPr>
        <p:spPr bwMode="auto">
          <a:xfrm>
            <a:off x="1397000" y="5921375"/>
            <a:ext cx="4803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Des T° plus basses étendent la période de culture</a:t>
            </a:r>
            <a:endParaRPr lang="en-US" altLang="fr-FR">
              <a:solidFill>
                <a:srgbClr val="008000"/>
              </a:solidFill>
            </a:endParaRPr>
          </a:p>
          <a:p>
            <a:pPr eaLnBrk="1" hangingPunct="1"/>
            <a:r>
              <a:rPr lang="en-US" altLang="fr-FR">
                <a:solidFill>
                  <a:srgbClr val="008000"/>
                </a:solidFill>
              </a:rPr>
              <a:t>Lower T° extends the crops’ grain-filling period. </a:t>
            </a:r>
          </a:p>
        </p:txBody>
      </p:sp>
      <p:sp>
        <p:nvSpPr>
          <p:cNvPr id="18439" name="Rectangle 5">
            <a:extLst>
              <a:ext uri="{FF2B5EF4-FFF2-40B4-BE49-F238E27FC236}">
                <a16:creationId xmlns:a16="http://schemas.microsoft.com/office/drawing/2014/main" id="{6D044942-DEF4-495F-9991-7154367819AE}"/>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8440" name="ZoneTexte 8">
            <a:extLst>
              <a:ext uri="{FF2B5EF4-FFF2-40B4-BE49-F238E27FC236}">
                <a16:creationId xmlns:a16="http://schemas.microsoft.com/office/drawing/2014/main" id="{EB6D9ADB-19AB-4EDF-A153-937C2A958DC1}"/>
              </a:ext>
            </a:extLst>
          </p:cNvPr>
          <p:cNvSpPr txBox="1">
            <a:spLocks noChangeArrowheads="1"/>
          </p:cNvSpPr>
          <p:nvPr/>
        </p:nvSpPr>
        <p:spPr bwMode="auto">
          <a:xfrm>
            <a:off x="215900" y="668338"/>
            <a:ext cx="789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2. Avantages des systèmes agroforestiers (suite)</a:t>
            </a:r>
          </a:p>
        </p:txBody>
      </p:sp>
      <p:sp>
        <p:nvSpPr>
          <p:cNvPr id="18441" name="ZoneTexte 9">
            <a:extLst>
              <a:ext uri="{FF2B5EF4-FFF2-40B4-BE49-F238E27FC236}">
                <a16:creationId xmlns:a16="http://schemas.microsoft.com/office/drawing/2014/main" id="{47151685-9B0D-4AD6-A810-DF840BDDC55B}"/>
              </a:ext>
            </a:extLst>
          </p:cNvPr>
          <p:cNvSpPr txBox="1">
            <a:spLocks noChangeArrowheads="1"/>
          </p:cNvSpPr>
          <p:nvPr/>
        </p:nvSpPr>
        <p:spPr bwMode="auto">
          <a:xfrm>
            <a:off x="7089775" y="1709738"/>
            <a:ext cx="50022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700" b="1">
                <a:solidFill>
                  <a:srgbClr val="008000"/>
                </a:solidFill>
              </a:rPr>
              <a:t>Température sous et hors de la canopée de </a:t>
            </a:r>
            <a:r>
              <a:rPr lang="fr-FR" altLang="fr-FR" sz="1700" b="1" i="1">
                <a:solidFill>
                  <a:srgbClr val="008000"/>
                </a:solidFill>
              </a:rPr>
              <a:t>F. albida</a:t>
            </a:r>
          </a:p>
        </p:txBody>
      </p:sp>
      <p:sp>
        <p:nvSpPr>
          <p:cNvPr id="18442" name="ZoneTexte 10">
            <a:extLst>
              <a:ext uri="{FF2B5EF4-FFF2-40B4-BE49-F238E27FC236}">
                <a16:creationId xmlns:a16="http://schemas.microsoft.com/office/drawing/2014/main" id="{180AF8A8-5445-4544-99B9-421BC5B4C8C5}"/>
              </a:ext>
            </a:extLst>
          </p:cNvPr>
          <p:cNvSpPr txBox="1">
            <a:spLocks noChangeArrowheads="1"/>
          </p:cNvSpPr>
          <p:nvPr/>
        </p:nvSpPr>
        <p:spPr bwMode="auto">
          <a:xfrm>
            <a:off x="6324600" y="3432175"/>
            <a:ext cx="401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a:solidFill>
                  <a:srgbClr val="008000"/>
                </a:solidFill>
              </a:rPr>
              <a:t>Moyenne en-dehors de la canopée. </a:t>
            </a:r>
          </a:p>
        </p:txBody>
      </p:sp>
      <p:sp>
        <p:nvSpPr>
          <p:cNvPr id="18443" name="ZoneTexte 11">
            <a:extLst>
              <a:ext uri="{FF2B5EF4-FFF2-40B4-BE49-F238E27FC236}">
                <a16:creationId xmlns:a16="http://schemas.microsoft.com/office/drawing/2014/main" id="{4191B49E-F6C8-445B-9053-025285EC6AC9}"/>
              </a:ext>
            </a:extLst>
          </p:cNvPr>
          <p:cNvSpPr txBox="1">
            <a:spLocks noChangeArrowheads="1"/>
          </p:cNvSpPr>
          <p:nvPr/>
        </p:nvSpPr>
        <p:spPr bwMode="auto">
          <a:xfrm>
            <a:off x="6324600" y="3863975"/>
            <a:ext cx="4013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a:solidFill>
                  <a:srgbClr val="008000"/>
                </a:solidFill>
              </a:rPr>
              <a:t>Moyenne sous la canopée. </a:t>
            </a:r>
          </a:p>
        </p:txBody>
      </p:sp>
      <p:sp>
        <p:nvSpPr>
          <p:cNvPr id="18444" name="ZoneTexte 12">
            <a:extLst>
              <a:ext uri="{FF2B5EF4-FFF2-40B4-BE49-F238E27FC236}">
                <a16:creationId xmlns:a16="http://schemas.microsoft.com/office/drawing/2014/main" id="{A0374FC1-121B-4A73-882D-7D88E583D08C}"/>
              </a:ext>
            </a:extLst>
          </p:cNvPr>
          <p:cNvSpPr txBox="1">
            <a:spLocks noChangeArrowheads="1"/>
          </p:cNvSpPr>
          <p:nvPr/>
        </p:nvSpPr>
        <p:spPr bwMode="auto">
          <a:xfrm>
            <a:off x="5191125" y="5297488"/>
            <a:ext cx="1601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Heure du jour.</a:t>
            </a:r>
          </a:p>
        </p:txBody>
      </p:sp>
      <p:sp>
        <p:nvSpPr>
          <p:cNvPr id="18445" name="ZoneTexte 13">
            <a:extLst>
              <a:ext uri="{FF2B5EF4-FFF2-40B4-BE49-F238E27FC236}">
                <a16:creationId xmlns:a16="http://schemas.microsoft.com/office/drawing/2014/main" id="{AEE9A95D-E769-4A64-A6EB-D9DFA7C62B19}"/>
              </a:ext>
            </a:extLst>
          </p:cNvPr>
          <p:cNvSpPr txBox="1">
            <a:spLocks noChangeArrowheads="1"/>
          </p:cNvSpPr>
          <p:nvPr/>
        </p:nvSpPr>
        <p:spPr bwMode="auto">
          <a:xfrm rot="-5400000">
            <a:off x="-61912" y="2884488"/>
            <a:ext cx="217011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700" b="1">
                <a:solidFill>
                  <a:srgbClr val="008000"/>
                </a:solidFill>
              </a:rPr>
              <a:t>Température en °C.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31EE7BF-A35A-41C2-9FDA-CF91F3BFB206}"/>
              </a:ext>
            </a:extLst>
          </p:cNvPr>
          <p:cNvSpPr>
            <a:spLocks noGrp="1"/>
          </p:cNvSpPr>
          <p:nvPr>
            <p:ph type="sldNum" sz="quarter" idx="12"/>
          </p:nvPr>
        </p:nvSpPr>
        <p:spPr/>
        <p:txBody>
          <a:bodyPr/>
          <a:lstStyle/>
          <a:p>
            <a:pPr>
              <a:defRPr/>
            </a:pPr>
            <a:fld id="{67F9C400-269C-4929-B91D-04557072C461}" type="slidenum">
              <a:rPr lang="fr-FR"/>
              <a:pPr>
                <a:defRPr/>
              </a:pPr>
              <a:t>17</a:t>
            </a:fld>
            <a:endParaRPr lang="fr-FR"/>
          </a:p>
        </p:txBody>
      </p:sp>
      <p:pic>
        <p:nvPicPr>
          <p:cNvPr id="19459" name="Picture 2">
            <a:extLst>
              <a:ext uri="{FF2B5EF4-FFF2-40B4-BE49-F238E27FC236}">
                <a16:creationId xmlns:a16="http://schemas.microsoft.com/office/drawing/2014/main" id="{9928D7FE-E193-4EC9-A249-449376ED6A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973263"/>
            <a:ext cx="7972425"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a:extLst>
              <a:ext uri="{FF2B5EF4-FFF2-40B4-BE49-F238E27FC236}">
                <a16:creationId xmlns:a16="http://schemas.microsoft.com/office/drawing/2014/main" id="{D90C3AC3-8931-4477-9C76-D9E72EA8FD73}"/>
              </a:ext>
            </a:extLst>
          </p:cNvPr>
          <p:cNvSpPr txBox="1">
            <a:spLocks noChangeArrowheads="1"/>
          </p:cNvSpPr>
          <p:nvPr/>
        </p:nvSpPr>
        <p:spPr bwMode="auto">
          <a:xfrm>
            <a:off x="3313113" y="1695450"/>
            <a:ext cx="2398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La couronne des Arbres protège les cultures des tempêtes et de la sécheresse</a:t>
            </a:r>
            <a:endParaRPr lang="en-US" altLang="fr-FR">
              <a:solidFill>
                <a:srgbClr val="008000"/>
              </a:solidFill>
            </a:endParaRPr>
          </a:p>
        </p:txBody>
      </p:sp>
      <p:sp>
        <p:nvSpPr>
          <p:cNvPr id="5" name="TextBox 4">
            <a:extLst>
              <a:ext uri="{FF2B5EF4-FFF2-40B4-BE49-F238E27FC236}">
                <a16:creationId xmlns:a16="http://schemas.microsoft.com/office/drawing/2014/main" id="{2305FE74-E649-4793-93CA-99C01E8A5814}"/>
              </a:ext>
            </a:extLst>
          </p:cNvPr>
          <p:cNvSpPr txBox="1"/>
          <p:nvPr/>
        </p:nvSpPr>
        <p:spPr>
          <a:xfrm>
            <a:off x="914400" y="5692775"/>
            <a:ext cx="2398713" cy="923925"/>
          </a:xfrm>
          <a:prstGeom prst="rect">
            <a:avLst/>
          </a:prstGeom>
          <a:noFill/>
        </p:spPr>
        <p:txBody>
          <a:bodyPr>
            <a:spAutoFit/>
          </a:bodyPr>
          <a:lstStyle/>
          <a:p>
            <a:pPr algn="ctr" eaLnBrk="1" fontAlgn="auto" hangingPunct="1">
              <a:spcBef>
                <a:spcPts val="0"/>
              </a:spcBef>
              <a:spcAft>
                <a:spcPts val="0"/>
              </a:spcAft>
              <a:defRPr/>
            </a:pPr>
            <a:r>
              <a:rPr lang="fr-FR" dirty="0">
                <a:solidFill>
                  <a:schemeClr val="accent6">
                    <a:lumMod val="50000"/>
                  </a:schemeClr>
                </a:solidFill>
                <a:latin typeface="+mn-lt"/>
              </a:rPr>
              <a:t>Les racines des arbres aident à prévenir l'engorgement</a:t>
            </a:r>
            <a:endParaRPr lang="en-US" dirty="0">
              <a:solidFill>
                <a:schemeClr val="accent6">
                  <a:lumMod val="50000"/>
                </a:schemeClr>
              </a:solidFill>
              <a:latin typeface="+mn-lt"/>
            </a:endParaRPr>
          </a:p>
        </p:txBody>
      </p:sp>
      <p:sp>
        <p:nvSpPr>
          <p:cNvPr id="6" name="TextBox 5">
            <a:extLst>
              <a:ext uri="{FF2B5EF4-FFF2-40B4-BE49-F238E27FC236}">
                <a16:creationId xmlns:a16="http://schemas.microsoft.com/office/drawing/2014/main" id="{7B0F35F8-AEDE-4179-A624-4A7FB2694246}"/>
              </a:ext>
            </a:extLst>
          </p:cNvPr>
          <p:cNvSpPr txBox="1"/>
          <p:nvPr/>
        </p:nvSpPr>
        <p:spPr>
          <a:xfrm>
            <a:off x="3313113" y="5351463"/>
            <a:ext cx="3311525" cy="1477962"/>
          </a:xfrm>
          <a:prstGeom prst="rect">
            <a:avLst/>
          </a:prstGeom>
          <a:noFill/>
        </p:spPr>
        <p:txBody>
          <a:bodyPr>
            <a:spAutoFit/>
          </a:bodyPr>
          <a:lstStyle/>
          <a:p>
            <a:pPr algn="ctr" eaLnBrk="1" fontAlgn="auto" hangingPunct="1">
              <a:spcBef>
                <a:spcPts val="0"/>
              </a:spcBef>
              <a:spcAft>
                <a:spcPts val="0"/>
              </a:spcAft>
              <a:defRPr/>
            </a:pPr>
            <a:r>
              <a:rPr lang="fr-FR" dirty="0">
                <a:solidFill>
                  <a:schemeClr val="accent6">
                    <a:lumMod val="50000"/>
                  </a:schemeClr>
                </a:solidFill>
                <a:latin typeface="+mn-lt"/>
              </a:rPr>
              <a:t>Les racines des cultures forcent les racines d'arbres à aller en profondeur, en aidant les arbres à faire bouclier contre la sécheresse</a:t>
            </a:r>
            <a:endParaRPr lang="en-US" dirty="0">
              <a:solidFill>
                <a:schemeClr val="accent6">
                  <a:lumMod val="50000"/>
                </a:schemeClr>
              </a:solidFill>
              <a:latin typeface="+mn-lt"/>
            </a:endParaRPr>
          </a:p>
        </p:txBody>
      </p:sp>
      <p:sp>
        <p:nvSpPr>
          <p:cNvPr id="19463" name="ZoneTexte 6">
            <a:extLst>
              <a:ext uri="{FF2B5EF4-FFF2-40B4-BE49-F238E27FC236}">
                <a16:creationId xmlns:a16="http://schemas.microsoft.com/office/drawing/2014/main" id="{12ACA8E6-2638-4BD6-B123-79D4A85758C3}"/>
              </a:ext>
            </a:extLst>
          </p:cNvPr>
          <p:cNvSpPr txBox="1">
            <a:spLocks noChangeArrowheads="1"/>
          </p:cNvSpPr>
          <p:nvPr/>
        </p:nvSpPr>
        <p:spPr bwMode="auto">
          <a:xfrm>
            <a:off x="279400" y="1131888"/>
            <a:ext cx="2443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Réserve locale d’eau</a:t>
            </a:r>
          </a:p>
        </p:txBody>
      </p:sp>
      <p:sp>
        <p:nvSpPr>
          <p:cNvPr id="19464" name="ZoneTexte 7">
            <a:extLst>
              <a:ext uri="{FF2B5EF4-FFF2-40B4-BE49-F238E27FC236}">
                <a16:creationId xmlns:a16="http://schemas.microsoft.com/office/drawing/2014/main" id="{2F13AC16-7E41-4EF2-B85D-23D95F012E39}"/>
              </a:ext>
            </a:extLst>
          </p:cNvPr>
          <p:cNvSpPr txBox="1">
            <a:spLocks noChangeArrowheads="1"/>
          </p:cNvSpPr>
          <p:nvPr/>
        </p:nvSpPr>
        <p:spPr bwMode="auto">
          <a:xfrm>
            <a:off x="8734425" y="4230688"/>
            <a:ext cx="30019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Les racines des arbres, plus profondes (basses) dans le système AF (agroforestier), expliquent pourquoi la biomasse ligneuse est plus élevé que dans les forêts pures : les arbres sont moins exposés au stress hydrique.</a:t>
            </a:r>
          </a:p>
        </p:txBody>
      </p:sp>
      <p:sp>
        <p:nvSpPr>
          <p:cNvPr id="19465" name="Espace réservé du numéro de diapositive 1">
            <a:extLst>
              <a:ext uri="{FF2B5EF4-FFF2-40B4-BE49-F238E27FC236}">
                <a16:creationId xmlns:a16="http://schemas.microsoft.com/office/drawing/2014/main" id="{EF8D99AB-8F06-41E5-86C3-D4C3C5ADE57C}"/>
              </a:ext>
            </a:extLst>
          </p:cNvPr>
          <p:cNvSpPr txBox="1">
            <a:spLocks/>
          </p:cNvSpPr>
          <p:nvPr/>
        </p:nvSpPr>
        <p:spPr bwMode="auto">
          <a:xfrm>
            <a:off x="215900" y="93663"/>
            <a:ext cx="520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57A784EF-E733-421F-BD95-8457C06C083E}" type="slidenum">
              <a:rPr lang="fr-FR" altLang="fr-FR" sz="1200">
                <a:solidFill>
                  <a:srgbClr val="898989"/>
                </a:solidFill>
              </a:rPr>
              <a:pPr algn="r" eaLnBrk="1" hangingPunct="1">
                <a:lnSpc>
                  <a:spcPct val="100000"/>
                </a:lnSpc>
                <a:spcBef>
                  <a:spcPct val="0"/>
                </a:spcBef>
                <a:buFontTx/>
                <a:buNone/>
              </a:pPr>
              <a:t>17</a:t>
            </a:fld>
            <a:endParaRPr lang="fr-FR" altLang="fr-FR" sz="1200">
              <a:solidFill>
                <a:srgbClr val="898989"/>
              </a:solidFill>
            </a:endParaRPr>
          </a:p>
        </p:txBody>
      </p:sp>
      <p:sp>
        <p:nvSpPr>
          <p:cNvPr id="19466" name="Rectangle 5">
            <a:extLst>
              <a:ext uri="{FF2B5EF4-FFF2-40B4-BE49-F238E27FC236}">
                <a16:creationId xmlns:a16="http://schemas.microsoft.com/office/drawing/2014/main" id="{B0E61C9F-4430-4FD4-B425-D5ADFB6E37CE}"/>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9467" name="ZoneTexte 10">
            <a:extLst>
              <a:ext uri="{FF2B5EF4-FFF2-40B4-BE49-F238E27FC236}">
                <a16:creationId xmlns:a16="http://schemas.microsoft.com/office/drawing/2014/main" id="{C24507C3-E156-4CB6-BF9F-4CE0C3E01B40}"/>
              </a:ext>
            </a:extLst>
          </p:cNvPr>
          <p:cNvSpPr txBox="1">
            <a:spLocks noChangeArrowheads="1"/>
          </p:cNvSpPr>
          <p:nvPr/>
        </p:nvSpPr>
        <p:spPr bwMode="auto">
          <a:xfrm>
            <a:off x="215900" y="668338"/>
            <a:ext cx="789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2. Avantages des systèmes agroforestiers (suite)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892DC2-4387-4AA6-AB8A-15EC6E734688}"/>
              </a:ext>
            </a:extLst>
          </p:cNvPr>
          <p:cNvSpPr/>
          <p:nvPr/>
        </p:nvSpPr>
        <p:spPr>
          <a:xfrm>
            <a:off x="4143375" y="1209675"/>
            <a:ext cx="2133600" cy="89376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Agroforesterie</a:t>
            </a:r>
          </a:p>
          <a:p>
            <a:pPr algn="ctr" eaLnBrk="1" fontAlgn="auto" hangingPunct="1">
              <a:spcBef>
                <a:spcPts val="0"/>
              </a:spcBef>
              <a:spcAft>
                <a:spcPts val="0"/>
              </a:spcAft>
              <a:defRPr/>
            </a:pPr>
            <a:r>
              <a:rPr lang="fr-FR"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 Jardins</a:t>
            </a:r>
          </a:p>
        </p:txBody>
      </p:sp>
      <p:sp>
        <p:nvSpPr>
          <p:cNvPr id="11" name="Rectangle 10">
            <a:extLst>
              <a:ext uri="{FF2B5EF4-FFF2-40B4-BE49-F238E27FC236}">
                <a16:creationId xmlns:a16="http://schemas.microsoft.com/office/drawing/2014/main" id="{D5A3A28C-AD31-451D-B052-0953BC758661}"/>
              </a:ext>
            </a:extLst>
          </p:cNvPr>
          <p:cNvSpPr/>
          <p:nvPr/>
        </p:nvSpPr>
        <p:spPr>
          <a:xfrm>
            <a:off x="806450" y="3397250"/>
            <a:ext cx="2133600" cy="89217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Alimentation &amp; Subsistance</a:t>
            </a:r>
          </a:p>
        </p:txBody>
      </p:sp>
      <p:sp>
        <p:nvSpPr>
          <p:cNvPr id="12" name="Rectangle 11">
            <a:extLst>
              <a:ext uri="{FF2B5EF4-FFF2-40B4-BE49-F238E27FC236}">
                <a16:creationId xmlns:a16="http://schemas.microsoft.com/office/drawing/2014/main" id="{1275F2FF-79D6-48FB-B4F9-89286AC43E7B}"/>
              </a:ext>
            </a:extLst>
          </p:cNvPr>
          <p:cNvSpPr/>
          <p:nvPr/>
        </p:nvSpPr>
        <p:spPr>
          <a:xfrm>
            <a:off x="3048000" y="3397250"/>
            <a:ext cx="2133600" cy="89217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Commerce</a:t>
            </a:r>
          </a:p>
        </p:txBody>
      </p:sp>
      <p:sp>
        <p:nvSpPr>
          <p:cNvPr id="13" name="Rectangle 12">
            <a:extLst>
              <a:ext uri="{FF2B5EF4-FFF2-40B4-BE49-F238E27FC236}">
                <a16:creationId xmlns:a16="http://schemas.microsoft.com/office/drawing/2014/main" id="{2E24808F-3ED3-4524-B58E-D750980F9A35}"/>
              </a:ext>
            </a:extLst>
          </p:cNvPr>
          <p:cNvSpPr/>
          <p:nvPr/>
        </p:nvSpPr>
        <p:spPr>
          <a:xfrm>
            <a:off x="5289550" y="3397250"/>
            <a:ext cx="2133600" cy="89217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Socio-culturel</a:t>
            </a:r>
          </a:p>
        </p:txBody>
      </p:sp>
      <p:sp>
        <p:nvSpPr>
          <p:cNvPr id="14" name="Rectangle 13">
            <a:extLst>
              <a:ext uri="{FF2B5EF4-FFF2-40B4-BE49-F238E27FC236}">
                <a16:creationId xmlns:a16="http://schemas.microsoft.com/office/drawing/2014/main" id="{28B2E325-1AFE-4FDB-B532-6BE81949781F}"/>
              </a:ext>
            </a:extLst>
          </p:cNvPr>
          <p:cNvSpPr/>
          <p:nvPr/>
        </p:nvSpPr>
        <p:spPr>
          <a:xfrm>
            <a:off x="7535863" y="3397250"/>
            <a:ext cx="2886075" cy="89217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Ecologie</a:t>
            </a:r>
          </a:p>
        </p:txBody>
      </p:sp>
      <p:sp>
        <p:nvSpPr>
          <p:cNvPr id="15" name="Rectangle à coins arrondis 14">
            <a:extLst>
              <a:ext uri="{FF2B5EF4-FFF2-40B4-BE49-F238E27FC236}">
                <a16:creationId xmlns:a16="http://schemas.microsoft.com/office/drawing/2014/main" id="{D2DA3E11-9D65-48E4-B9C8-746F320C29B5}"/>
              </a:ext>
            </a:extLst>
          </p:cNvPr>
          <p:cNvSpPr/>
          <p:nvPr/>
        </p:nvSpPr>
        <p:spPr>
          <a:xfrm>
            <a:off x="2635250" y="2727325"/>
            <a:ext cx="2070100" cy="501650"/>
          </a:xfrm>
          <a:prstGeom prst="roundRec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Productions</a:t>
            </a:r>
            <a:endParaRPr lang="fr-FR" dirty="0"/>
          </a:p>
        </p:txBody>
      </p:sp>
      <p:sp>
        <p:nvSpPr>
          <p:cNvPr id="16" name="Rectangle à coins arrondis 15">
            <a:extLst>
              <a:ext uri="{FF2B5EF4-FFF2-40B4-BE49-F238E27FC236}">
                <a16:creationId xmlns:a16="http://schemas.microsoft.com/office/drawing/2014/main" id="{38BDF709-9EF9-4A9D-8665-22BBF8F9AA57}"/>
              </a:ext>
            </a:extLst>
          </p:cNvPr>
          <p:cNvSpPr/>
          <p:nvPr/>
        </p:nvSpPr>
        <p:spPr>
          <a:xfrm>
            <a:off x="6197600" y="2678113"/>
            <a:ext cx="2070100" cy="503237"/>
          </a:xfrm>
          <a:prstGeom prst="roundRec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Services</a:t>
            </a:r>
            <a:endParaRPr lang="fr-FR" dirty="0"/>
          </a:p>
        </p:txBody>
      </p:sp>
      <p:cxnSp>
        <p:nvCxnSpPr>
          <p:cNvPr id="18" name="Connecteur droit avec flèche 17">
            <a:extLst>
              <a:ext uri="{FF2B5EF4-FFF2-40B4-BE49-F238E27FC236}">
                <a16:creationId xmlns:a16="http://schemas.microsoft.com/office/drawing/2014/main" id="{9DB4D1A7-0C2A-48B3-A60C-EFAC57E48C1C}"/>
              </a:ext>
            </a:extLst>
          </p:cNvPr>
          <p:cNvCxnSpPr/>
          <p:nvPr/>
        </p:nvCxnSpPr>
        <p:spPr>
          <a:xfrm>
            <a:off x="6013450" y="2184400"/>
            <a:ext cx="528638" cy="404813"/>
          </a:xfrm>
          <a:prstGeom prst="straightConnector1">
            <a:avLst/>
          </a:prstGeom>
          <a:ln w="41275">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DA2A060-40A6-4CEB-8511-60EC8B073606}"/>
              </a:ext>
            </a:extLst>
          </p:cNvPr>
          <p:cNvCxnSpPr/>
          <p:nvPr/>
        </p:nvCxnSpPr>
        <p:spPr>
          <a:xfrm flipH="1">
            <a:off x="3851275" y="2184400"/>
            <a:ext cx="482600" cy="374650"/>
          </a:xfrm>
          <a:prstGeom prst="straightConnector1">
            <a:avLst/>
          </a:prstGeom>
          <a:ln w="41275">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0491" name="Espace réservé du numéro de diapositive 1">
            <a:extLst>
              <a:ext uri="{FF2B5EF4-FFF2-40B4-BE49-F238E27FC236}">
                <a16:creationId xmlns:a16="http://schemas.microsoft.com/office/drawing/2014/main" id="{E7ACBDD5-67A1-45DD-B16E-42C296CA36BE}"/>
              </a:ext>
            </a:extLst>
          </p:cNvPr>
          <p:cNvSpPr txBox="1">
            <a:spLocks/>
          </p:cNvSpPr>
          <p:nvPr/>
        </p:nvSpPr>
        <p:spPr bwMode="auto">
          <a:xfrm>
            <a:off x="215900" y="93663"/>
            <a:ext cx="520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FD16DFC6-F280-4F57-8FA3-1D871F73AD45}" type="slidenum">
              <a:rPr lang="fr-FR" altLang="fr-FR" sz="1200">
                <a:solidFill>
                  <a:srgbClr val="898989"/>
                </a:solidFill>
              </a:rPr>
              <a:pPr algn="r" eaLnBrk="1" hangingPunct="1">
                <a:lnSpc>
                  <a:spcPct val="100000"/>
                </a:lnSpc>
                <a:spcBef>
                  <a:spcPct val="0"/>
                </a:spcBef>
                <a:buFontTx/>
                <a:buNone/>
              </a:pPr>
              <a:t>18</a:t>
            </a:fld>
            <a:endParaRPr lang="fr-FR" altLang="fr-FR" sz="1200">
              <a:solidFill>
                <a:srgbClr val="898989"/>
              </a:solidFill>
            </a:endParaRPr>
          </a:p>
        </p:txBody>
      </p:sp>
      <p:sp>
        <p:nvSpPr>
          <p:cNvPr id="20492" name="Rectangle 5">
            <a:extLst>
              <a:ext uri="{FF2B5EF4-FFF2-40B4-BE49-F238E27FC236}">
                <a16:creationId xmlns:a16="http://schemas.microsoft.com/office/drawing/2014/main" id="{69B0A946-010A-4EFF-9A7D-55C52D010066}"/>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20493" name="ZoneTexte 27">
            <a:extLst>
              <a:ext uri="{FF2B5EF4-FFF2-40B4-BE49-F238E27FC236}">
                <a16:creationId xmlns:a16="http://schemas.microsoft.com/office/drawing/2014/main" id="{F20E20CF-5890-4534-A131-9B4CD3DBA001}"/>
              </a:ext>
            </a:extLst>
          </p:cNvPr>
          <p:cNvSpPr txBox="1">
            <a:spLocks noChangeArrowheads="1"/>
          </p:cNvSpPr>
          <p:nvPr/>
        </p:nvSpPr>
        <p:spPr bwMode="auto">
          <a:xfrm>
            <a:off x="166688" y="585788"/>
            <a:ext cx="789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2. Avantages des systèmes agroforestiers (suite et fin)</a:t>
            </a:r>
          </a:p>
        </p:txBody>
      </p:sp>
      <p:sp>
        <p:nvSpPr>
          <p:cNvPr id="31" name="Rectangle 30">
            <a:extLst>
              <a:ext uri="{FF2B5EF4-FFF2-40B4-BE49-F238E27FC236}">
                <a16:creationId xmlns:a16="http://schemas.microsoft.com/office/drawing/2014/main" id="{3BB92B2A-5E8D-4ADC-9FE7-F6830ED02DF3}"/>
              </a:ext>
            </a:extLst>
          </p:cNvPr>
          <p:cNvSpPr/>
          <p:nvPr/>
        </p:nvSpPr>
        <p:spPr>
          <a:xfrm>
            <a:off x="806450" y="4456113"/>
            <a:ext cx="2133600" cy="20955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Fruits</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Légumes</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Epices</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Médicaments</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Denrée alimentaire de base  et stimulants</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Bois de construction</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Energie (bois énergie …)</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Fourrage</a:t>
            </a:r>
          </a:p>
        </p:txBody>
      </p:sp>
      <p:sp>
        <p:nvSpPr>
          <p:cNvPr id="32" name="Rectangle 31">
            <a:extLst>
              <a:ext uri="{FF2B5EF4-FFF2-40B4-BE49-F238E27FC236}">
                <a16:creationId xmlns:a16="http://schemas.microsoft.com/office/drawing/2014/main" id="{67A6DE7E-F5D0-41E1-8FE5-83462BD72886}"/>
              </a:ext>
            </a:extLst>
          </p:cNvPr>
          <p:cNvSpPr/>
          <p:nvPr/>
        </p:nvSpPr>
        <p:spPr>
          <a:xfrm>
            <a:off x="3048000" y="4445000"/>
            <a:ext cx="2133600" cy="209391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fr-FR" sz="16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 </a:t>
            </a:r>
            <a:r>
              <a:rPr lang="fr-FR" sz="1600" b="1" dirty="0">
                <a:solidFill>
                  <a:srgbClr val="008000"/>
                </a:solidFill>
                <a:latin typeface="Verdana" panose="020B0604030504040204" pitchFamily="34" charset="0"/>
                <a:ea typeface="Verdana" panose="020B0604030504040204" pitchFamily="34" charset="0"/>
                <a:cs typeface="Verdana" panose="020B0604030504040204" pitchFamily="34" charset="0"/>
              </a:rPr>
              <a:t>Revenus en espèce</a:t>
            </a:r>
          </a:p>
        </p:txBody>
      </p:sp>
      <p:sp>
        <p:nvSpPr>
          <p:cNvPr id="33" name="Rectangle 32">
            <a:extLst>
              <a:ext uri="{FF2B5EF4-FFF2-40B4-BE49-F238E27FC236}">
                <a16:creationId xmlns:a16="http://schemas.microsoft.com/office/drawing/2014/main" id="{63BB96E6-A797-46DC-A93B-B2F3E7326091}"/>
              </a:ext>
            </a:extLst>
          </p:cNvPr>
          <p:cNvSpPr/>
          <p:nvPr/>
        </p:nvSpPr>
        <p:spPr>
          <a:xfrm>
            <a:off x="5302250" y="4456113"/>
            <a:ext cx="2133600" cy="20955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fr-FR" sz="1600" dirty="0">
                <a:solidFill>
                  <a:schemeClr val="accent6">
                    <a:lumMod val="50000"/>
                  </a:schemeClr>
                </a:solidFill>
                <a:ea typeface="Verdana" panose="020B0604030504040204" pitchFamily="34" charset="0"/>
                <a:cs typeface="Verdana" panose="020B0604030504040204" pitchFamily="34" charset="0"/>
              </a:rPr>
              <a:t>. Cadeaux (gifts)</a:t>
            </a:r>
          </a:p>
          <a:p>
            <a:pPr eaLnBrk="1" fontAlgn="auto" hangingPunct="1">
              <a:spcBef>
                <a:spcPts val="0"/>
              </a:spcBef>
              <a:spcAft>
                <a:spcPts val="0"/>
              </a:spcAft>
              <a:defRPr/>
            </a:pPr>
            <a:r>
              <a:rPr lang="fr-FR" sz="1600" dirty="0">
                <a:solidFill>
                  <a:schemeClr val="accent6">
                    <a:lumMod val="50000"/>
                  </a:schemeClr>
                </a:solidFill>
                <a:ea typeface="Verdana" panose="020B0604030504040204" pitchFamily="34" charset="0"/>
                <a:cs typeface="Verdana" panose="020B0604030504040204" pitchFamily="34" charset="0"/>
              </a:rPr>
              <a:t>. Sacrifices</a:t>
            </a:r>
          </a:p>
          <a:p>
            <a:pPr eaLnBrk="1" fontAlgn="auto" hangingPunct="1">
              <a:spcBef>
                <a:spcPts val="0"/>
              </a:spcBef>
              <a:spcAft>
                <a:spcPts val="0"/>
              </a:spcAft>
              <a:defRPr/>
            </a:pPr>
            <a:r>
              <a:rPr lang="fr-FR" sz="1600" dirty="0">
                <a:solidFill>
                  <a:schemeClr val="accent6">
                    <a:lumMod val="50000"/>
                  </a:schemeClr>
                </a:solidFill>
                <a:ea typeface="Verdana" panose="020B0604030504040204" pitchFamily="34" charset="0"/>
                <a:cs typeface="Verdana" panose="020B0604030504040204" pitchFamily="34" charset="0"/>
              </a:rPr>
              <a:t>. Fierté (amour-propre)</a:t>
            </a:r>
          </a:p>
          <a:p>
            <a:pPr eaLnBrk="1" fontAlgn="auto" hangingPunct="1">
              <a:spcBef>
                <a:spcPts val="0"/>
              </a:spcBef>
              <a:spcAft>
                <a:spcPts val="0"/>
              </a:spcAft>
              <a:defRPr/>
            </a:pPr>
            <a:r>
              <a:rPr lang="fr-FR" sz="1600" dirty="0">
                <a:solidFill>
                  <a:schemeClr val="accent6">
                    <a:lumMod val="50000"/>
                  </a:schemeClr>
                </a:solidFill>
                <a:ea typeface="Verdana" panose="020B0604030504040204" pitchFamily="34" charset="0"/>
                <a:cs typeface="Verdana" panose="020B0604030504040204" pitchFamily="34" charset="0"/>
              </a:rPr>
              <a:t>. Plaisir</a:t>
            </a:r>
          </a:p>
          <a:p>
            <a:pPr eaLnBrk="1" fontAlgn="auto" hangingPunct="1">
              <a:spcBef>
                <a:spcPts val="0"/>
              </a:spcBef>
              <a:spcAft>
                <a:spcPts val="0"/>
              </a:spcAft>
              <a:defRPr/>
            </a:pPr>
            <a:r>
              <a:rPr lang="fr-FR" sz="1600" dirty="0">
                <a:solidFill>
                  <a:schemeClr val="accent6">
                    <a:lumMod val="50000"/>
                  </a:schemeClr>
                </a:solidFill>
                <a:ea typeface="Verdana" panose="020B0604030504040204" pitchFamily="34" charset="0"/>
                <a:cs typeface="Verdana" panose="020B0604030504040204" pitchFamily="34" charset="0"/>
              </a:rPr>
              <a:t>. Esthétique</a:t>
            </a:r>
          </a:p>
          <a:p>
            <a:pPr eaLnBrk="1" fontAlgn="auto" hangingPunct="1">
              <a:spcBef>
                <a:spcPts val="0"/>
              </a:spcBef>
              <a:spcAft>
                <a:spcPts val="0"/>
              </a:spcAft>
              <a:defRPr/>
            </a:pPr>
            <a:r>
              <a:rPr lang="fr-FR" sz="1600" dirty="0">
                <a:solidFill>
                  <a:schemeClr val="accent6">
                    <a:lumMod val="50000"/>
                  </a:schemeClr>
                </a:solidFill>
                <a:ea typeface="Verdana" panose="020B0604030504040204" pitchFamily="34" charset="0"/>
                <a:cs typeface="Verdana" panose="020B0604030504040204" pitchFamily="34" charset="0"/>
              </a:rPr>
              <a:t>. Emplois</a:t>
            </a:r>
          </a:p>
          <a:p>
            <a:pPr eaLnBrk="1" fontAlgn="auto" hangingPunct="1">
              <a:spcBef>
                <a:spcPts val="0"/>
              </a:spcBef>
              <a:spcAft>
                <a:spcPts val="0"/>
              </a:spcAft>
              <a:defRPr/>
            </a:pPr>
            <a:r>
              <a:rPr lang="fr-FR" sz="1600" dirty="0">
                <a:solidFill>
                  <a:schemeClr val="accent6">
                    <a:lumMod val="50000"/>
                  </a:schemeClr>
                </a:solidFill>
                <a:ea typeface="Verdana" panose="020B0604030504040204" pitchFamily="34" charset="0"/>
                <a:cs typeface="Verdana" panose="020B0604030504040204" pitchFamily="34" charset="0"/>
              </a:rPr>
              <a:t>. Socialisation</a:t>
            </a:r>
          </a:p>
        </p:txBody>
      </p:sp>
      <p:sp>
        <p:nvSpPr>
          <p:cNvPr id="34" name="Rectangle 33">
            <a:extLst>
              <a:ext uri="{FF2B5EF4-FFF2-40B4-BE49-F238E27FC236}">
                <a16:creationId xmlns:a16="http://schemas.microsoft.com/office/drawing/2014/main" id="{DD315954-6283-45CC-9785-173277FDA31A}"/>
              </a:ext>
            </a:extLst>
          </p:cNvPr>
          <p:cNvSpPr/>
          <p:nvPr/>
        </p:nvSpPr>
        <p:spPr>
          <a:xfrm>
            <a:off x="7556500" y="4445000"/>
            <a:ext cx="2865438" cy="209391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Habitat pour la faune et la flore sauvage</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Le contrôle des maladies et des pestes végétales.</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Cycle des éléments nutritifs</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microclimat</a:t>
            </a:r>
          </a:p>
          <a:p>
            <a:pPr eaLnBrk="1" fontAlgn="auto" hangingPunct="1">
              <a:spcBef>
                <a:spcPts val="0"/>
              </a:spcBef>
              <a:spcAft>
                <a:spcPts val="0"/>
              </a:spcAft>
              <a:defRPr/>
            </a:pPr>
            <a:r>
              <a:rPr lang="fr-FR" sz="1500" dirty="0">
                <a:solidFill>
                  <a:schemeClr val="accent6">
                    <a:lumMod val="50000"/>
                  </a:schemeClr>
                </a:solidFill>
                <a:ea typeface="Verdana" panose="020B0604030504040204" pitchFamily="34" charset="0"/>
                <a:cs typeface="Verdana" panose="020B0604030504040204" pitchFamily="34" charset="0"/>
              </a:rPr>
              <a:t>· Contrôle de l'érosion des sols</a:t>
            </a:r>
          </a:p>
        </p:txBody>
      </p:sp>
      <p:sp>
        <p:nvSpPr>
          <p:cNvPr id="20498" name="ZoneTexte 34">
            <a:extLst>
              <a:ext uri="{FF2B5EF4-FFF2-40B4-BE49-F238E27FC236}">
                <a16:creationId xmlns:a16="http://schemas.microsoft.com/office/drawing/2014/main" id="{51486800-C7FB-4F8B-8F18-F87FC00693CB}"/>
              </a:ext>
            </a:extLst>
          </p:cNvPr>
          <p:cNvSpPr txBox="1">
            <a:spLocks noChangeArrowheads="1"/>
          </p:cNvSpPr>
          <p:nvPr/>
        </p:nvSpPr>
        <p:spPr bwMode="auto">
          <a:xfrm>
            <a:off x="7423150" y="949325"/>
            <a:ext cx="4183063" cy="12001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latin typeface="Verdana" panose="020B0604030504040204" pitchFamily="34" charset="0"/>
                <a:ea typeface="Verdana" panose="020B0604030504040204" pitchFamily="34" charset="0"/>
                <a:cs typeface="Verdana" panose="020B0604030504040204" pitchFamily="34" charset="0"/>
              </a:rPr>
              <a:t>Autour d'une ferme : souvent  jardin, système agroforestier complexe, mélange d'espèces, gérés par les femmes.</a:t>
            </a:r>
          </a:p>
        </p:txBody>
      </p:sp>
      <p:sp>
        <p:nvSpPr>
          <p:cNvPr id="20499" name="ZoneTexte 35">
            <a:extLst>
              <a:ext uri="{FF2B5EF4-FFF2-40B4-BE49-F238E27FC236}">
                <a16:creationId xmlns:a16="http://schemas.microsoft.com/office/drawing/2014/main" id="{4E8BE231-93F0-4134-8BDE-1B78FD1B85EF}"/>
              </a:ext>
            </a:extLst>
          </p:cNvPr>
          <p:cNvSpPr txBox="1">
            <a:spLocks noChangeArrowheads="1"/>
          </p:cNvSpPr>
          <p:nvPr/>
        </p:nvSpPr>
        <p:spPr bwMode="auto">
          <a:xfrm>
            <a:off x="10596563" y="5103813"/>
            <a:ext cx="15954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 Femme indigène Maijuna gravissant un palmier </a:t>
            </a:r>
            <a:r>
              <a:rPr lang="fr-FR" altLang="fr-FR" sz="1200" i="1">
                <a:solidFill>
                  <a:srgbClr val="008000"/>
                </a:solidFill>
              </a:rPr>
              <a:t>Aguaje</a:t>
            </a:r>
            <a:r>
              <a:rPr lang="fr-FR" altLang="fr-FR" sz="1200">
                <a:solidFill>
                  <a:srgbClr val="008000"/>
                </a:solidFill>
              </a:rPr>
              <a:t> avec l'un des dispositifs d'escalade de FCR. Source </a:t>
            </a:r>
            <a:r>
              <a:rPr lang="fr-FR" altLang="fr-FR" sz="1200">
                <a:solidFill>
                  <a:srgbClr val="008000"/>
                </a:solidFill>
                <a:hlinkClick r:id="rId2"/>
              </a:rPr>
              <a:t>http://rainforestrescuecoalition.org/?page_id=104</a:t>
            </a:r>
            <a:r>
              <a:rPr lang="fr-FR" altLang="fr-FR" sz="1200">
                <a:solidFill>
                  <a:srgbClr val="008000"/>
                </a:solidFill>
              </a:rPr>
              <a:t> </a:t>
            </a:r>
          </a:p>
        </p:txBody>
      </p:sp>
      <p:pic>
        <p:nvPicPr>
          <p:cNvPr id="20500" name="Image 36">
            <a:extLst>
              <a:ext uri="{FF2B5EF4-FFF2-40B4-BE49-F238E27FC236}">
                <a16:creationId xmlns:a16="http://schemas.microsoft.com/office/drawing/2014/main" id="{F4B07B23-FF28-4DDB-BF1E-F3C370A566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2588" y="2513013"/>
            <a:ext cx="17430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Image 37">
            <a:extLst>
              <a:ext uri="{FF2B5EF4-FFF2-40B4-BE49-F238E27FC236}">
                <a16:creationId xmlns:a16="http://schemas.microsoft.com/office/drawing/2014/main" id="{51F7A009-28D9-4118-9B0B-7441BAB1A7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600" y="1241425"/>
            <a:ext cx="14763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ZoneTexte 38">
            <a:extLst>
              <a:ext uri="{FF2B5EF4-FFF2-40B4-BE49-F238E27FC236}">
                <a16:creationId xmlns:a16="http://schemas.microsoft.com/office/drawing/2014/main" id="{C9A4EDB0-CBA3-4F12-AB37-DE393A8AACAD}"/>
              </a:ext>
            </a:extLst>
          </p:cNvPr>
          <p:cNvSpPr txBox="1">
            <a:spLocks noChangeArrowheads="1"/>
          </p:cNvSpPr>
          <p:nvPr/>
        </p:nvSpPr>
        <p:spPr bwMode="auto">
          <a:xfrm>
            <a:off x="342900" y="2349500"/>
            <a:ext cx="1898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image : </a:t>
            </a:r>
            <a:r>
              <a:rPr lang="fr-FR" altLang="fr-FR" sz="1200">
                <a:solidFill>
                  <a:srgbClr val="008000"/>
                </a:solidFill>
                <a:hlinkClick r:id="rId5"/>
              </a:rPr>
              <a:t>http://zunia.org/post/gender-agroforestry-in-africa-are-women-participating</a:t>
            </a:r>
            <a:r>
              <a:rPr lang="fr-FR" altLang="fr-FR" sz="1200">
                <a:solidFill>
                  <a:srgbClr val="008000"/>
                </a:solidFill>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D04FFB-9767-4270-B28E-11E7B5F0BF02}"/>
              </a:ext>
            </a:extLst>
          </p:cNvPr>
          <p:cNvSpPr>
            <a:spLocks noGrp="1"/>
          </p:cNvSpPr>
          <p:nvPr>
            <p:ph type="sldNum" sz="quarter" idx="12"/>
          </p:nvPr>
        </p:nvSpPr>
        <p:spPr>
          <a:xfrm>
            <a:off x="244475" y="152400"/>
            <a:ext cx="579438" cy="374650"/>
          </a:xfrm>
        </p:spPr>
        <p:txBody>
          <a:bodyPr/>
          <a:lstStyle/>
          <a:p>
            <a:pPr>
              <a:defRPr/>
            </a:pPr>
            <a:fld id="{7EA8A982-F245-4E42-A3B2-A410B29F700D}" type="slidenum">
              <a:rPr lang="fr-FR"/>
              <a:pPr>
                <a:defRPr/>
              </a:pPr>
              <a:t>19</a:t>
            </a:fld>
            <a:endParaRPr lang="fr-FR"/>
          </a:p>
        </p:txBody>
      </p:sp>
      <p:sp>
        <p:nvSpPr>
          <p:cNvPr id="21507" name="Rectangle 5">
            <a:extLst>
              <a:ext uri="{FF2B5EF4-FFF2-40B4-BE49-F238E27FC236}">
                <a16:creationId xmlns:a16="http://schemas.microsoft.com/office/drawing/2014/main" id="{153C597C-FB31-44D3-B876-94D89513263D}"/>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21508" name="ZoneTexte 3">
            <a:extLst>
              <a:ext uri="{FF2B5EF4-FFF2-40B4-BE49-F238E27FC236}">
                <a16:creationId xmlns:a16="http://schemas.microsoft.com/office/drawing/2014/main" id="{D67ED559-76AB-411E-9598-94489B3B310E}"/>
              </a:ext>
            </a:extLst>
          </p:cNvPr>
          <p:cNvSpPr txBox="1">
            <a:spLocks noChangeArrowheads="1"/>
          </p:cNvSpPr>
          <p:nvPr/>
        </p:nvSpPr>
        <p:spPr bwMode="auto">
          <a:xfrm>
            <a:off x="904875" y="1176338"/>
            <a:ext cx="10620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8000"/>
                </a:solidFill>
              </a:rPr>
              <a:t>Arbres bons candidats à l’agroforesterie en Climat tropical sec</a:t>
            </a:r>
            <a:r>
              <a:rPr lang="fr-FR" altLang="fr-FR" sz="4000">
                <a:solidFill>
                  <a:srgbClr val="008000"/>
                </a:solidFill>
              </a:rPr>
              <a:t> </a:t>
            </a:r>
          </a:p>
        </p:txBody>
      </p:sp>
      <p:pic>
        <p:nvPicPr>
          <p:cNvPr id="21509" name="Image 4">
            <a:extLst>
              <a:ext uri="{FF2B5EF4-FFF2-40B4-BE49-F238E27FC236}">
                <a16:creationId xmlns:a16="http://schemas.microsoft.com/office/drawing/2014/main" id="{1864FCA0-E0DA-4241-8C55-7839CFFD5C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3259138"/>
            <a:ext cx="244633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ZoneTexte 5">
            <a:extLst>
              <a:ext uri="{FF2B5EF4-FFF2-40B4-BE49-F238E27FC236}">
                <a16:creationId xmlns:a16="http://schemas.microsoft.com/office/drawing/2014/main" id="{F67D4304-4540-4630-AB66-78F7D1291EF8}"/>
              </a:ext>
            </a:extLst>
          </p:cNvPr>
          <p:cNvSpPr txBox="1">
            <a:spLocks noChangeArrowheads="1"/>
          </p:cNvSpPr>
          <p:nvPr/>
        </p:nvSpPr>
        <p:spPr bwMode="auto">
          <a:xfrm>
            <a:off x="1598613" y="5091113"/>
            <a:ext cx="302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Cordyla pinnata</a:t>
            </a:r>
            <a:r>
              <a:rPr lang="fr-FR" altLang="fr-FR" sz="1200">
                <a:solidFill>
                  <a:srgbClr val="008000"/>
                </a:solidFill>
              </a:rPr>
              <a:t>. Source : </a:t>
            </a:r>
            <a:r>
              <a:rPr lang="fr-FR" altLang="fr-FR" sz="1200">
                <a:solidFill>
                  <a:srgbClr val="008000"/>
                </a:solidFill>
                <a:hlinkClick r:id="rId3"/>
              </a:rPr>
              <a:t>http://www.westafricanplants.senckenberg.de/root/index.php?page_id=14&amp;id=421</a:t>
            </a:r>
            <a:r>
              <a:rPr lang="fr-FR" altLang="fr-FR" sz="1200">
                <a:solidFill>
                  <a:srgbClr val="008000"/>
                </a:solidFill>
              </a:rPr>
              <a:t> </a:t>
            </a:r>
            <a:endParaRPr lang="fr-FR" altLang="fr-FR" sz="1200" i="1">
              <a:solidFill>
                <a:srgbClr val="008000"/>
              </a:solidFill>
            </a:endParaRPr>
          </a:p>
        </p:txBody>
      </p:sp>
      <p:sp>
        <p:nvSpPr>
          <p:cNvPr id="21511" name="ZoneTexte 7">
            <a:extLst>
              <a:ext uri="{FF2B5EF4-FFF2-40B4-BE49-F238E27FC236}">
                <a16:creationId xmlns:a16="http://schemas.microsoft.com/office/drawing/2014/main" id="{3FAE49E1-D905-4B09-BD8C-376C6D0FA55A}"/>
              </a:ext>
            </a:extLst>
          </p:cNvPr>
          <p:cNvSpPr txBox="1">
            <a:spLocks noChangeArrowheads="1"/>
          </p:cNvSpPr>
          <p:nvPr/>
        </p:nvSpPr>
        <p:spPr bwMode="auto">
          <a:xfrm>
            <a:off x="6346825" y="5367338"/>
            <a:ext cx="4765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Boscia senegalensis</a:t>
            </a:r>
            <a:r>
              <a:rPr lang="fr-FR" altLang="fr-FR" sz="1200">
                <a:solidFill>
                  <a:srgbClr val="008000"/>
                </a:solidFill>
              </a:rPr>
              <a:t>. Source : </a:t>
            </a:r>
            <a:r>
              <a:rPr lang="fr-FR" altLang="fr-FR" sz="1200">
                <a:solidFill>
                  <a:srgbClr val="008000"/>
                </a:solidFill>
                <a:hlinkClick r:id="rId4"/>
              </a:rPr>
              <a:t>http://www.ethnopharmacologia.org/recherche-dans-prelude/?plant_id=1940</a:t>
            </a:r>
            <a:r>
              <a:rPr lang="fr-FR" altLang="fr-FR" sz="1200">
                <a:solidFill>
                  <a:srgbClr val="008000"/>
                </a:solidFill>
              </a:rPr>
              <a:t> </a:t>
            </a:r>
          </a:p>
        </p:txBody>
      </p:sp>
      <p:pic>
        <p:nvPicPr>
          <p:cNvPr id="21512" name="Image 8">
            <a:extLst>
              <a:ext uri="{FF2B5EF4-FFF2-40B4-BE49-F238E27FC236}">
                <a16:creationId xmlns:a16="http://schemas.microsoft.com/office/drawing/2014/main" id="{B664E678-90E7-454E-953D-F3060B064F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0425" y="3309938"/>
            <a:ext cx="30384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2E1D3FA-8518-433A-8E44-DBF9B898885B}"/>
              </a:ext>
            </a:extLst>
          </p:cNvPr>
          <p:cNvSpPr>
            <a:spLocks noGrp="1"/>
          </p:cNvSpPr>
          <p:nvPr>
            <p:ph type="sldNum" sz="quarter" idx="12"/>
          </p:nvPr>
        </p:nvSpPr>
        <p:spPr>
          <a:xfrm>
            <a:off x="74613" y="71438"/>
            <a:ext cx="534987" cy="292100"/>
          </a:xfrm>
        </p:spPr>
        <p:txBody>
          <a:bodyPr/>
          <a:lstStyle/>
          <a:p>
            <a:pPr>
              <a:defRPr/>
            </a:pPr>
            <a:fld id="{1E26F7DC-D112-4F50-9451-04A25F30AEEB}" type="slidenum">
              <a:rPr lang="fr-FR"/>
              <a:pPr>
                <a:defRPr/>
              </a:pPr>
              <a:t>2</a:t>
            </a:fld>
            <a:endParaRPr lang="fr-FR" dirty="0"/>
          </a:p>
        </p:txBody>
      </p:sp>
      <p:sp>
        <p:nvSpPr>
          <p:cNvPr id="5123" name="Rectangle 5">
            <a:extLst>
              <a:ext uri="{FF2B5EF4-FFF2-40B4-BE49-F238E27FC236}">
                <a16:creationId xmlns:a16="http://schemas.microsoft.com/office/drawing/2014/main" id="{B394B6C5-3CAE-4ACE-B8DB-5C8E61BA6BBD}"/>
              </a:ext>
            </a:extLst>
          </p:cNvPr>
          <p:cNvSpPr>
            <a:spLocks noChangeArrowheads="1"/>
          </p:cNvSpPr>
          <p:nvPr/>
        </p:nvSpPr>
        <p:spPr bwMode="auto">
          <a:xfrm>
            <a:off x="2351088" y="149225"/>
            <a:ext cx="3606800"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4" name="Rectangle 5">
            <a:extLst>
              <a:ext uri="{FF2B5EF4-FFF2-40B4-BE49-F238E27FC236}">
                <a16:creationId xmlns:a16="http://schemas.microsoft.com/office/drawing/2014/main" id="{54D791DC-98DF-4895-B513-D5F14CCE3468}"/>
              </a:ext>
            </a:extLst>
          </p:cNvPr>
          <p:cNvSpPr>
            <a:spLocks noChangeArrowheads="1"/>
          </p:cNvSpPr>
          <p:nvPr/>
        </p:nvSpPr>
        <p:spPr bwMode="auto">
          <a:xfrm>
            <a:off x="192088" y="363538"/>
            <a:ext cx="11531600"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buFontTx/>
              <a:buNone/>
              <a:defRPr/>
            </a:pPr>
            <a:r>
              <a:rPr lang="fr-FR" altLang="fr-FR" sz="1800" dirty="0">
                <a:solidFill>
                  <a:srgbClr val="008000"/>
                </a:solidFill>
                <a:latin typeface="Arial" panose="020B0604020202020204" pitchFamily="34" charset="0"/>
              </a:rPr>
              <a:t>0) </a:t>
            </a:r>
            <a:r>
              <a:rPr lang="fr-FR" altLang="fr-FR" sz="1800" u="sng" dirty="0">
                <a:solidFill>
                  <a:srgbClr val="008000"/>
                </a:solidFill>
                <a:latin typeface="Arial" panose="020B0604020202020204" pitchFamily="34" charset="0"/>
              </a:rPr>
              <a:t>Sommaire</a:t>
            </a:r>
            <a:r>
              <a:rPr lang="fr-FR" altLang="fr-FR" sz="1800" dirty="0">
                <a:solidFill>
                  <a:srgbClr val="008000"/>
                </a:solidFill>
                <a:latin typeface="Arial" panose="020B0604020202020204" pitchFamily="34" charset="0"/>
              </a:rPr>
              <a:t>  :</a:t>
            </a:r>
          </a:p>
          <a:p>
            <a:pPr algn="just" eaLnBrk="1" fontAlgn="auto" hangingPunct="1">
              <a:spcBef>
                <a:spcPct val="0"/>
              </a:spcBef>
              <a:spcAft>
                <a:spcPts val="0"/>
              </a:spcAft>
              <a:buFontTx/>
              <a:buNone/>
              <a:defRPr/>
            </a:pPr>
            <a:endParaRPr lang="fr-FR" altLang="fr-FR" sz="1400" dirty="0">
              <a:solidFill>
                <a:srgbClr val="008000"/>
              </a:solidFill>
              <a:latin typeface="Arial" panose="020B0604020202020204" pitchFamily="34" charset="0"/>
            </a:endParaRPr>
          </a:p>
          <a:p>
            <a:pPr algn="just" eaLnBrk="1" fontAlgn="auto" hangingPunct="1">
              <a:spcBef>
                <a:spcPct val="0"/>
              </a:spcBef>
              <a:spcAft>
                <a:spcPts val="0"/>
              </a:spcAft>
              <a:buFontTx/>
              <a:buNone/>
              <a:defRPr/>
            </a:pPr>
            <a:r>
              <a:rPr lang="fr-FR" altLang="fr-FR" sz="1400" dirty="0">
                <a:solidFill>
                  <a:srgbClr val="008000"/>
                </a:solidFill>
                <a:latin typeface="+mn-lt"/>
              </a:rPr>
              <a:t>0. Sommaire</a:t>
            </a:r>
          </a:p>
          <a:p>
            <a:pPr algn="just" eaLnBrk="1" fontAlgn="auto" hangingPunct="1">
              <a:spcBef>
                <a:spcPct val="0"/>
              </a:spcBef>
              <a:spcAft>
                <a:spcPts val="0"/>
              </a:spcAft>
              <a:buFontTx/>
              <a:buNone/>
              <a:defRPr/>
            </a:pPr>
            <a:r>
              <a:rPr lang="fr-FR" altLang="fr-FR" sz="1400" dirty="0">
                <a:solidFill>
                  <a:srgbClr val="008000"/>
                </a:solidFill>
                <a:latin typeface="+mn-lt"/>
              </a:rPr>
              <a:t>0bis. Avertissements.</a:t>
            </a:r>
          </a:p>
          <a:p>
            <a:pPr algn="just" eaLnBrk="1" fontAlgn="auto" hangingPunct="1">
              <a:spcBef>
                <a:spcPct val="0"/>
              </a:spcBef>
              <a:spcAft>
                <a:spcPts val="0"/>
              </a:spcAft>
              <a:buFont typeface="Arial" panose="020B0604020202020204" pitchFamily="34" charset="0"/>
              <a:buNone/>
              <a:defRPr/>
            </a:pPr>
            <a:r>
              <a:rPr lang="fr-FR" altLang="fr-FR" sz="1400" dirty="0">
                <a:solidFill>
                  <a:srgbClr val="008000"/>
                </a:solidFill>
                <a:latin typeface="Arial" panose="020B0604020202020204" pitchFamily="34" charset="0"/>
              </a:rPr>
              <a:t>0ter) Remerciements</a:t>
            </a:r>
            <a:endParaRPr lang="fr-FR" altLang="fr-FR" sz="1400" dirty="0">
              <a:solidFill>
                <a:srgbClr val="008000"/>
              </a:solidFill>
              <a:latin typeface="+mn-lt"/>
            </a:endParaRPr>
          </a:p>
          <a:p>
            <a:pPr algn="just" eaLnBrk="1" fontAlgn="auto" hangingPunct="1">
              <a:spcBef>
                <a:spcPct val="0"/>
              </a:spcBef>
              <a:spcAft>
                <a:spcPts val="0"/>
              </a:spcAft>
              <a:buFontTx/>
              <a:buNone/>
              <a:defRPr/>
            </a:pPr>
            <a:endParaRPr lang="fr-FR" altLang="fr-FR" sz="1400" dirty="0">
              <a:solidFill>
                <a:srgbClr val="008000"/>
              </a:solidFill>
              <a:latin typeface="+mn-lt"/>
            </a:endParaRPr>
          </a:p>
          <a:p>
            <a:pPr algn="just" eaLnBrk="1" fontAlgn="auto" hangingPunct="1">
              <a:spcBef>
                <a:spcPct val="0"/>
              </a:spcBef>
              <a:spcAft>
                <a:spcPts val="0"/>
              </a:spcAft>
              <a:buFontTx/>
              <a:buNone/>
              <a:defRPr/>
            </a:pPr>
            <a:r>
              <a:rPr lang="fr-FR" altLang="fr-FR" sz="1400" dirty="0">
                <a:solidFill>
                  <a:srgbClr val="008000"/>
                </a:solidFill>
                <a:latin typeface="+mn-lt"/>
              </a:rPr>
              <a:t>1. Introduction</a:t>
            </a:r>
          </a:p>
          <a:p>
            <a:pPr algn="just" eaLnBrk="1" fontAlgn="auto" hangingPunct="1">
              <a:spcBef>
                <a:spcPct val="0"/>
              </a:spcBef>
              <a:spcAft>
                <a:spcPts val="0"/>
              </a:spcAft>
              <a:buFont typeface="Arial" panose="020B0604020202020204" pitchFamily="34" charset="0"/>
              <a:buNone/>
              <a:defRPr/>
            </a:pPr>
            <a:r>
              <a:rPr lang="fr-FR" sz="1400" dirty="0">
                <a:solidFill>
                  <a:srgbClr val="008000"/>
                </a:solidFill>
              </a:rPr>
              <a:t>2. Avantages des systèmes agroforestiers</a:t>
            </a:r>
            <a:endParaRPr lang="fr-FR" altLang="fr-FR" sz="1400" dirty="0">
              <a:solidFill>
                <a:srgbClr val="008000"/>
              </a:solidFill>
            </a:endParaRPr>
          </a:p>
          <a:p>
            <a:pPr algn="just" eaLnBrk="1" fontAlgn="auto" hangingPunct="1">
              <a:spcBef>
                <a:spcPct val="0"/>
              </a:spcBef>
              <a:spcAft>
                <a:spcPts val="0"/>
              </a:spcAft>
              <a:buFont typeface="Arial" panose="020B0604020202020204" pitchFamily="34" charset="0"/>
              <a:buNone/>
              <a:defRPr/>
            </a:pPr>
            <a:r>
              <a:rPr lang="fr-FR" altLang="fr-FR" sz="1400" dirty="0">
                <a:solidFill>
                  <a:srgbClr val="008000"/>
                </a:solidFill>
              </a:rPr>
              <a:t>3. Arbres bons candidats pour l’Agroforesterie</a:t>
            </a:r>
          </a:p>
          <a:p>
            <a:pPr marL="342900" indent="-342900" algn="just" eaLnBrk="1" fontAlgn="auto" hangingPunct="1">
              <a:spcBef>
                <a:spcPct val="0"/>
              </a:spcBef>
              <a:spcAft>
                <a:spcPts val="0"/>
              </a:spcAft>
              <a:buFont typeface="+mj-lt"/>
              <a:buAutoNum type="alphaLcPeriod"/>
              <a:defRPr/>
            </a:pPr>
            <a:r>
              <a:rPr lang="fr-FR" sz="1400" i="1" dirty="0" err="1">
                <a:solidFill>
                  <a:srgbClr val="008000"/>
                </a:solidFill>
              </a:rPr>
              <a:t>Albizia</a:t>
            </a:r>
            <a:r>
              <a:rPr lang="fr-FR" sz="1400" i="1" dirty="0">
                <a:solidFill>
                  <a:srgbClr val="008000"/>
                </a:solidFill>
              </a:rPr>
              <a:t> </a:t>
            </a:r>
            <a:r>
              <a:rPr lang="fr-FR" sz="1400" i="1" dirty="0" err="1">
                <a:solidFill>
                  <a:srgbClr val="008000"/>
                </a:solidFill>
              </a:rPr>
              <a:t>lophantha</a:t>
            </a:r>
            <a:endParaRPr 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sz="1400" i="1" dirty="0" err="1">
                <a:solidFill>
                  <a:srgbClr val="008000"/>
                </a:solidFill>
              </a:rPr>
              <a:t>Albizia</a:t>
            </a:r>
            <a:r>
              <a:rPr lang="fr-FR" sz="1400" i="1" dirty="0">
                <a:solidFill>
                  <a:srgbClr val="008000"/>
                </a:solidFill>
              </a:rPr>
              <a:t> </a:t>
            </a:r>
            <a:r>
              <a:rPr lang="fr-FR" sz="1400" i="1" dirty="0" err="1">
                <a:solidFill>
                  <a:srgbClr val="008000"/>
                </a:solidFill>
              </a:rPr>
              <a:t>julibrissin</a:t>
            </a:r>
            <a:endParaRPr 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sz="1400" i="1" dirty="0" err="1">
                <a:solidFill>
                  <a:srgbClr val="008000"/>
                </a:solidFill>
              </a:rPr>
              <a:t>Albizia</a:t>
            </a:r>
            <a:r>
              <a:rPr lang="fr-FR" sz="1400" i="1" dirty="0">
                <a:solidFill>
                  <a:srgbClr val="008000"/>
                </a:solidFill>
              </a:rPr>
              <a:t> </a:t>
            </a:r>
            <a:r>
              <a:rPr lang="fr-FR" sz="1400" i="1" dirty="0" err="1">
                <a:solidFill>
                  <a:srgbClr val="008000"/>
                </a:solidFill>
              </a:rPr>
              <a:t>lebbeck</a:t>
            </a:r>
            <a:r>
              <a:rPr lang="fr-FR" sz="1400" dirty="0">
                <a:solidFill>
                  <a:srgbClr val="008000"/>
                </a:solidFill>
              </a:rPr>
              <a:t> (Le </a:t>
            </a:r>
            <a:r>
              <a:rPr lang="fr-FR" sz="1400" dirty="0" err="1">
                <a:solidFill>
                  <a:srgbClr val="008000"/>
                </a:solidFill>
              </a:rPr>
              <a:t>lebbeck</a:t>
            </a:r>
            <a:r>
              <a:rPr lang="fr-FR" sz="1400" dirty="0">
                <a:solidFill>
                  <a:srgbClr val="008000"/>
                </a:solidFill>
              </a:rPr>
              <a:t>)</a:t>
            </a:r>
            <a:endParaRPr 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sz="1400" i="1" dirty="0" err="1">
                <a:solidFill>
                  <a:srgbClr val="008000"/>
                </a:solidFill>
              </a:rPr>
              <a:t>Albizia</a:t>
            </a:r>
            <a:r>
              <a:rPr lang="fr-FR" sz="1400" i="1" dirty="0">
                <a:solidFill>
                  <a:srgbClr val="008000"/>
                </a:solidFill>
              </a:rPr>
              <a:t> </a:t>
            </a:r>
            <a:r>
              <a:rPr lang="fr-FR" sz="1400" i="1" dirty="0" err="1">
                <a:solidFill>
                  <a:srgbClr val="008000"/>
                </a:solidFill>
              </a:rPr>
              <a:t>chinensis</a:t>
            </a:r>
            <a:r>
              <a:rPr lang="fr-FR" sz="1400" i="1" dirty="0">
                <a:solidFill>
                  <a:srgbClr val="008000"/>
                </a:solidFill>
              </a:rPr>
              <a:t> </a:t>
            </a:r>
          </a:p>
          <a:p>
            <a:pPr marL="342900" indent="-342900" algn="just" eaLnBrk="1" fontAlgn="auto" hangingPunct="1">
              <a:spcBef>
                <a:spcPct val="0"/>
              </a:spcBef>
              <a:spcAft>
                <a:spcPts val="0"/>
              </a:spcAft>
              <a:buFont typeface="+mj-lt"/>
              <a:buAutoNum type="alphaLcPeriod"/>
              <a:defRPr/>
            </a:pPr>
            <a:r>
              <a:rPr lang="fr-FR" sz="1400" i="1" dirty="0">
                <a:solidFill>
                  <a:srgbClr val="008000"/>
                </a:solidFill>
              </a:rPr>
              <a:t>Acacia </a:t>
            </a:r>
            <a:r>
              <a:rPr lang="fr-FR" sz="1400" i="1" dirty="0" err="1">
                <a:solidFill>
                  <a:srgbClr val="008000"/>
                </a:solidFill>
              </a:rPr>
              <a:t>colei</a:t>
            </a:r>
            <a:endParaRPr lang="fr-FR" alt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altLang="fr-FR" sz="1400" i="1" dirty="0">
                <a:solidFill>
                  <a:srgbClr val="008000"/>
                </a:solidFill>
              </a:rPr>
              <a:t>Acacia </a:t>
            </a:r>
            <a:r>
              <a:rPr lang="fr-FR" altLang="fr-FR" sz="1400" i="1" dirty="0" err="1">
                <a:solidFill>
                  <a:srgbClr val="008000"/>
                </a:solidFill>
              </a:rPr>
              <a:t>senegal</a:t>
            </a:r>
            <a:r>
              <a:rPr lang="fr-FR" altLang="fr-FR" sz="1400" i="1" dirty="0">
                <a:solidFill>
                  <a:srgbClr val="008000"/>
                </a:solidFill>
              </a:rPr>
              <a:t> </a:t>
            </a:r>
            <a:r>
              <a:rPr lang="fr-FR" altLang="fr-FR" sz="1400" dirty="0">
                <a:solidFill>
                  <a:srgbClr val="008000"/>
                </a:solidFill>
              </a:rPr>
              <a:t>(Gommier blanc)</a:t>
            </a:r>
          </a:p>
          <a:p>
            <a:pPr marL="342900" indent="-342900" algn="just" eaLnBrk="1" fontAlgn="auto" hangingPunct="1">
              <a:spcBef>
                <a:spcPct val="0"/>
              </a:spcBef>
              <a:spcAft>
                <a:spcPts val="0"/>
              </a:spcAft>
              <a:buFont typeface="+mj-lt"/>
              <a:buAutoNum type="alphaLcPeriod"/>
              <a:defRPr/>
            </a:pPr>
            <a:r>
              <a:rPr lang="fr-FR" altLang="fr-FR" sz="1400" i="1" dirty="0">
                <a:solidFill>
                  <a:srgbClr val="008000"/>
                </a:solidFill>
              </a:rPr>
              <a:t>Acacia </a:t>
            </a:r>
            <a:r>
              <a:rPr lang="fr-FR" altLang="fr-FR" sz="1400" i="1" dirty="0" err="1">
                <a:solidFill>
                  <a:srgbClr val="008000"/>
                </a:solidFill>
              </a:rPr>
              <a:t>sieberiana</a:t>
            </a:r>
            <a:endParaRPr lang="fr-FR" alt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altLang="fr-FR" sz="1400" i="1" dirty="0">
                <a:solidFill>
                  <a:srgbClr val="008000"/>
                </a:solidFill>
              </a:rPr>
              <a:t>Acacia </a:t>
            </a:r>
            <a:r>
              <a:rPr lang="fr-FR" altLang="fr-FR" sz="1400" i="1" dirty="0" err="1">
                <a:solidFill>
                  <a:srgbClr val="008000"/>
                </a:solidFill>
              </a:rPr>
              <a:t>mellifera</a:t>
            </a:r>
            <a:endParaRPr lang="fr-FR" alt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altLang="fr-FR" sz="1400" i="1" dirty="0">
                <a:solidFill>
                  <a:srgbClr val="008000"/>
                </a:solidFill>
              </a:rPr>
              <a:t>Acacia </a:t>
            </a:r>
            <a:r>
              <a:rPr lang="fr-FR" altLang="fr-FR" sz="1400" i="1" dirty="0" err="1">
                <a:solidFill>
                  <a:srgbClr val="008000"/>
                </a:solidFill>
              </a:rPr>
              <a:t>seyal</a:t>
            </a:r>
            <a:r>
              <a:rPr lang="fr-FR" altLang="fr-FR" sz="1400" i="1" dirty="0">
                <a:solidFill>
                  <a:srgbClr val="008000"/>
                </a:solidFill>
              </a:rPr>
              <a:t> </a:t>
            </a:r>
            <a:r>
              <a:rPr lang="fr-FR" altLang="fr-FR" sz="1400" dirty="0">
                <a:solidFill>
                  <a:srgbClr val="008000"/>
                </a:solidFill>
              </a:rPr>
              <a:t>(Mimosa épineux)</a:t>
            </a:r>
            <a:endParaRPr lang="fr-FR" alt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altLang="fr-FR" sz="1400" i="1" dirty="0">
                <a:solidFill>
                  <a:srgbClr val="008000"/>
                </a:solidFill>
              </a:rPr>
              <a:t>Acacia </a:t>
            </a:r>
            <a:r>
              <a:rPr lang="fr-FR" altLang="fr-FR" sz="1400" i="1" dirty="0" err="1">
                <a:solidFill>
                  <a:srgbClr val="008000"/>
                </a:solidFill>
              </a:rPr>
              <a:t>tortilis</a:t>
            </a:r>
            <a:r>
              <a:rPr lang="fr-FR" altLang="fr-FR" sz="1400" i="1" dirty="0">
                <a:solidFill>
                  <a:srgbClr val="008000"/>
                </a:solidFill>
              </a:rPr>
              <a:t> </a:t>
            </a:r>
            <a:r>
              <a:rPr lang="fr-FR" altLang="fr-FR" sz="1400" dirty="0">
                <a:solidFill>
                  <a:srgbClr val="008000"/>
                </a:solidFill>
              </a:rPr>
              <a:t>ou</a:t>
            </a:r>
            <a:r>
              <a:rPr lang="fr-FR" altLang="fr-FR" sz="1400" i="1" dirty="0">
                <a:solidFill>
                  <a:srgbClr val="008000"/>
                </a:solidFill>
              </a:rPr>
              <a:t> </a:t>
            </a:r>
            <a:r>
              <a:rPr lang="fr-FR" altLang="fr-FR" sz="1400" i="1" dirty="0" err="1">
                <a:solidFill>
                  <a:srgbClr val="008000"/>
                </a:solidFill>
              </a:rPr>
              <a:t>Vachellia</a:t>
            </a:r>
            <a:r>
              <a:rPr lang="fr-FR" altLang="fr-FR" sz="1400" i="1" dirty="0">
                <a:solidFill>
                  <a:srgbClr val="008000"/>
                </a:solidFill>
              </a:rPr>
              <a:t> </a:t>
            </a:r>
            <a:r>
              <a:rPr lang="fr-FR" altLang="fr-FR" sz="1400" i="1" dirty="0" err="1">
                <a:solidFill>
                  <a:srgbClr val="008000"/>
                </a:solidFill>
              </a:rPr>
              <a:t>tortilis</a:t>
            </a:r>
            <a:endParaRPr lang="fr-FR" alt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altLang="fr-FR" sz="1400" i="1" dirty="0" err="1">
                <a:solidFill>
                  <a:srgbClr val="008000"/>
                </a:solidFill>
              </a:rPr>
              <a:t>Adansonia</a:t>
            </a:r>
            <a:r>
              <a:rPr lang="fr-FR" altLang="fr-FR" sz="1400" i="1" dirty="0">
                <a:solidFill>
                  <a:srgbClr val="008000"/>
                </a:solidFill>
              </a:rPr>
              <a:t> </a:t>
            </a:r>
            <a:r>
              <a:rPr lang="fr-FR" altLang="fr-FR" sz="1400" i="1" dirty="0" err="1">
                <a:solidFill>
                  <a:srgbClr val="008000"/>
                </a:solidFill>
              </a:rPr>
              <a:t>digitata</a:t>
            </a:r>
            <a:r>
              <a:rPr lang="fr-FR" altLang="fr-FR" sz="1400" dirty="0">
                <a:solidFill>
                  <a:srgbClr val="008000"/>
                </a:solidFill>
              </a:rPr>
              <a:t> (baobab africain)</a:t>
            </a:r>
          </a:p>
          <a:p>
            <a:pPr marL="342900" indent="-342900" algn="just" eaLnBrk="1" fontAlgn="auto" hangingPunct="1">
              <a:spcBef>
                <a:spcPct val="0"/>
              </a:spcBef>
              <a:spcAft>
                <a:spcPts val="0"/>
              </a:spcAft>
              <a:buFont typeface="+mj-lt"/>
              <a:buAutoNum type="alphaLcPeriod"/>
              <a:defRPr/>
            </a:pPr>
            <a:r>
              <a:rPr lang="fr-FR" altLang="fr-FR" sz="1400" i="1" dirty="0" err="1">
                <a:solidFill>
                  <a:srgbClr val="008000"/>
                </a:solidFill>
              </a:rPr>
              <a:t>Aegle</a:t>
            </a:r>
            <a:r>
              <a:rPr lang="fr-FR" altLang="fr-FR" sz="1400" i="1" dirty="0">
                <a:solidFill>
                  <a:srgbClr val="008000"/>
                </a:solidFill>
              </a:rPr>
              <a:t> </a:t>
            </a:r>
            <a:r>
              <a:rPr lang="fr-FR" altLang="fr-FR" sz="1400" i="1" dirty="0" err="1">
                <a:solidFill>
                  <a:srgbClr val="008000"/>
                </a:solidFill>
              </a:rPr>
              <a:t>marmelos</a:t>
            </a:r>
            <a:r>
              <a:rPr lang="fr-FR" altLang="fr-FR" sz="1400" i="1" dirty="0">
                <a:solidFill>
                  <a:srgbClr val="008000"/>
                </a:solidFill>
              </a:rPr>
              <a:t> </a:t>
            </a:r>
            <a:r>
              <a:rPr lang="fr-FR" altLang="fr-FR" sz="1400" dirty="0">
                <a:solidFill>
                  <a:srgbClr val="008000"/>
                </a:solidFill>
              </a:rPr>
              <a:t>(</a:t>
            </a:r>
            <a:r>
              <a:rPr lang="fr-FR" altLang="fr-FR" sz="1400" dirty="0" err="1">
                <a:solidFill>
                  <a:srgbClr val="008000"/>
                </a:solidFill>
              </a:rPr>
              <a:t>Bael</a:t>
            </a:r>
            <a:r>
              <a:rPr lang="fr-FR" altLang="fr-FR" sz="1400" dirty="0">
                <a:solidFill>
                  <a:srgbClr val="008000"/>
                </a:solidFill>
              </a:rPr>
              <a:t>)</a:t>
            </a:r>
          </a:p>
          <a:p>
            <a:pPr marL="342900" indent="-342900" algn="just" eaLnBrk="1" fontAlgn="auto" hangingPunct="1">
              <a:spcBef>
                <a:spcPct val="0"/>
              </a:spcBef>
              <a:spcAft>
                <a:spcPts val="0"/>
              </a:spcAft>
              <a:buFont typeface="+mj-lt"/>
              <a:buAutoNum type="alphaLcPeriod"/>
              <a:defRPr/>
            </a:pPr>
            <a:r>
              <a:rPr lang="fr-FR" altLang="fr-FR" sz="1400" i="1" dirty="0" err="1">
                <a:solidFill>
                  <a:srgbClr val="008000"/>
                </a:solidFill>
              </a:rPr>
              <a:t>Annona</a:t>
            </a:r>
            <a:r>
              <a:rPr lang="fr-FR" altLang="fr-FR" sz="1400" i="1" dirty="0">
                <a:solidFill>
                  <a:srgbClr val="008000"/>
                </a:solidFill>
              </a:rPr>
              <a:t> </a:t>
            </a:r>
            <a:r>
              <a:rPr lang="fr-FR" altLang="fr-FR" sz="1400" i="1" dirty="0" err="1">
                <a:solidFill>
                  <a:srgbClr val="008000"/>
                </a:solidFill>
              </a:rPr>
              <a:t>senegalensis</a:t>
            </a:r>
            <a:r>
              <a:rPr lang="fr-FR" altLang="fr-FR" sz="1400" i="1" dirty="0">
                <a:solidFill>
                  <a:srgbClr val="008000"/>
                </a:solidFill>
              </a:rPr>
              <a:t> </a:t>
            </a:r>
            <a:r>
              <a:rPr lang="fr-FR" altLang="fr-FR" sz="1400" dirty="0">
                <a:solidFill>
                  <a:srgbClr val="008000"/>
                </a:solidFill>
              </a:rPr>
              <a:t>(Pomme cannelle du Sénégal)</a:t>
            </a:r>
          </a:p>
          <a:p>
            <a:pPr marL="342900" indent="-342900" algn="just" eaLnBrk="1" fontAlgn="auto" hangingPunct="1">
              <a:spcBef>
                <a:spcPct val="0"/>
              </a:spcBef>
              <a:spcAft>
                <a:spcPts val="0"/>
              </a:spcAft>
              <a:buFont typeface="+mj-lt"/>
              <a:buAutoNum type="alphaLcPeriod"/>
              <a:defRPr/>
            </a:pPr>
            <a:r>
              <a:rPr lang="fr-FR" altLang="fr-FR" sz="1400" i="1" dirty="0" err="1">
                <a:solidFill>
                  <a:srgbClr val="008000"/>
                </a:solidFill>
              </a:rPr>
              <a:t>Anogeissus</a:t>
            </a:r>
            <a:r>
              <a:rPr lang="fr-FR" altLang="fr-FR" sz="1400" i="1" dirty="0">
                <a:solidFill>
                  <a:srgbClr val="008000"/>
                </a:solidFill>
              </a:rPr>
              <a:t> </a:t>
            </a:r>
            <a:r>
              <a:rPr lang="fr-FR" altLang="fr-FR" sz="1400" i="1" dirty="0" err="1">
                <a:solidFill>
                  <a:srgbClr val="008000"/>
                </a:solidFill>
              </a:rPr>
              <a:t>leiocarpus</a:t>
            </a:r>
            <a:r>
              <a:rPr lang="fr-FR" altLang="fr-FR" sz="1400" i="1" dirty="0">
                <a:solidFill>
                  <a:srgbClr val="008000"/>
                </a:solidFill>
              </a:rPr>
              <a:t> </a:t>
            </a:r>
            <a:r>
              <a:rPr lang="fr-FR" altLang="fr-FR" sz="1400" dirty="0">
                <a:solidFill>
                  <a:srgbClr val="008000"/>
                </a:solidFill>
              </a:rPr>
              <a:t>(Bouleau d’Afrique)</a:t>
            </a:r>
          </a:p>
          <a:p>
            <a:pPr marL="342900" indent="-342900" algn="just" eaLnBrk="1" fontAlgn="auto" hangingPunct="1">
              <a:spcBef>
                <a:spcPct val="0"/>
              </a:spcBef>
              <a:spcAft>
                <a:spcPts val="0"/>
              </a:spcAft>
              <a:buFont typeface="+mj-lt"/>
              <a:buAutoNum type="alphaLcPeriod"/>
              <a:defRPr/>
            </a:pPr>
            <a:r>
              <a:rPr lang="it-IT" altLang="fr-FR" sz="1400" i="1" dirty="0" err="1">
                <a:solidFill>
                  <a:srgbClr val="008000"/>
                </a:solidFill>
              </a:rPr>
              <a:t>Bauhinia</a:t>
            </a:r>
            <a:r>
              <a:rPr lang="it-IT" altLang="fr-FR" sz="1400" i="1" dirty="0">
                <a:solidFill>
                  <a:srgbClr val="008000"/>
                </a:solidFill>
              </a:rPr>
              <a:t> </a:t>
            </a:r>
            <a:r>
              <a:rPr lang="it-IT" altLang="fr-FR" sz="1400" i="1" dirty="0" err="1">
                <a:solidFill>
                  <a:srgbClr val="008000"/>
                </a:solidFill>
              </a:rPr>
              <a:t>rufescens</a:t>
            </a:r>
            <a:endParaRPr lang="fr-FR" alt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altLang="fr-FR" sz="1400" i="1" dirty="0">
                <a:solidFill>
                  <a:srgbClr val="008000"/>
                </a:solidFill>
              </a:rPr>
              <a:t>Balanites </a:t>
            </a:r>
            <a:r>
              <a:rPr lang="fr-FR" altLang="fr-FR" sz="1400" i="1" dirty="0" err="1">
                <a:solidFill>
                  <a:srgbClr val="008000"/>
                </a:solidFill>
              </a:rPr>
              <a:t>aegyptiaca</a:t>
            </a:r>
            <a:r>
              <a:rPr lang="fr-FR" altLang="fr-FR" sz="1400" dirty="0">
                <a:solidFill>
                  <a:srgbClr val="008000"/>
                </a:solidFill>
              </a:rPr>
              <a:t> (dattier du désert)</a:t>
            </a:r>
            <a:endParaRPr lang="fr-FR" alt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altLang="fr-FR" sz="1400" i="1" dirty="0">
                <a:solidFill>
                  <a:srgbClr val="008000"/>
                </a:solidFill>
              </a:rPr>
              <a:t>Bombax </a:t>
            </a:r>
            <a:r>
              <a:rPr lang="fr-FR" altLang="fr-FR" sz="1400" i="1" dirty="0" err="1">
                <a:solidFill>
                  <a:srgbClr val="008000"/>
                </a:solidFill>
              </a:rPr>
              <a:t>costatum</a:t>
            </a:r>
            <a:r>
              <a:rPr lang="fr-FR" altLang="fr-FR" sz="1400" i="1" dirty="0">
                <a:solidFill>
                  <a:srgbClr val="008000"/>
                </a:solidFill>
              </a:rPr>
              <a:t> </a:t>
            </a:r>
            <a:r>
              <a:rPr lang="fr-FR" altLang="fr-FR" sz="1400" dirty="0">
                <a:solidFill>
                  <a:srgbClr val="008000"/>
                </a:solidFill>
              </a:rPr>
              <a:t>(</a:t>
            </a:r>
            <a:r>
              <a:rPr lang="fr-FR" sz="1400" dirty="0">
                <a:solidFill>
                  <a:srgbClr val="008000"/>
                </a:solidFill>
              </a:rPr>
              <a:t>Faux-kapokier ou kapokier rouge</a:t>
            </a:r>
            <a:r>
              <a:rPr lang="fr-FR" altLang="fr-FR" sz="1400" dirty="0">
                <a:solidFill>
                  <a:srgbClr val="008000"/>
                </a:solidFill>
              </a:rPr>
              <a:t>)</a:t>
            </a:r>
          </a:p>
          <a:p>
            <a:pPr marL="342900" indent="-342900" algn="just" eaLnBrk="1" fontAlgn="auto" hangingPunct="1">
              <a:spcBef>
                <a:spcPct val="0"/>
              </a:spcBef>
              <a:spcAft>
                <a:spcPts val="0"/>
              </a:spcAft>
              <a:buFont typeface="+mj-lt"/>
              <a:buAutoNum type="alphaLcPeriod"/>
              <a:defRPr/>
            </a:pPr>
            <a:r>
              <a:rPr lang="fr-FR" altLang="fr-FR" sz="1400" i="1" dirty="0">
                <a:solidFill>
                  <a:srgbClr val="008000"/>
                </a:solidFill>
              </a:rPr>
              <a:t>Borassus </a:t>
            </a:r>
            <a:r>
              <a:rPr lang="fr-FR" altLang="fr-FR" sz="1400" i="1" dirty="0" err="1">
                <a:solidFill>
                  <a:srgbClr val="008000"/>
                </a:solidFill>
              </a:rPr>
              <a:t>aethiopum</a:t>
            </a:r>
            <a:r>
              <a:rPr lang="fr-FR" altLang="fr-FR" sz="1400" dirty="0">
                <a:solidFill>
                  <a:srgbClr val="008000"/>
                </a:solidFill>
              </a:rPr>
              <a:t> (palmier </a:t>
            </a:r>
            <a:r>
              <a:rPr lang="fr-FR" sz="1400" dirty="0">
                <a:solidFill>
                  <a:srgbClr val="008000"/>
                </a:solidFill>
              </a:rPr>
              <a:t>rônier</a:t>
            </a:r>
            <a:r>
              <a:rPr lang="fr-FR" sz="1400" b="1" dirty="0">
                <a:solidFill>
                  <a:srgbClr val="008000"/>
                </a:solidFill>
              </a:rPr>
              <a:t> </a:t>
            </a:r>
            <a:r>
              <a:rPr lang="fr-FR" sz="1400" dirty="0">
                <a:solidFill>
                  <a:srgbClr val="008000"/>
                </a:solidFill>
              </a:rPr>
              <a:t>ou Borasse éthiopien</a:t>
            </a:r>
            <a:r>
              <a:rPr lang="fr-FR" altLang="fr-FR" sz="1400" dirty="0">
                <a:solidFill>
                  <a:srgbClr val="008000"/>
                </a:solidFill>
              </a:rPr>
              <a:t>)</a:t>
            </a:r>
            <a:endParaRPr lang="fr-FR" alt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sz="1400" i="1" dirty="0" err="1">
                <a:solidFill>
                  <a:srgbClr val="008000"/>
                </a:solidFill>
              </a:rPr>
              <a:t>Boscia</a:t>
            </a:r>
            <a:r>
              <a:rPr lang="fr-FR" sz="1400" i="1" dirty="0">
                <a:solidFill>
                  <a:srgbClr val="008000"/>
                </a:solidFill>
              </a:rPr>
              <a:t> </a:t>
            </a:r>
            <a:r>
              <a:rPr lang="fr-FR" sz="1400" i="1" dirty="0" err="1">
                <a:solidFill>
                  <a:srgbClr val="008000"/>
                </a:solidFill>
              </a:rPr>
              <a:t>senegalensis</a:t>
            </a:r>
            <a:r>
              <a:rPr lang="fr-FR" sz="1400" dirty="0">
                <a:solidFill>
                  <a:srgbClr val="008000"/>
                </a:solidFill>
              </a:rPr>
              <a:t> (</a:t>
            </a:r>
            <a:r>
              <a:rPr lang="fr-FR" sz="1400" dirty="0" err="1">
                <a:solidFill>
                  <a:srgbClr val="008000"/>
                </a:solidFill>
              </a:rPr>
              <a:t>Aizen</a:t>
            </a:r>
            <a:r>
              <a:rPr lang="fr-FR" sz="1400" dirty="0">
                <a:solidFill>
                  <a:srgbClr val="008000"/>
                </a:solidFill>
              </a:rPr>
              <a:t> ou </a:t>
            </a:r>
            <a:r>
              <a:rPr lang="fr-FR" sz="1400" dirty="0" err="1">
                <a:solidFill>
                  <a:srgbClr val="008000"/>
                </a:solidFill>
              </a:rPr>
              <a:t>Hanza</a:t>
            </a:r>
            <a:r>
              <a:rPr lang="fr-FR" sz="1400" dirty="0">
                <a:solidFill>
                  <a:srgbClr val="008000"/>
                </a:solidFill>
              </a:rPr>
              <a:t>)</a:t>
            </a:r>
            <a:endParaRPr lang="fr-FR" sz="1400" i="1" dirty="0">
              <a:solidFill>
                <a:srgbClr val="008000"/>
              </a:solidFill>
            </a:endParaRPr>
          </a:p>
          <a:p>
            <a:pPr marL="342900" indent="-342900" algn="just" eaLnBrk="1" fontAlgn="auto" hangingPunct="1">
              <a:spcBef>
                <a:spcPct val="0"/>
              </a:spcBef>
              <a:spcAft>
                <a:spcPts val="0"/>
              </a:spcAft>
              <a:buFont typeface="+mj-lt"/>
              <a:buAutoNum type="alphaLcPeriod"/>
              <a:defRPr/>
            </a:pPr>
            <a:r>
              <a:rPr lang="fr-FR" sz="1400" i="1" dirty="0" err="1">
                <a:solidFill>
                  <a:srgbClr val="008000"/>
                </a:solidFill>
              </a:rPr>
              <a:t>Brachychiton</a:t>
            </a:r>
            <a:r>
              <a:rPr lang="fr-FR" sz="1400" i="1" dirty="0">
                <a:solidFill>
                  <a:srgbClr val="008000"/>
                </a:solidFill>
              </a:rPr>
              <a:t> </a:t>
            </a:r>
            <a:r>
              <a:rPr lang="fr-FR" sz="1400" i="1" dirty="0" err="1">
                <a:solidFill>
                  <a:srgbClr val="008000"/>
                </a:solidFill>
              </a:rPr>
              <a:t>populneus</a:t>
            </a:r>
            <a:r>
              <a:rPr lang="fr-FR" sz="1400" i="1" dirty="0">
                <a:solidFill>
                  <a:srgbClr val="008000"/>
                </a:solidFill>
              </a:rPr>
              <a:t> </a:t>
            </a:r>
            <a:r>
              <a:rPr lang="fr-FR" sz="1400" dirty="0">
                <a:solidFill>
                  <a:srgbClr val="008000"/>
                </a:solidFill>
              </a:rPr>
              <a:t>(Arbre bouteille)</a:t>
            </a:r>
            <a:r>
              <a:rPr lang="fr-FR" sz="1400" i="1" dirty="0">
                <a:solidFill>
                  <a:srgbClr val="008000"/>
                </a:solidFill>
              </a:rPr>
              <a:t> </a:t>
            </a:r>
            <a:endParaRPr lang="fr-FR" sz="1400" dirty="0">
              <a:solidFill>
                <a:srgbClr val="008000"/>
              </a:solidFill>
            </a:endParaRPr>
          </a:p>
        </p:txBody>
      </p:sp>
      <p:pic>
        <p:nvPicPr>
          <p:cNvPr id="5125" name="Picture 2" descr="D:\Users\blisan\Pictures\perso\Agroforesterie climat tropical sec\sef.jpg">
            <a:extLst>
              <a:ext uri="{FF2B5EF4-FFF2-40B4-BE49-F238E27FC236}">
                <a16:creationId xmlns:a16="http://schemas.microsoft.com/office/drawing/2014/main" id="{26A15FAA-79FB-4C9A-8385-16C9ACC3A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00" y="149225"/>
            <a:ext cx="5907088"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3" descr="D:\Users\blisan\Pictures\perso\Agroforesterie climat tropical sec\images\faidherbia albida.jpg">
            <a:extLst>
              <a:ext uri="{FF2B5EF4-FFF2-40B4-BE49-F238E27FC236}">
                <a16:creationId xmlns:a16="http://schemas.microsoft.com/office/drawing/2014/main" id="{6DC0D0DB-B920-48D4-8E6C-6EDBAAEDD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395922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5">
            <a:extLst>
              <a:ext uri="{FF2B5EF4-FFF2-40B4-BE49-F238E27FC236}">
                <a16:creationId xmlns:a16="http://schemas.microsoft.com/office/drawing/2014/main" id="{54A56F01-D7E5-4312-8D98-3865636A8BE7}"/>
              </a:ext>
            </a:extLst>
          </p:cNvPr>
          <p:cNvSpPr>
            <a:spLocks noChangeArrowheads="1"/>
          </p:cNvSpPr>
          <p:nvPr/>
        </p:nvSpPr>
        <p:spPr bwMode="auto">
          <a:xfrm>
            <a:off x="6210300" y="5356225"/>
            <a:ext cx="1997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Faidherbia albida</a:t>
            </a:r>
            <a:r>
              <a:rPr lang="fr-FR" altLang="fr-FR" sz="1200">
                <a:solidFill>
                  <a:srgbClr val="008000"/>
                </a:solidFill>
              </a:rPr>
              <a:t>. Source : </a:t>
            </a:r>
            <a:r>
              <a:rPr lang="fr-FR" altLang="fr-FR" sz="1200">
                <a:solidFill>
                  <a:srgbClr val="008000"/>
                </a:solidFill>
                <a:hlinkClick r:id="rId4"/>
              </a:rPr>
              <a:t>http://lorbouor.org/restaurer-les-sols-avec-des-arbres-en-tirant-parti-des-mecanismes-du-marche-du-carbone/</a:t>
            </a:r>
            <a:r>
              <a:rPr lang="fr-FR" altLang="fr-FR" sz="1200">
                <a:solidFill>
                  <a:srgbClr val="008000"/>
                </a:solidFill>
              </a:rPr>
              <a:t> </a:t>
            </a:r>
            <a:endParaRPr lang="fr-FR" altLang="fr-FR" sz="1200" i="1">
              <a:solidFill>
                <a:srgbClr val="008000"/>
              </a:solidFill>
            </a:endParaRPr>
          </a:p>
        </p:txBody>
      </p:sp>
      <p:sp>
        <p:nvSpPr>
          <p:cNvPr id="5128" name="Rectangle 8">
            <a:extLst>
              <a:ext uri="{FF2B5EF4-FFF2-40B4-BE49-F238E27FC236}">
                <a16:creationId xmlns:a16="http://schemas.microsoft.com/office/drawing/2014/main" id="{C5070756-E4EE-4712-B021-F1A3B93566C6}"/>
              </a:ext>
            </a:extLst>
          </p:cNvPr>
          <p:cNvSpPr>
            <a:spLocks noChangeArrowheads="1"/>
          </p:cNvSpPr>
          <p:nvPr/>
        </p:nvSpPr>
        <p:spPr bwMode="auto">
          <a:xfrm>
            <a:off x="8618538" y="6103938"/>
            <a:ext cx="3536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Faidherbia albida. </a:t>
            </a:r>
            <a:r>
              <a:rPr lang="fr-FR" altLang="fr-FR" sz="1200">
                <a:solidFill>
                  <a:srgbClr val="008000"/>
                </a:solidFill>
              </a:rPr>
              <a:t>Vallée d’Adouna (région de Tahoua, Niger), </a:t>
            </a:r>
            <a:r>
              <a:rPr lang="fr-FR" altLang="fr-FR" sz="1200">
                <a:solidFill>
                  <a:srgbClr val="008000"/>
                </a:solidFill>
                <a:hlinkClick r:id="rId5"/>
              </a:rPr>
              <a:t>http://reverdir-afrique.blogspot.fr/</a:t>
            </a:r>
            <a:r>
              <a:rPr lang="fr-FR" altLang="fr-FR" sz="1200">
                <a:solidFill>
                  <a:srgbClr val="008000"/>
                </a:solidFill>
              </a:rPr>
              <a:t> </a:t>
            </a:r>
          </a:p>
        </p:txBody>
      </p:sp>
      <p:pic>
        <p:nvPicPr>
          <p:cNvPr id="5129" name="Picture 4" descr="D:\Users\blisan\Pictures\perso\Agroforesterie climat tropical sec\images\Faidherbia albida2.jpg">
            <a:extLst>
              <a:ext uri="{FF2B5EF4-FFF2-40B4-BE49-F238E27FC236}">
                <a16:creationId xmlns:a16="http://schemas.microsoft.com/office/drawing/2014/main" id="{4A53DA09-8619-496B-AE15-75AB4B145C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25" y="3959225"/>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ZoneTexte 10">
            <a:extLst>
              <a:ext uri="{FF2B5EF4-FFF2-40B4-BE49-F238E27FC236}">
                <a16:creationId xmlns:a16="http://schemas.microsoft.com/office/drawing/2014/main" id="{ACD31063-A3E9-4FE2-BC89-F289D55E7521}"/>
              </a:ext>
            </a:extLst>
          </p:cNvPr>
          <p:cNvSpPr txBox="1">
            <a:spLocks noChangeArrowheads="1"/>
          </p:cNvSpPr>
          <p:nvPr/>
        </p:nvSpPr>
        <p:spPr bwMode="auto">
          <a:xfrm>
            <a:off x="3679825" y="711200"/>
            <a:ext cx="2530475"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L'Éco-ferme sahélienne garde sa couleur verdoyante longtemps après la saison des pluies. Les </a:t>
            </a:r>
            <a:r>
              <a:rPr lang="fr-FR" altLang="fr-FR" sz="1200" b="1">
                <a:solidFill>
                  <a:srgbClr val="008000"/>
                </a:solidFill>
              </a:rPr>
              <a:t>pommiers du Sahel </a:t>
            </a:r>
            <a:r>
              <a:rPr lang="fr-FR" altLang="fr-FR" sz="1200">
                <a:solidFill>
                  <a:srgbClr val="008000"/>
                </a:solidFill>
              </a:rPr>
              <a:t>(jujubier sauvage)</a:t>
            </a:r>
            <a:r>
              <a:rPr lang="fr-FR" altLang="fr-FR" sz="1200" b="1">
                <a:solidFill>
                  <a:srgbClr val="008000"/>
                </a:solidFill>
              </a:rPr>
              <a:t> </a:t>
            </a:r>
            <a:r>
              <a:rPr lang="fr-FR" altLang="fr-FR" sz="1200">
                <a:solidFill>
                  <a:srgbClr val="008000"/>
                </a:solidFill>
              </a:rPr>
              <a:t>à fort potentiel économique réussissent, car l'eau de pluie chemine vers les racines grâce au système de diguettes. </a:t>
            </a:r>
          </a:p>
          <a:p>
            <a:pPr algn="just" eaLnBrk="1" hangingPunct="1"/>
            <a:r>
              <a:rPr lang="fr-FR" altLang="fr-FR" sz="1200">
                <a:solidFill>
                  <a:srgbClr val="008000"/>
                </a:solidFill>
              </a:rPr>
              <a:t>Le </a:t>
            </a:r>
            <a:r>
              <a:rPr lang="fr-FR" altLang="fr-FR" sz="1200" b="1">
                <a:solidFill>
                  <a:srgbClr val="008000"/>
                </a:solidFill>
              </a:rPr>
              <a:t>dolique amélioré</a:t>
            </a:r>
            <a:r>
              <a:rPr lang="fr-FR" altLang="fr-FR" sz="1200">
                <a:solidFill>
                  <a:srgbClr val="008000"/>
                </a:solidFill>
              </a:rPr>
              <a:t> pousse entre les arbres grâce à l'humidité résiduelle. Le feuillage grisâtre autour du champs sont les </a:t>
            </a:r>
            <a:r>
              <a:rPr lang="fr-FR" altLang="fr-FR" sz="1200" i="1">
                <a:solidFill>
                  <a:srgbClr val="008000"/>
                </a:solidFill>
              </a:rPr>
              <a:t>Acacia colei </a:t>
            </a:r>
            <a:r>
              <a:rPr lang="fr-FR" altLang="fr-FR" sz="1200">
                <a:solidFill>
                  <a:srgbClr val="008000"/>
                </a:solidFill>
              </a:rPr>
              <a:t>améliorant la structure du sol. Source image : </a:t>
            </a:r>
            <a:r>
              <a:rPr lang="fr-FR" altLang="fr-FR" sz="1200">
                <a:solidFill>
                  <a:srgbClr val="008000"/>
                </a:solidFill>
                <a:hlinkClick r:id="rId7"/>
              </a:rPr>
              <a:t>http://objectifterre.over-blog.org/article-principe-du-parc-arbore-ou-parc-agro-forestier-38259652.html</a:t>
            </a:r>
            <a:r>
              <a:rPr lang="fr-FR" altLang="fr-FR" sz="1200">
                <a:solidFill>
                  <a:srgbClr val="008000"/>
                </a:solid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A073E54F-E188-489F-A3F6-D3E395B3E8E8}"/>
              </a:ext>
            </a:extLst>
          </p:cNvPr>
          <p:cNvSpPr>
            <a:spLocks noGrp="1"/>
          </p:cNvSpPr>
          <p:nvPr>
            <p:ph type="sldNum" sz="quarter" idx="12"/>
          </p:nvPr>
        </p:nvSpPr>
        <p:spPr>
          <a:xfrm>
            <a:off x="10666413" y="177800"/>
            <a:ext cx="1284287" cy="374650"/>
          </a:xfrm>
        </p:spPr>
        <p:txBody>
          <a:bodyPr/>
          <a:lstStyle/>
          <a:p>
            <a:pPr>
              <a:defRPr/>
            </a:pPr>
            <a:fld id="{FDE0FC4A-A95C-4C3C-B63C-6DD000396DD0}" type="slidenum">
              <a:rPr lang="fr-FR"/>
              <a:pPr>
                <a:defRPr/>
              </a:pPr>
              <a:t>20</a:t>
            </a:fld>
            <a:endParaRPr lang="fr-FR" dirty="0"/>
          </a:p>
        </p:txBody>
      </p:sp>
      <p:sp>
        <p:nvSpPr>
          <p:cNvPr id="22531" name="Rectangle 3">
            <a:extLst>
              <a:ext uri="{FF2B5EF4-FFF2-40B4-BE49-F238E27FC236}">
                <a16:creationId xmlns:a16="http://schemas.microsoft.com/office/drawing/2014/main" id="{51B5EF10-A4DB-45F6-B918-75109C91DBC7}"/>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22532" name="ZoneTexte 4">
            <a:extLst>
              <a:ext uri="{FF2B5EF4-FFF2-40B4-BE49-F238E27FC236}">
                <a16:creationId xmlns:a16="http://schemas.microsoft.com/office/drawing/2014/main" id="{CEE487E4-F493-4AB6-9E1B-7B7F7C7ACD15}"/>
              </a:ext>
            </a:extLst>
          </p:cNvPr>
          <p:cNvSpPr txBox="1">
            <a:spLocks noChangeArrowheads="1"/>
          </p:cNvSpPr>
          <p:nvPr/>
        </p:nvSpPr>
        <p:spPr bwMode="auto">
          <a:xfrm>
            <a:off x="207963" y="931863"/>
            <a:ext cx="117427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dirty="0">
                <a:solidFill>
                  <a:srgbClr val="008000"/>
                </a:solidFill>
              </a:rPr>
              <a:t>3.1.</a:t>
            </a:r>
            <a:r>
              <a:rPr lang="fr-FR" altLang="fr-FR" b="1" dirty="0">
                <a:solidFill>
                  <a:srgbClr val="008000"/>
                </a:solidFill>
              </a:rPr>
              <a:t> Albizia</a:t>
            </a:r>
            <a:r>
              <a:rPr lang="fr-FR" altLang="fr-FR" dirty="0">
                <a:solidFill>
                  <a:srgbClr val="008000"/>
                </a:solidFill>
              </a:rPr>
              <a:t> </a:t>
            </a:r>
            <a:r>
              <a:rPr lang="fr-FR" altLang="fr-FR" i="1" dirty="0">
                <a:solidFill>
                  <a:srgbClr val="008000"/>
                </a:solidFill>
              </a:rPr>
              <a:t>(Albizia </a:t>
            </a:r>
            <a:r>
              <a:rPr lang="fr-FR" altLang="fr-FR" i="1" dirty="0" err="1">
                <a:solidFill>
                  <a:srgbClr val="008000"/>
                </a:solidFill>
              </a:rPr>
              <a:t>lophantha</a:t>
            </a:r>
            <a:r>
              <a:rPr lang="fr-FR" altLang="fr-FR" i="1" dirty="0">
                <a:solidFill>
                  <a:srgbClr val="008000"/>
                </a:solidFill>
              </a:rPr>
              <a:t>, Albizia </a:t>
            </a:r>
            <a:r>
              <a:rPr lang="fr-FR" altLang="fr-FR" i="1" dirty="0" err="1">
                <a:solidFill>
                  <a:srgbClr val="008000"/>
                </a:solidFill>
              </a:rPr>
              <a:t>julibrissin</a:t>
            </a:r>
            <a:r>
              <a:rPr lang="fr-FR" altLang="fr-FR" i="1" dirty="0">
                <a:solidFill>
                  <a:srgbClr val="008000"/>
                </a:solidFill>
              </a:rPr>
              <a:t>, Albizia lebbeck, Albizia </a:t>
            </a:r>
            <a:r>
              <a:rPr lang="fr-FR" altLang="fr-FR" i="1" dirty="0" err="1">
                <a:solidFill>
                  <a:srgbClr val="008000"/>
                </a:solidFill>
              </a:rPr>
              <a:t>chinensis</a:t>
            </a:r>
            <a:r>
              <a:rPr lang="fr-FR" altLang="fr-FR" i="1" dirty="0">
                <a:solidFill>
                  <a:srgbClr val="008000"/>
                </a:solidFill>
              </a:rPr>
              <a:t>), </a:t>
            </a:r>
            <a:r>
              <a:rPr lang="fr-FR" sz="1800" b="1" dirty="0">
                <a:solidFill>
                  <a:srgbClr val="008000"/>
                </a:solidFill>
              </a:rPr>
              <a:t>(famille des </a:t>
            </a:r>
            <a:r>
              <a:rPr lang="fr-FR" sz="1800" i="1" u="sng" dirty="0" err="1">
                <a:hlinkClick r:id="rId2"/>
              </a:rPr>
              <a:t>Fabaceae</a:t>
            </a:r>
            <a:r>
              <a:rPr lang="fr-FR" sz="1800" b="1" dirty="0">
                <a:solidFill>
                  <a:srgbClr val="008000"/>
                </a:solidFill>
              </a:rPr>
              <a:t>) </a:t>
            </a:r>
          </a:p>
          <a:p>
            <a:r>
              <a:rPr lang="fr-FR" altLang="fr-FR" dirty="0">
                <a:solidFill>
                  <a:srgbClr val="008000"/>
                </a:solidFill>
              </a:rPr>
              <a:t>En anglais : albizia, Persian </a:t>
            </a:r>
            <a:r>
              <a:rPr lang="fr-FR" altLang="fr-FR" dirty="0" err="1">
                <a:solidFill>
                  <a:srgbClr val="008000"/>
                </a:solidFill>
              </a:rPr>
              <a:t>silk</a:t>
            </a:r>
            <a:r>
              <a:rPr lang="fr-FR" altLang="fr-FR" dirty="0">
                <a:solidFill>
                  <a:srgbClr val="008000"/>
                </a:solidFill>
              </a:rPr>
              <a:t> </a:t>
            </a:r>
            <a:r>
              <a:rPr lang="fr-FR" altLang="fr-FR" dirty="0" err="1">
                <a:solidFill>
                  <a:srgbClr val="008000"/>
                </a:solidFill>
              </a:rPr>
              <a:t>tree</a:t>
            </a:r>
            <a:r>
              <a:rPr lang="fr-FR" altLang="fr-FR" dirty="0">
                <a:solidFill>
                  <a:srgbClr val="008000"/>
                </a:solidFill>
              </a:rPr>
              <a:t> ou </a:t>
            </a:r>
            <a:r>
              <a:rPr lang="fr-FR" altLang="fr-FR" dirty="0" err="1">
                <a:solidFill>
                  <a:srgbClr val="008000"/>
                </a:solidFill>
              </a:rPr>
              <a:t>pink</a:t>
            </a:r>
            <a:r>
              <a:rPr lang="fr-FR" altLang="fr-FR" dirty="0">
                <a:solidFill>
                  <a:srgbClr val="008000"/>
                </a:solidFill>
              </a:rPr>
              <a:t> </a:t>
            </a:r>
            <a:r>
              <a:rPr lang="fr-FR" altLang="fr-FR" dirty="0" err="1">
                <a:solidFill>
                  <a:srgbClr val="008000"/>
                </a:solidFill>
              </a:rPr>
              <a:t>Siris</a:t>
            </a:r>
            <a:r>
              <a:rPr lang="fr-FR" altLang="fr-FR" dirty="0">
                <a:solidFill>
                  <a:srgbClr val="008000"/>
                </a:solidFill>
              </a:rPr>
              <a:t>. </a:t>
            </a:r>
          </a:p>
          <a:p>
            <a:r>
              <a:rPr lang="fr-FR" altLang="fr-FR" dirty="0">
                <a:solidFill>
                  <a:srgbClr val="008000"/>
                </a:solidFill>
              </a:rPr>
              <a:t>Légumineuse arborée, persistante, à </a:t>
            </a:r>
            <a:r>
              <a:rPr lang="fr-FR" altLang="fr-FR" b="1" dirty="0">
                <a:solidFill>
                  <a:srgbClr val="008000"/>
                </a:solidFill>
              </a:rPr>
              <a:t>croissance rapide </a:t>
            </a:r>
            <a:r>
              <a:rPr lang="fr-FR" altLang="fr-FR" dirty="0">
                <a:solidFill>
                  <a:srgbClr val="008000"/>
                </a:solidFill>
              </a:rPr>
              <a:t>et au feuillage léger. Hauteur: </a:t>
            </a:r>
            <a:r>
              <a:rPr lang="fr-FR" altLang="fr-FR" b="1" dirty="0">
                <a:solidFill>
                  <a:srgbClr val="008000"/>
                </a:solidFill>
              </a:rPr>
              <a:t>9 à 15 </a:t>
            </a:r>
            <a:r>
              <a:rPr lang="fr-FR" altLang="fr-FR" dirty="0">
                <a:solidFill>
                  <a:srgbClr val="008000"/>
                </a:solidFill>
              </a:rPr>
              <a:t>m.  Climats doux </a:t>
            </a:r>
            <a:r>
              <a:rPr lang="fr-FR" altLang="fr-FR" i="1" dirty="0">
                <a:solidFill>
                  <a:srgbClr val="008000"/>
                </a:solidFill>
              </a:rPr>
              <a:t>et </a:t>
            </a:r>
            <a:r>
              <a:rPr lang="fr-FR" altLang="fr-FR" dirty="0">
                <a:solidFill>
                  <a:srgbClr val="008000"/>
                </a:solidFill>
              </a:rPr>
              <a:t>tempérés à tropicaux. </a:t>
            </a:r>
            <a:r>
              <a:rPr lang="fr-FR" altLang="fr-FR" i="1" dirty="0">
                <a:solidFill>
                  <a:srgbClr val="008000"/>
                </a:solidFill>
              </a:rPr>
              <a:t>L'Albizia </a:t>
            </a:r>
            <a:r>
              <a:rPr lang="fr-FR" altLang="fr-FR" i="1" dirty="0" err="1">
                <a:solidFill>
                  <a:srgbClr val="008000"/>
                </a:solidFill>
              </a:rPr>
              <a:t>julibris­sin</a:t>
            </a:r>
            <a:r>
              <a:rPr lang="fr-FR" altLang="fr-FR" i="1" dirty="0">
                <a:solidFill>
                  <a:srgbClr val="008000"/>
                </a:solidFill>
              </a:rPr>
              <a:t> </a:t>
            </a:r>
            <a:r>
              <a:rPr lang="fr-FR" altLang="fr-FR" dirty="0">
                <a:solidFill>
                  <a:srgbClr val="008000"/>
                </a:solidFill>
              </a:rPr>
              <a:t>est connu sous le nom d'acacia de Constantinople ou arbre de soie. </a:t>
            </a:r>
            <a:r>
              <a:rPr lang="fr-FR" altLang="fr-FR" u="sng" dirty="0">
                <a:solidFill>
                  <a:srgbClr val="008000"/>
                </a:solidFill>
              </a:rPr>
              <a:t>Usages</a:t>
            </a:r>
            <a:r>
              <a:rPr lang="fr-FR" altLang="fr-FR" dirty="0">
                <a:solidFill>
                  <a:srgbClr val="008000"/>
                </a:solidFill>
              </a:rPr>
              <a:t> : Feuillage et une fleuraison ornementale, ombre, coupe-vent, s'il est taillé pour devenir plus touffu, </a:t>
            </a:r>
            <a:r>
              <a:rPr lang="fr-FR" altLang="fr-FR" b="1" dirty="0">
                <a:solidFill>
                  <a:srgbClr val="008000"/>
                </a:solidFill>
              </a:rPr>
              <a:t>arbre pionnier sous les tropiques</a:t>
            </a:r>
            <a:r>
              <a:rPr lang="fr-FR" altLang="fr-FR" dirty="0">
                <a:solidFill>
                  <a:srgbClr val="008000"/>
                </a:solidFill>
              </a:rPr>
              <a:t>. Piments, ananas, bananes et arbres fruitiers sont cultivés sous des </a:t>
            </a:r>
            <a:r>
              <a:rPr lang="fr-FR" altLang="fr-FR" i="1" dirty="0">
                <a:solidFill>
                  <a:srgbClr val="008000"/>
                </a:solidFill>
              </a:rPr>
              <a:t>Albizia </a:t>
            </a:r>
            <a:r>
              <a:rPr lang="fr-FR" altLang="fr-FR" dirty="0">
                <a:solidFill>
                  <a:srgbClr val="008000"/>
                </a:solidFill>
              </a:rPr>
              <a:t>suffisamment espacés, dans une association sur 3 niveaux. La plupart des espèces sont comestibles pour les troupeaux </a:t>
            </a:r>
            <a:r>
              <a:rPr lang="fr-FR" altLang="fr-FR" i="1" dirty="0">
                <a:solidFill>
                  <a:srgbClr val="008000"/>
                </a:solidFill>
              </a:rPr>
              <a:t>(Albizia </a:t>
            </a:r>
            <a:r>
              <a:rPr lang="fr-FR" altLang="fr-FR" i="1" dirty="0" err="1">
                <a:solidFill>
                  <a:srgbClr val="008000"/>
                </a:solidFill>
              </a:rPr>
              <a:t>lophantha</a:t>
            </a:r>
            <a:r>
              <a:rPr lang="fr-FR" altLang="fr-FR" i="1" dirty="0">
                <a:solidFill>
                  <a:srgbClr val="008000"/>
                </a:solidFill>
              </a:rPr>
              <a:t>, A. </a:t>
            </a:r>
            <a:r>
              <a:rPr lang="fr-FR" altLang="fr-FR" i="1" dirty="0" err="1">
                <a:solidFill>
                  <a:srgbClr val="008000"/>
                </a:solidFill>
              </a:rPr>
              <a:t>chinensis</a:t>
            </a:r>
            <a:r>
              <a:rPr lang="fr-FR" altLang="fr-FR" i="1" dirty="0">
                <a:solidFill>
                  <a:srgbClr val="008000"/>
                </a:solidFill>
              </a:rPr>
              <a:t>). </a:t>
            </a:r>
            <a:r>
              <a:rPr lang="fr-FR" altLang="fr-FR" dirty="0">
                <a:solidFill>
                  <a:srgbClr val="008000"/>
                </a:solidFill>
              </a:rPr>
              <a:t>Fixe l'azote.</a:t>
            </a:r>
          </a:p>
        </p:txBody>
      </p:sp>
      <p:sp>
        <p:nvSpPr>
          <p:cNvPr id="22533" name="Rectangle 5">
            <a:extLst>
              <a:ext uri="{FF2B5EF4-FFF2-40B4-BE49-F238E27FC236}">
                <a16:creationId xmlns:a16="http://schemas.microsoft.com/office/drawing/2014/main" id="{741F42CD-E73A-4095-9E16-9238DD062C87}"/>
              </a:ext>
            </a:extLst>
          </p:cNvPr>
          <p:cNvSpPr>
            <a:spLocks noChangeArrowheads="1"/>
          </p:cNvSpPr>
          <p:nvPr/>
        </p:nvSpPr>
        <p:spPr bwMode="auto">
          <a:xfrm>
            <a:off x="-14288" y="6440488"/>
            <a:ext cx="3317876"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rPr>
              <a:t>Albizia lophantha</a:t>
            </a:r>
            <a:r>
              <a:rPr lang="fr-FR" altLang="fr-FR" sz="1200">
                <a:solidFill>
                  <a:srgbClr val="008000"/>
                </a:solidFill>
              </a:rPr>
              <a:t> (climat tempéré et subtropicale)</a:t>
            </a:r>
          </a:p>
          <a:p>
            <a:pPr eaLnBrk="1" hangingPunct="1"/>
            <a:endParaRPr lang="fr-FR" altLang="fr-FR" sz="1200" i="1">
              <a:solidFill>
                <a:srgbClr val="008000"/>
              </a:solidFill>
            </a:endParaRPr>
          </a:p>
        </p:txBody>
      </p:sp>
      <p:pic>
        <p:nvPicPr>
          <p:cNvPr id="22534" name="Image 6">
            <a:extLst>
              <a:ext uri="{FF2B5EF4-FFF2-40B4-BE49-F238E27FC236}">
                <a16:creationId xmlns:a16="http://schemas.microsoft.com/office/drawing/2014/main" id="{14256456-3859-47EA-9167-143B1E9B28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63" y="46863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age 7">
            <a:extLst>
              <a:ext uri="{FF2B5EF4-FFF2-40B4-BE49-F238E27FC236}">
                <a16:creationId xmlns:a16="http://schemas.microsoft.com/office/drawing/2014/main" id="{CE941349-DCBF-454E-895F-90DB78B70C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5550" y="46402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a:extLst>
              <a:ext uri="{FF2B5EF4-FFF2-40B4-BE49-F238E27FC236}">
                <a16:creationId xmlns:a16="http://schemas.microsoft.com/office/drawing/2014/main" id="{3735A90D-2ABF-451A-8B7C-9AE1F86DAA1E}"/>
              </a:ext>
            </a:extLst>
          </p:cNvPr>
          <p:cNvSpPr>
            <a:spLocks noChangeArrowheads="1"/>
          </p:cNvSpPr>
          <p:nvPr/>
        </p:nvSpPr>
        <p:spPr bwMode="auto">
          <a:xfrm>
            <a:off x="3478213" y="6467475"/>
            <a:ext cx="3328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rPr>
              <a:t>Albizia julibrissin</a:t>
            </a:r>
            <a:r>
              <a:rPr lang="fr-FR" altLang="fr-FR" sz="1200">
                <a:solidFill>
                  <a:srgbClr val="008000"/>
                </a:solidFill>
              </a:rPr>
              <a:t> (climat tempéré et subtropicale)</a:t>
            </a:r>
          </a:p>
        </p:txBody>
      </p:sp>
      <p:pic>
        <p:nvPicPr>
          <p:cNvPr id="22537" name="Image 9">
            <a:extLst>
              <a:ext uri="{FF2B5EF4-FFF2-40B4-BE49-F238E27FC236}">
                <a16:creationId xmlns:a16="http://schemas.microsoft.com/office/drawing/2014/main" id="{31E09A0C-D7F2-40A1-B764-93B5D159B3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9913" y="2963863"/>
            <a:ext cx="1881187"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Rectangle 11">
            <a:extLst>
              <a:ext uri="{FF2B5EF4-FFF2-40B4-BE49-F238E27FC236}">
                <a16:creationId xmlns:a16="http://schemas.microsoft.com/office/drawing/2014/main" id="{26E9E001-B1FF-4508-8584-609C064B34D0}"/>
              </a:ext>
            </a:extLst>
          </p:cNvPr>
          <p:cNvSpPr>
            <a:spLocks noChangeArrowheads="1"/>
          </p:cNvSpPr>
          <p:nvPr/>
        </p:nvSpPr>
        <p:spPr bwMode="auto">
          <a:xfrm>
            <a:off x="8077200" y="6456363"/>
            <a:ext cx="3367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rPr>
              <a:t>Albizia lebbeck </a:t>
            </a:r>
            <a:r>
              <a:rPr lang="fr-FR" altLang="fr-FR" sz="1200">
                <a:solidFill>
                  <a:srgbClr val="008000"/>
                </a:solidFill>
              </a:rPr>
              <a:t>(régions tropicales et subtropicales)</a:t>
            </a:r>
          </a:p>
        </p:txBody>
      </p:sp>
      <p:pic>
        <p:nvPicPr>
          <p:cNvPr id="22540" name="Image 12">
            <a:extLst>
              <a:ext uri="{FF2B5EF4-FFF2-40B4-BE49-F238E27FC236}">
                <a16:creationId xmlns:a16="http://schemas.microsoft.com/office/drawing/2014/main" id="{6426C4E8-86C4-41B0-9D0B-109F759BDF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40600" y="4654550"/>
            <a:ext cx="2571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Image 13">
            <a:extLst>
              <a:ext uri="{FF2B5EF4-FFF2-40B4-BE49-F238E27FC236}">
                <a16:creationId xmlns:a16="http://schemas.microsoft.com/office/drawing/2014/main" id="{43B73001-353D-45D4-ACEF-07DC0DBC81B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02850" y="3989388"/>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ectangle 14">
            <a:extLst>
              <a:ext uri="{FF2B5EF4-FFF2-40B4-BE49-F238E27FC236}">
                <a16:creationId xmlns:a16="http://schemas.microsoft.com/office/drawing/2014/main" id="{9501D0CA-89CE-4627-9D05-F1375E984371}"/>
              </a:ext>
            </a:extLst>
          </p:cNvPr>
          <p:cNvSpPr>
            <a:spLocks noChangeArrowheads="1"/>
          </p:cNvSpPr>
          <p:nvPr/>
        </p:nvSpPr>
        <p:spPr bwMode="auto">
          <a:xfrm>
            <a:off x="372765" y="96804"/>
            <a:ext cx="573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endParaRPr lang="fr-FR" altLang="fr-FR"/>
          </a:p>
        </p:txBody>
      </p:sp>
      <p:sp>
        <p:nvSpPr>
          <p:cNvPr id="22543" name="Rectangle 15">
            <a:extLst>
              <a:ext uri="{FF2B5EF4-FFF2-40B4-BE49-F238E27FC236}">
                <a16:creationId xmlns:a16="http://schemas.microsoft.com/office/drawing/2014/main" id="{2277FF92-6E1E-498C-A59F-87DF8AC514E2}"/>
              </a:ext>
            </a:extLst>
          </p:cNvPr>
          <p:cNvSpPr>
            <a:spLocks noChangeArrowheads="1"/>
          </p:cNvSpPr>
          <p:nvPr/>
        </p:nvSpPr>
        <p:spPr bwMode="auto">
          <a:xfrm>
            <a:off x="2447925" y="3954463"/>
            <a:ext cx="573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endParaRPr lang="fr-FR" altLang="fr-FR"/>
          </a:p>
        </p:txBody>
      </p:sp>
      <p:pic>
        <p:nvPicPr>
          <p:cNvPr id="22544" name="Picture 16" descr="C:\Users\LISAN\Pictures\Plantes fourragères\logo invasive plants5_s.jpg">
            <a:extLst>
              <a:ext uri="{FF2B5EF4-FFF2-40B4-BE49-F238E27FC236}">
                <a16:creationId xmlns:a16="http://schemas.microsoft.com/office/drawing/2014/main" id="{3760BB9B-CCE6-41B7-9FBE-421591A452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9525" y="34274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Rectangle 17">
            <a:extLst>
              <a:ext uri="{FF2B5EF4-FFF2-40B4-BE49-F238E27FC236}">
                <a16:creationId xmlns:a16="http://schemas.microsoft.com/office/drawing/2014/main" id="{330617C2-5334-485C-8BF1-EFC7E36665B8}"/>
              </a:ext>
            </a:extLst>
          </p:cNvPr>
          <p:cNvSpPr>
            <a:spLocks noChangeArrowheads="1"/>
          </p:cNvSpPr>
          <p:nvPr/>
        </p:nvSpPr>
        <p:spPr bwMode="auto">
          <a:xfrm>
            <a:off x="6283325" y="5138738"/>
            <a:ext cx="573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endParaRPr lang="fr-FR" altLang="fr-FR"/>
          </a:p>
        </p:txBody>
      </p:sp>
      <p:pic>
        <p:nvPicPr>
          <p:cNvPr id="22546" name="Picture 16" descr="C:\Users\LISAN\Pictures\Plantes fourragères\logo invasive plants5_s.jpg">
            <a:extLst>
              <a:ext uri="{FF2B5EF4-FFF2-40B4-BE49-F238E27FC236}">
                <a16:creationId xmlns:a16="http://schemas.microsoft.com/office/drawing/2014/main" id="{451D6F9D-4995-418C-887E-95FB13B022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1425" y="46815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6" descr="C:\Users\LISAN\Pictures\Plantes fourragères\logo invasive plants5_s.jpg">
            <a:extLst>
              <a:ext uri="{FF2B5EF4-FFF2-40B4-BE49-F238E27FC236}">
                <a16:creationId xmlns:a16="http://schemas.microsoft.com/office/drawing/2014/main" id="{A3454EFA-4307-48F5-8EA7-2D7770B65F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353" y="8016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 name="Rectangle 20">
            <a:extLst>
              <a:ext uri="{FF2B5EF4-FFF2-40B4-BE49-F238E27FC236}">
                <a16:creationId xmlns:a16="http://schemas.microsoft.com/office/drawing/2014/main" id="{6164436C-0106-4DF4-ADD7-93EDF6A2EA68}"/>
              </a:ext>
            </a:extLst>
          </p:cNvPr>
          <p:cNvSpPr>
            <a:spLocks noChangeArrowheads="1"/>
          </p:cNvSpPr>
          <p:nvPr/>
        </p:nvSpPr>
        <p:spPr bwMode="auto">
          <a:xfrm>
            <a:off x="5576887" y="3134400"/>
            <a:ext cx="12568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dirty="0">
                <a:solidFill>
                  <a:srgbClr val="008000"/>
                </a:solidFill>
              </a:rPr>
              <a:t>Albizia </a:t>
            </a:r>
            <a:r>
              <a:rPr lang="fr-FR" altLang="fr-FR" sz="1200" i="1" dirty="0" err="1">
                <a:solidFill>
                  <a:srgbClr val="008000"/>
                </a:solidFill>
              </a:rPr>
              <a:t>chinensis</a:t>
            </a:r>
            <a:r>
              <a:rPr lang="fr-FR" altLang="fr-FR" sz="1200" dirty="0">
                <a:solidFill>
                  <a:srgbClr val="008000"/>
                </a:solidFill>
              </a:rPr>
              <a:t> (climat tropical humide &amp; subtropical)</a:t>
            </a:r>
            <a:endParaRPr lang="fr-FR" altLang="fr-FR" sz="1200" i="1" dirty="0">
              <a:solidFill>
                <a:srgbClr val="008000"/>
              </a:solidFill>
            </a:endParaRPr>
          </a:p>
        </p:txBody>
      </p:sp>
      <p:pic>
        <p:nvPicPr>
          <p:cNvPr id="22549" name="Image 21">
            <a:extLst>
              <a:ext uri="{FF2B5EF4-FFF2-40B4-BE49-F238E27FC236}">
                <a16:creationId xmlns:a16="http://schemas.microsoft.com/office/drawing/2014/main" id="{A7D6617E-5553-4523-AC6D-B03B10076EC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42976" y="2925595"/>
            <a:ext cx="2133911" cy="16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0" name="Rectangle 22">
            <a:extLst>
              <a:ext uri="{FF2B5EF4-FFF2-40B4-BE49-F238E27FC236}">
                <a16:creationId xmlns:a16="http://schemas.microsoft.com/office/drawing/2014/main" id="{13067B0C-1BD7-4BB5-BD36-4A0F4DD0F525}"/>
              </a:ext>
            </a:extLst>
          </p:cNvPr>
          <p:cNvSpPr>
            <a:spLocks noChangeArrowheads="1"/>
          </p:cNvSpPr>
          <p:nvPr/>
        </p:nvSpPr>
        <p:spPr bwMode="auto">
          <a:xfrm>
            <a:off x="10920412" y="2570957"/>
            <a:ext cx="573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t>
            </a:r>
            <a:endParaRPr lang="fr-FR" altLang="fr-FR" dirty="0"/>
          </a:p>
        </p:txBody>
      </p:sp>
      <p:pic>
        <p:nvPicPr>
          <p:cNvPr id="22551" name="Picture 16" descr="C:\Users\LISAN\Pictures\Plantes fourragères\logo invasive plants5_s.jpg">
            <a:extLst>
              <a:ext uri="{FF2B5EF4-FFF2-40B4-BE49-F238E27FC236}">
                <a16:creationId xmlns:a16="http://schemas.microsoft.com/office/drawing/2014/main" id="{45C17A1B-FE13-4F53-90A4-CAAAB15331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44288" y="262826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2" name="ZoneTexte 24">
            <a:extLst>
              <a:ext uri="{FF2B5EF4-FFF2-40B4-BE49-F238E27FC236}">
                <a16:creationId xmlns:a16="http://schemas.microsoft.com/office/drawing/2014/main" id="{13CC7A1E-B342-4235-9A7E-E79EAFABB58B}"/>
              </a:ext>
            </a:extLst>
          </p:cNvPr>
          <p:cNvSpPr txBox="1">
            <a:spLocks noChangeArrowheads="1"/>
          </p:cNvSpPr>
          <p:nvPr/>
        </p:nvSpPr>
        <p:spPr bwMode="auto">
          <a:xfrm>
            <a:off x="9174807" y="2925595"/>
            <a:ext cx="2278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dirty="0">
                <a:solidFill>
                  <a:srgbClr val="008000"/>
                </a:solidFill>
              </a:rPr>
              <a:t>Famille des </a:t>
            </a:r>
            <a:r>
              <a:rPr lang="fr-FR" altLang="fr-FR" sz="1200" i="1" dirty="0">
                <a:solidFill>
                  <a:srgbClr val="008000"/>
                </a:solidFill>
                <a:hlinkClick r:id="rId10" tooltip="Mimosaceae"/>
              </a:rPr>
              <a:t>Mimosaceae</a:t>
            </a:r>
            <a:r>
              <a:rPr lang="fr-FR" altLang="fr-FR" sz="1200" dirty="0">
                <a:solidFill>
                  <a:srgbClr val="008000"/>
                </a:solidFill>
              </a:rPr>
              <a:t> selon classification classique, ou à celle des </a:t>
            </a:r>
            <a:r>
              <a:rPr lang="fr-FR" altLang="fr-FR" sz="1200" i="1" dirty="0" err="1">
                <a:solidFill>
                  <a:srgbClr val="008000"/>
                </a:solidFill>
                <a:hlinkClick r:id="rId11" tooltip="Fabaceae"/>
              </a:rPr>
              <a:t>Fabaceae</a:t>
            </a:r>
            <a:r>
              <a:rPr lang="fr-FR" altLang="fr-FR" sz="1200" dirty="0">
                <a:solidFill>
                  <a:srgbClr val="008000"/>
                </a:solidFill>
              </a:rPr>
              <a:t>, sous-famille des </a:t>
            </a:r>
            <a:r>
              <a:rPr lang="fr-FR" altLang="fr-FR" sz="1200" i="1" dirty="0" err="1">
                <a:solidFill>
                  <a:srgbClr val="008000"/>
                </a:solidFill>
                <a:hlinkClick r:id="rId12" tooltip="Mimosoideae"/>
              </a:rPr>
              <a:t>Mimosoideae</a:t>
            </a:r>
            <a:r>
              <a:rPr lang="fr-FR" altLang="fr-FR" sz="1200" dirty="0">
                <a:solidFill>
                  <a:srgbClr val="008000"/>
                </a:solidFill>
              </a:rPr>
              <a:t> selon la classification phylogénétique.</a:t>
            </a:r>
          </a:p>
        </p:txBody>
      </p:sp>
      <p:sp>
        <p:nvSpPr>
          <p:cNvPr id="22553" name="Rectangle 25">
            <a:extLst>
              <a:ext uri="{FF2B5EF4-FFF2-40B4-BE49-F238E27FC236}">
                <a16:creationId xmlns:a16="http://schemas.microsoft.com/office/drawing/2014/main" id="{38B9425E-F55C-43B0-8A2F-95D713CF121C}"/>
              </a:ext>
            </a:extLst>
          </p:cNvPr>
          <p:cNvSpPr>
            <a:spLocks noChangeArrowheads="1"/>
          </p:cNvSpPr>
          <p:nvPr/>
        </p:nvSpPr>
        <p:spPr bwMode="auto">
          <a:xfrm>
            <a:off x="6754813" y="6115050"/>
            <a:ext cx="573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endParaRPr lang="fr-FR" altLang="fr-FR"/>
          </a:p>
        </p:txBody>
      </p:sp>
      <p:pic>
        <p:nvPicPr>
          <p:cNvPr id="22554" name="Picture 16" descr="C:\Users\LISAN\Pictures\Plantes fourragères\logo invasive plants5_s.jpg">
            <a:extLst>
              <a:ext uri="{FF2B5EF4-FFF2-40B4-BE49-F238E27FC236}">
                <a16:creationId xmlns:a16="http://schemas.microsoft.com/office/drawing/2014/main" id="{484C52BF-3053-499D-81E8-6D1F00BA8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2913" y="56578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Rectangle 27">
            <a:extLst>
              <a:ext uri="{FF2B5EF4-FFF2-40B4-BE49-F238E27FC236}">
                <a16:creationId xmlns:a16="http://schemas.microsoft.com/office/drawing/2014/main" id="{91AD1BE7-18DD-48A9-B7F2-FB6D241AAB95}"/>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22556" name="Picture 3" descr="fourrage2_ss">
            <a:extLst>
              <a:ext uri="{FF2B5EF4-FFF2-40B4-BE49-F238E27FC236}">
                <a16:creationId xmlns:a16="http://schemas.microsoft.com/office/drawing/2014/main" id="{9FEA14CD-38BE-4DE3-BB6D-D437C72CD1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07555" y="84931"/>
            <a:ext cx="4270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image001">
            <a:extLst>
              <a:ext uri="{FF2B5EF4-FFF2-40B4-BE49-F238E27FC236}">
                <a16:creationId xmlns:a16="http://schemas.microsoft.com/office/drawing/2014/main" id="{2D10AC21-178D-4C30-8303-D85EE8CFB4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82096" y="175022"/>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D7E5D2DB-E966-4924-ADF9-5B5274DEBFC3}"/>
              </a:ext>
            </a:extLst>
          </p:cNvPr>
          <p:cNvPicPr>
            <a:picLocks noChangeAspect="1"/>
          </p:cNvPicPr>
          <p:nvPr/>
        </p:nvPicPr>
        <p:blipFill>
          <a:blip r:embed="rId15"/>
          <a:stretch>
            <a:fillRect/>
          </a:stretch>
        </p:blipFill>
        <p:spPr>
          <a:xfrm>
            <a:off x="6853238" y="3153711"/>
            <a:ext cx="2171700" cy="13620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0718A43C-F98A-44E5-BE92-15A5DB15AC53}"/>
              </a:ext>
            </a:extLst>
          </p:cNvPr>
          <p:cNvSpPr txBox="1">
            <a:spLocks/>
          </p:cNvSpPr>
          <p:nvPr/>
        </p:nvSpPr>
        <p:spPr>
          <a:xfrm>
            <a:off x="10666413" y="177800"/>
            <a:ext cx="1284287" cy="37465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DE0FC4A-A95C-4C3C-B63C-6DD000396DD0}" type="slidenum">
              <a:rPr lang="fr-FR" smtClean="0"/>
              <a:pPr>
                <a:defRPr/>
              </a:pPr>
              <a:t>21</a:t>
            </a:fld>
            <a:endParaRPr lang="fr-FR" dirty="0"/>
          </a:p>
        </p:txBody>
      </p:sp>
      <p:sp>
        <p:nvSpPr>
          <p:cNvPr id="4" name="Rectangle 3">
            <a:extLst>
              <a:ext uri="{FF2B5EF4-FFF2-40B4-BE49-F238E27FC236}">
                <a16:creationId xmlns:a16="http://schemas.microsoft.com/office/drawing/2014/main" id="{CB6F9BD3-3462-4038-848E-A3E8D55673BC}"/>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 name="Rectangle 14">
            <a:extLst>
              <a:ext uri="{FF2B5EF4-FFF2-40B4-BE49-F238E27FC236}">
                <a16:creationId xmlns:a16="http://schemas.microsoft.com/office/drawing/2014/main" id="{89A1F3FB-0042-42FC-A714-797567DE29C8}"/>
              </a:ext>
            </a:extLst>
          </p:cNvPr>
          <p:cNvSpPr>
            <a:spLocks noChangeArrowheads="1"/>
          </p:cNvSpPr>
          <p:nvPr/>
        </p:nvSpPr>
        <p:spPr bwMode="auto">
          <a:xfrm>
            <a:off x="360363" y="176213"/>
            <a:ext cx="573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endParaRPr lang="fr-FR" altLang="fr-FR"/>
          </a:p>
        </p:txBody>
      </p:sp>
      <p:pic>
        <p:nvPicPr>
          <p:cNvPr id="6" name="Picture 16" descr="C:\Users\LISAN\Pictures\Plantes fourragères\logo invasive plants5_s.jpg">
            <a:extLst>
              <a:ext uri="{FF2B5EF4-FFF2-40B4-BE49-F238E27FC236}">
                <a16:creationId xmlns:a16="http://schemas.microsoft.com/office/drawing/2014/main" id="{FEAA1334-BBB6-4888-80CB-DD6EE3D67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185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7">
            <a:extLst>
              <a:ext uri="{FF2B5EF4-FFF2-40B4-BE49-F238E27FC236}">
                <a16:creationId xmlns:a16="http://schemas.microsoft.com/office/drawing/2014/main" id="{61FDC6DB-8896-465D-8B54-AF765464E6B5}"/>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8" name="Picture 3" descr="fourrage2_ss">
            <a:extLst>
              <a:ext uri="{FF2B5EF4-FFF2-40B4-BE49-F238E27FC236}">
                <a16:creationId xmlns:a16="http://schemas.microsoft.com/office/drawing/2014/main" id="{428FF056-39EC-4A55-9425-75E881DB2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363" y="165100"/>
            <a:ext cx="4270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001">
            <a:extLst>
              <a:ext uri="{FF2B5EF4-FFF2-40B4-BE49-F238E27FC236}">
                <a16:creationId xmlns:a16="http://schemas.microsoft.com/office/drawing/2014/main" id="{321733CC-4CC2-4FCB-8262-386BCADD7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619" y="237332"/>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40C6519-B13F-42FF-9172-38816683C9F5}"/>
              </a:ext>
            </a:extLst>
          </p:cNvPr>
          <p:cNvSpPr/>
          <p:nvPr/>
        </p:nvSpPr>
        <p:spPr>
          <a:xfrm>
            <a:off x="136524" y="930276"/>
            <a:ext cx="11589311" cy="369332"/>
          </a:xfrm>
          <a:prstGeom prst="rect">
            <a:avLst/>
          </a:prstGeom>
        </p:spPr>
        <p:txBody>
          <a:bodyPr wrap="square">
            <a:spAutoFit/>
          </a:bodyPr>
          <a:lstStyle/>
          <a:p>
            <a:r>
              <a:rPr lang="fr-FR" altLang="fr-FR" dirty="0">
                <a:solidFill>
                  <a:srgbClr val="008000"/>
                </a:solidFill>
              </a:rPr>
              <a:t>3.1bis.</a:t>
            </a:r>
            <a:r>
              <a:rPr lang="fr-FR" altLang="fr-FR" b="1" dirty="0">
                <a:solidFill>
                  <a:srgbClr val="008000"/>
                </a:solidFill>
              </a:rPr>
              <a:t> Albizia lebbeck, lebbeck -</a:t>
            </a:r>
            <a:r>
              <a:rPr lang="fr-FR" altLang="fr-FR" dirty="0">
                <a:solidFill>
                  <a:srgbClr val="008000"/>
                </a:solidFill>
              </a:rPr>
              <a:t> </a:t>
            </a:r>
            <a:r>
              <a:rPr lang="en-US" dirty="0">
                <a:solidFill>
                  <a:srgbClr val="008000"/>
                </a:solidFill>
              </a:rPr>
              <a:t>East Indian walnut, </a:t>
            </a:r>
            <a:r>
              <a:rPr lang="en-US" dirty="0" err="1">
                <a:solidFill>
                  <a:srgbClr val="008000"/>
                </a:solidFill>
              </a:rPr>
              <a:t>Kokko</a:t>
            </a:r>
            <a:r>
              <a:rPr lang="en-US" dirty="0">
                <a:solidFill>
                  <a:srgbClr val="008000"/>
                </a:solidFill>
              </a:rPr>
              <a:t>, Woman's tongue </a:t>
            </a:r>
            <a:r>
              <a:rPr lang="fr-FR" altLang="fr-FR" i="1" dirty="0">
                <a:solidFill>
                  <a:srgbClr val="008000"/>
                </a:solidFill>
              </a:rPr>
              <a:t>(Albizia lebbeck) </a:t>
            </a:r>
            <a:r>
              <a:rPr lang="fr-FR" sz="1800" b="1" dirty="0">
                <a:solidFill>
                  <a:srgbClr val="008000"/>
                </a:solidFill>
              </a:rPr>
              <a:t>(famille des </a:t>
            </a:r>
            <a:r>
              <a:rPr lang="fr-FR" sz="1800" i="1" u="sng" dirty="0" err="1">
                <a:hlinkClick r:id="rId5"/>
              </a:rPr>
              <a:t>Fabaceae</a:t>
            </a:r>
            <a:r>
              <a:rPr lang="fr-FR" sz="1800" b="1" dirty="0">
                <a:solidFill>
                  <a:srgbClr val="008000"/>
                </a:solidFill>
              </a:rPr>
              <a:t>)</a:t>
            </a:r>
            <a:endParaRPr lang="fr-FR" dirty="0"/>
          </a:p>
        </p:txBody>
      </p:sp>
      <p:sp>
        <p:nvSpPr>
          <p:cNvPr id="12" name="Rectangle 11">
            <a:extLst>
              <a:ext uri="{FF2B5EF4-FFF2-40B4-BE49-F238E27FC236}">
                <a16:creationId xmlns:a16="http://schemas.microsoft.com/office/drawing/2014/main" id="{C56595A7-AE14-4890-9025-20AE216FE294}"/>
              </a:ext>
            </a:extLst>
          </p:cNvPr>
          <p:cNvSpPr/>
          <p:nvPr/>
        </p:nvSpPr>
        <p:spPr>
          <a:xfrm>
            <a:off x="136525" y="1325007"/>
            <a:ext cx="11922797" cy="2585323"/>
          </a:xfrm>
          <a:prstGeom prst="rect">
            <a:avLst/>
          </a:prstGeom>
        </p:spPr>
        <p:txBody>
          <a:bodyPr wrap="square">
            <a:spAutoFit/>
          </a:bodyPr>
          <a:lstStyle/>
          <a:p>
            <a:r>
              <a:rPr lang="fr-FR" b="0" i="0" dirty="0">
                <a:solidFill>
                  <a:srgbClr val="000000"/>
                </a:solidFill>
                <a:effectLst/>
                <a:latin typeface="+mn-lt"/>
              </a:rPr>
              <a:t>Arbre </a:t>
            </a:r>
            <a:r>
              <a:rPr lang="fr-FR" dirty="0">
                <a:solidFill>
                  <a:srgbClr val="000000"/>
                </a:solidFill>
              </a:rPr>
              <a:t>légumineuse</a:t>
            </a:r>
            <a:r>
              <a:rPr lang="fr-FR" b="0" i="0" dirty="0">
                <a:solidFill>
                  <a:srgbClr val="000000"/>
                </a:solidFill>
                <a:effectLst/>
                <a:latin typeface="+mn-lt"/>
              </a:rPr>
              <a:t> de fixation de l'azote, c'est une espèce très adaptable qui produit de petits bois et de l'essence, et est bon pour </a:t>
            </a:r>
            <a:r>
              <a:rPr lang="fr-FR" b="1" i="0" dirty="0">
                <a:solidFill>
                  <a:srgbClr val="008000"/>
                </a:solidFill>
                <a:effectLst/>
                <a:latin typeface="+mn-lt"/>
              </a:rPr>
              <a:t>reboiser des sols secs et alcalins</a:t>
            </a:r>
            <a:r>
              <a:rPr lang="fr-FR" b="0" i="0" dirty="0">
                <a:solidFill>
                  <a:srgbClr val="000000"/>
                </a:solidFill>
                <a:effectLst/>
                <a:latin typeface="+mn-lt"/>
              </a:rPr>
              <a:t>. </a:t>
            </a:r>
            <a:r>
              <a:rPr lang="fr-FR" dirty="0">
                <a:solidFill>
                  <a:srgbClr val="000000"/>
                </a:solidFill>
                <a:effectLst/>
                <a:latin typeface="+mn-lt"/>
              </a:rPr>
              <a:t>C'est l'un des arbres les mieux connus en Inde et s'est répandu dans une grande partie de l'hémisphère sud. </a:t>
            </a:r>
            <a:r>
              <a:rPr lang="fr-FR" b="1" dirty="0">
                <a:solidFill>
                  <a:srgbClr val="000000"/>
                </a:solidFill>
                <a:effectLst/>
                <a:latin typeface="+mn-lt"/>
              </a:rPr>
              <a:t>Le bois est dense, se travaillant </a:t>
            </a:r>
            <a:r>
              <a:rPr lang="fr-FR" b="1" dirty="0">
                <a:solidFill>
                  <a:srgbClr val="000000"/>
                </a:solidFill>
              </a:rPr>
              <a:t>bien</a:t>
            </a:r>
            <a:r>
              <a:rPr lang="fr-FR" b="1" dirty="0">
                <a:solidFill>
                  <a:srgbClr val="000000"/>
                </a:solidFill>
                <a:effectLst/>
                <a:latin typeface="+mn-lt"/>
              </a:rPr>
              <a:t>, et a un pouvoir calorifique élevé à 5 200 kcal. En outre, il peut se développer dans une gamme variée de précipitations de </a:t>
            </a:r>
            <a:r>
              <a:rPr lang="fr-FR" b="1" dirty="0">
                <a:solidFill>
                  <a:srgbClr val="008000"/>
                </a:solidFill>
                <a:effectLst/>
                <a:latin typeface="+mn-lt"/>
              </a:rPr>
              <a:t>500</a:t>
            </a:r>
            <a:r>
              <a:rPr lang="fr-FR" b="1" dirty="0">
                <a:solidFill>
                  <a:srgbClr val="000000"/>
                </a:solidFill>
                <a:effectLst/>
                <a:latin typeface="+mn-lt"/>
              </a:rPr>
              <a:t> à 2.000 mm, jusqu'à 1 600 mètres d'élévation. </a:t>
            </a:r>
            <a:r>
              <a:rPr lang="fr-FR" i="1" dirty="0">
                <a:solidFill>
                  <a:srgbClr val="000000"/>
                </a:solidFill>
                <a:effectLst/>
                <a:latin typeface="+mn-lt"/>
              </a:rPr>
              <a:t>A. </a:t>
            </a:r>
            <a:r>
              <a:rPr lang="fr-FR" i="1" dirty="0" err="1">
                <a:solidFill>
                  <a:srgbClr val="000000"/>
                </a:solidFill>
                <a:effectLst/>
                <a:latin typeface="+mn-lt"/>
              </a:rPr>
              <a:t>lebbek</a:t>
            </a:r>
            <a:r>
              <a:rPr lang="fr-FR" i="1" dirty="0">
                <a:solidFill>
                  <a:srgbClr val="000000"/>
                </a:solidFill>
                <a:effectLst/>
                <a:latin typeface="+mn-lt"/>
              </a:rPr>
              <a:t> </a:t>
            </a:r>
            <a:r>
              <a:rPr lang="fr-FR" b="0" i="0" dirty="0">
                <a:solidFill>
                  <a:srgbClr val="000000"/>
                </a:solidFill>
                <a:effectLst/>
                <a:latin typeface="+mn-lt"/>
              </a:rPr>
              <a:t>se développe sur de nombreux sols différents, bien qu'il préfère des conditions humides telles que du limon bien drainé. </a:t>
            </a:r>
            <a:r>
              <a:rPr lang="fr-FR" b="0" i="0" dirty="0">
                <a:solidFill>
                  <a:srgbClr val="008000"/>
                </a:solidFill>
                <a:effectLst/>
                <a:latin typeface="+mn-lt"/>
              </a:rPr>
              <a:t>En raison de sa </a:t>
            </a:r>
            <a:r>
              <a:rPr lang="fr-FR" b="1" i="0" dirty="0">
                <a:solidFill>
                  <a:srgbClr val="008000"/>
                </a:solidFill>
                <a:effectLst/>
                <a:latin typeface="+mn-lt"/>
              </a:rPr>
              <a:t>tolérance extrême aux embruns</a:t>
            </a:r>
            <a:r>
              <a:rPr lang="fr-FR" b="0" i="0" dirty="0">
                <a:solidFill>
                  <a:srgbClr val="008000"/>
                </a:solidFill>
                <a:effectLst/>
                <a:latin typeface="+mn-lt"/>
              </a:rPr>
              <a:t>, elle se développe bien près du bord de la mer</a:t>
            </a:r>
            <a:r>
              <a:rPr lang="fr-FR" b="0" i="0" dirty="0">
                <a:solidFill>
                  <a:srgbClr val="000000"/>
                </a:solidFill>
                <a:effectLst/>
                <a:latin typeface="+mn-lt"/>
              </a:rPr>
              <a:t>. </a:t>
            </a:r>
            <a:r>
              <a:rPr lang="fr-FR" b="0" i="0" dirty="0">
                <a:solidFill>
                  <a:srgbClr val="008000"/>
                </a:solidFill>
                <a:effectLst/>
                <a:latin typeface="+mn-lt"/>
              </a:rPr>
              <a:t>Les meubles, l'embellissement, le fourrage (20% de protéines) et le </a:t>
            </a:r>
            <a:r>
              <a:rPr lang="fr-FR" b="1" i="0" dirty="0">
                <a:solidFill>
                  <a:srgbClr val="008000"/>
                </a:solidFill>
                <a:effectLst/>
                <a:latin typeface="+mn-lt"/>
              </a:rPr>
              <a:t>contrôle de l'érosion </a:t>
            </a:r>
            <a:r>
              <a:rPr lang="fr-FR" b="0" i="0" dirty="0">
                <a:solidFill>
                  <a:srgbClr val="008000"/>
                </a:solidFill>
                <a:effectLst/>
                <a:latin typeface="+mn-lt"/>
              </a:rPr>
              <a:t>constituent ses autres utilisations principales</a:t>
            </a:r>
            <a:r>
              <a:rPr lang="fr-FR" b="0" i="0" dirty="0">
                <a:solidFill>
                  <a:srgbClr val="000000"/>
                </a:solidFill>
                <a:effectLst/>
                <a:latin typeface="+mn-lt"/>
              </a:rPr>
              <a:t>. </a:t>
            </a:r>
            <a:r>
              <a:rPr lang="fr-FR" b="0" i="0" dirty="0">
                <a:solidFill>
                  <a:srgbClr val="FF0000"/>
                </a:solidFill>
                <a:effectLst/>
                <a:latin typeface="+mn-lt"/>
              </a:rPr>
              <a:t>Il peut être épuisé par le broutage des herbivores, ses racines peu profondes et les maladies fongiques qui attaquent les feuilles et les gousses</a:t>
            </a:r>
            <a:r>
              <a:rPr lang="fr-FR" b="0" i="0" dirty="0">
                <a:solidFill>
                  <a:srgbClr val="000000"/>
                </a:solidFill>
                <a:effectLst/>
                <a:latin typeface="+mn-lt"/>
              </a:rPr>
              <a:t>.</a:t>
            </a:r>
          </a:p>
          <a:p>
            <a:r>
              <a:rPr lang="fr-FR" sz="1200" dirty="0">
                <a:solidFill>
                  <a:srgbClr val="000000"/>
                </a:solidFill>
                <a:latin typeface="+mn-lt"/>
              </a:rPr>
              <a:t>Sources : a) </a:t>
            </a:r>
            <a:r>
              <a:rPr lang="fr-FR" sz="1200" dirty="0">
                <a:solidFill>
                  <a:srgbClr val="000000"/>
                </a:solidFill>
                <a:latin typeface="+mn-lt"/>
                <a:hlinkClick r:id="rId6"/>
              </a:rPr>
              <a:t>http://www.newforestsproject.org/species.html</a:t>
            </a:r>
            <a:r>
              <a:rPr lang="fr-FR" sz="1200" dirty="0">
                <a:solidFill>
                  <a:srgbClr val="000000"/>
                </a:solidFill>
                <a:latin typeface="+mn-lt"/>
              </a:rPr>
              <a:t>, b) </a:t>
            </a:r>
            <a:r>
              <a:rPr lang="fr-FR" sz="1200" dirty="0">
                <a:solidFill>
                  <a:srgbClr val="000000"/>
                </a:solidFill>
                <a:latin typeface="+mn-lt"/>
                <a:hlinkClick r:id="rId7"/>
              </a:rPr>
              <a:t>http://www.doc-developpement-durable.org/fiches-arbres/Fiche-presentation-albizia-lebbeck.doc</a:t>
            </a:r>
            <a:r>
              <a:rPr lang="fr-FR" sz="1200" dirty="0">
                <a:solidFill>
                  <a:srgbClr val="000000"/>
                </a:solidFill>
                <a:latin typeface="+mn-lt"/>
              </a:rPr>
              <a:t>  </a:t>
            </a:r>
            <a:endParaRPr lang="fr-FR" sz="1200" dirty="0">
              <a:latin typeface="+mn-lt"/>
            </a:endParaRPr>
          </a:p>
        </p:txBody>
      </p:sp>
      <p:pic>
        <p:nvPicPr>
          <p:cNvPr id="133122" name="Picture 2" descr="image003">
            <a:extLst>
              <a:ext uri="{FF2B5EF4-FFF2-40B4-BE49-F238E27FC236}">
                <a16:creationId xmlns:a16="http://schemas.microsoft.com/office/drawing/2014/main" id="{15B36130-F767-4CE2-997B-460E8A6889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1150" y="220681"/>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3" descr="image005">
            <a:extLst>
              <a:ext uri="{FF2B5EF4-FFF2-40B4-BE49-F238E27FC236}">
                <a16:creationId xmlns:a16="http://schemas.microsoft.com/office/drawing/2014/main" id="{D025087D-3C26-4281-996E-594597CCC9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0412" y="176213"/>
            <a:ext cx="247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Image 22">
            <a:extLst>
              <a:ext uri="{FF2B5EF4-FFF2-40B4-BE49-F238E27FC236}">
                <a16:creationId xmlns:a16="http://schemas.microsoft.com/office/drawing/2014/main" id="{FA790335-151D-4522-9DD3-4BE58CBE30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27341" y="3529425"/>
            <a:ext cx="1805474" cy="33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descr="fleur">
            <a:extLst>
              <a:ext uri="{FF2B5EF4-FFF2-40B4-BE49-F238E27FC236}">
                <a16:creationId xmlns:a16="http://schemas.microsoft.com/office/drawing/2014/main" id="{433643BC-9074-40A6-8B5C-860B6BE001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04058" y="3793489"/>
            <a:ext cx="22955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6" descr="arbre">
            <a:extLst>
              <a:ext uri="{FF2B5EF4-FFF2-40B4-BE49-F238E27FC236}">
                <a16:creationId xmlns:a16="http://schemas.microsoft.com/office/drawing/2014/main" id="{BC15B460-786E-4255-8BE2-5A747F7129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4557" y="5505450"/>
            <a:ext cx="19145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7" descr="feuilles">
            <a:extLst>
              <a:ext uri="{FF2B5EF4-FFF2-40B4-BE49-F238E27FC236}">
                <a16:creationId xmlns:a16="http://schemas.microsoft.com/office/drawing/2014/main" id="{A9F2D0E6-B758-4A04-8499-84B595951A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61775" y="3845876"/>
            <a:ext cx="19145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8" name="Picture 8" descr="goussesJeunes">
            <a:extLst>
              <a:ext uri="{FF2B5EF4-FFF2-40B4-BE49-F238E27FC236}">
                <a16:creationId xmlns:a16="http://schemas.microsoft.com/office/drawing/2014/main" id="{AA165925-B194-41AE-B910-9EC038B5D4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9740" y="5439363"/>
            <a:ext cx="19145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9" name="Picture 9" descr="gousses">
            <a:extLst>
              <a:ext uri="{FF2B5EF4-FFF2-40B4-BE49-F238E27FC236}">
                <a16:creationId xmlns:a16="http://schemas.microsoft.com/office/drawing/2014/main" id="{B66EACE9-4E40-4E24-82C1-BD13515A9A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1842" y="3845876"/>
            <a:ext cx="21621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0" name="Picture 10" descr="gousses2">
            <a:extLst>
              <a:ext uri="{FF2B5EF4-FFF2-40B4-BE49-F238E27FC236}">
                <a16:creationId xmlns:a16="http://schemas.microsoft.com/office/drawing/2014/main" id="{41C6DF10-7819-4881-BC4A-623E7D900A8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52787" y="5405035"/>
            <a:ext cx="21621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1" name="Picture 11" descr="bois">
            <a:extLst>
              <a:ext uri="{FF2B5EF4-FFF2-40B4-BE49-F238E27FC236}">
                <a16:creationId xmlns:a16="http://schemas.microsoft.com/office/drawing/2014/main" id="{A8546255-7DCC-4CA9-9FDA-6B498E4C094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9711" y="3798992"/>
            <a:ext cx="2295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2" name="Picture 12" descr="graine">
            <a:extLst>
              <a:ext uri="{FF2B5EF4-FFF2-40B4-BE49-F238E27FC236}">
                <a16:creationId xmlns:a16="http://schemas.microsoft.com/office/drawing/2014/main" id="{2A5A7596-6C88-471A-821F-574556D540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9426" y="5505450"/>
            <a:ext cx="2102460" cy="139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3" name="Image 21">
            <a:extLst>
              <a:ext uri="{FF2B5EF4-FFF2-40B4-BE49-F238E27FC236}">
                <a16:creationId xmlns:a16="http://schemas.microsoft.com/office/drawing/2014/main" id="{B7AF13A1-9B19-4D96-B385-1F045AA2EE7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48644" y="134144"/>
            <a:ext cx="19208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20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a:extLst>
              <a:ext uri="{FF2B5EF4-FFF2-40B4-BE49-F238E27FC236}">
                <a16:creationId xmlns:a16="http://schemas.microsoft.com/office/drawing/2014/main" id="{D311E59B-4216-400D-8B2F-78BB88B91AED}"/>
              </a:ext>
            </a:extLst>
          </p:cNvPr>
          <p:cNvSpPr>
            <a:spLocks noGrp="1"/>
          </p:cNvSpPr>
          <p:nvPr>
            <p:ph type="sldNum" sz="quarter" idx="12"/>
          </p:nvPr>
        </p:nvSpPr>
        <p:spPr>
          <a:xfrm>
            <a:off x="227013" y="158750"/>
            <a:ext cx="550862" cy="368300"/>
          </a:xfrm>
        </p:spPr>
        <p:txBody>
          <a:bodyPr/>
          <a:lstStyle/>
          <a:p>
            <a:pPr>
              <a:defRPr/>
            </a:pPr>
            <a:fld id="{569BF377-89B3-4195-BA47-F1F330F9F8E8}" type="slidenum">
              <a:rPr lang="fr-FR"/>
              <a:pPr>
                <a:defRPr/>
              </a:pPr>
              <a:t>22</a:t>
            </a:fld>
            <a:endParaRPr lang="fr-FR" dirty="0"/>
          </a:p>
        </p:txBody>
      </p:sp>
      <p:sp>
        <p:nvSpPr>
          <p:cNvPr id="23555" name="Rectangle 5">
            <a:extLst>
              <a:ext uri="{FF2B5EF4-FFF2-40B4-BE49-F238E27FC236}">
                <a16:creationId xmlns:a16="http://schemas.microsoft.com/office/drawing/2014/main" id="{456F0493-69DB-4CFC-8BE7-62F38B5517DD}"/>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23556" name="ZoneTexte 6">
            <a:extLst>
              <a:ext uri="{FF2B5EF4-FFF2-40B4-BE49-F238E27FC236}">
                <a16:creationId xmlns:a16="http://schemas.microsoft.com/office/drawing/2014/main" id="{248098CA-2B88-44DA-8EE9-C985EEFC1212}"/>
              </a:ext>
            </a:extLst>
          </p:cNvPr>
          <p:cNvSpPr txBox="1">
            <a:spLocks noChangeArrowheads="1"/>
          </p:cNvSpPr>
          <p:nvPr/>
        </p:nvSpPr>
        <p:spPr bwMode="auto">
          <a:xfrm>
            <a:off x="136525" y="958850"/>
            <a:ext cx="119443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3.2. </a:t>
            </a:r>
            <a:r>
              <a:rPr lang="fr-FR" altLang="fr-FR" b="1" i="1" dirty="0">
                <a:solidFill>
                  <a:srgbClr val="008000"/>
                </a:solidFill>
              </a:rPr>
              <a:t>Acacia </a:t>
            </a:r>
            <a:r>
              <a:rPr lang="fr-FR" altLang="fr-FR" b="1" i="1" dirty="0" err="1">
                <a:solidFill>
                  <a:srgbClr val="008000"/>
                </a:solidFill>
              </a:rPr>
              <a:t>sp</a:t>
            </a:r>
            <a:r>
              <a:rPr lang="fr-FR" altLang="fr-FR" b="1" i="1" dirty="0">
                <a:solidFill>
                  <a:srgbClr val="008000"/>
                </a:solidFill>
              </a:rPr>
              <a:t>. </a:t>
            </a:r>
            <a:r>
              <a:rPr lang="fr-FR" altLang="fr-FR" dirty="0">
                <a:solidFill>
                  <a:srgbClr val="008000"/>
                </a:solidFill>
              </a:rPr>
              <a:t>(genre </a:t>
            </a:r>
            <a:r>
              <a:rPr lang="fr-FR" altLang="fr-FR" i="1" dirty="0">
                <a:solidFill>
                  <a:srgbClr val="008000"/>
                </a:solidFill>
              </a:rPr>
              <a:t>Acacia), </a:t>
            </a:r>
            <a:r>
              <a:rPr lang="fr-FR" altLang="fr-FR" dirty="0">
                <a:solidFill>
                  <a:srgbClr val="008000"/>
                </a:solidFill>
              </a:rPr>
              <a:t>En anglais : acacias. </a:t>
            </a:r>
            <a:r>
              <a:rPr lang="fr-FR" sz="1800" b="1" dirty="0">
                <a:solidFill>
                  <a:srgbClr val="008000"/>
                </a:solidFill>
              </a:rPr>
              <a:t>(famille des </a:t>
            </a:r>
            <a:r>
              <a:rPr lang="fr-FR" sz="1800" i="1" u="sng" dirty="0" err="1">
                <a:hlinkClick r:id="rId2"/>
              </a:rPr>
              <a:t>Fabaceae</a:t>
            </a:r>
            <a:r>
              <a:rPr lang="fr-FR" sz="1800" b="1" dirty="0">
                <a:solidFill>
                  <a:srgbClr val="008000"/>
                </a:solidFill>
              </a:rPr>
              <a:t>)</a:t>
            </a:r>
            <a:endParaRPr lang="fr-FR" altLang="fr-FR" dirty="0">
              <a:solidFill>
                <a:srgbClr val="008000"/>
              </a:solidFill>
            </a:endParaRPr>
          </a:p>
          <a:p>
            <a:pPr algn="just" eaLnBrk="1" hangingPunct="1"/>
            <a:r>
              <a:rPr lang="fr-FR" altLang="fr-FR" dirty="0">
                <a:solidFill>
                  <a:srgbClr val="008000"/>
                </a:solidFill>
              </a:rPr>
              <a:t>Arbres et arbustes de la famille des légumineuses, allant de </a:t>
            </a:r>
            <a:r>
              <a:rPr lang="fr-FR" altLang="fr-FR" b="1" dirty="0">
                <a:solidFill>
                  <a:srgbClr val="008000"/>
                </a:solidFill>
              </a:rPr>
              <a:t>3 à 25 m</a:t>
            </a:r>
            <a:r>
              <a:rPr lang="fr-FR" altLang="fr-FR" dirty="0">
                <a:solidFill>
                  <a:srgbClr val="008000"/>
                </a:solidFill>
              </a:rPr>
              <a:t>, avec des espèces qui poussent </a:t>
            </a:r>
            <a:r>
              <a:rPr lang="fr-FR" altLang="fr-FR" b="1" dirty="0">
                <a:solidFill>
                  <a:srgbClr val="008000"/>
                </a:solidFill>
              </a:rPr>
              <a:t>des régions arides aux tropiques</a:t>
            </a:r>
            <a:r>
              <a:rPr lang="fr-FR" altLang="fr-FR" dirty="0">
                <a:solidFill>
                  <a:srgbClr val="008000"/>
                </a:solidFill>
              </a:rPr>
              <a:t> ; souvent épineux. </a:t>
            </a:r>
            <a:r>
              <a:rPr lang="fr-FR" altLang="fr-FR" u="sng" dirty="0">
                <a:solidFill>
                  <a:srgbClr val="008000"/>
                </a:solidFill>
              </a:rPr>
              <a:t>Usages</a:t>
            </a:r>
            <a:r>
              <a:rPr lang="fr-FR" altLang="fr-FR" dirty="0">
                <a:solidFill>
                  <a:srgbClr val="008000"/>
                </a:solidFill>
              </a:rPr>
              <a:t> : Certaines espèces offrent un </a:t>
            </a:r>
            <a:r>
              <a:rPr lang="fr-FR" altLang="fr-FR" b="1" dirty="0">
                <a:solidFill>
                  <a:srgbClr val="008000"/>
                </a:solidFill>
              </a:rPr>
              <a:t>fourrage</a:t>
            </a:r>
            <a:r>
              <a:rPr lang="fr-FR" altLang="fr-FR" dirty="0">
                <a:solidFill>
                  <a:srgbClr val="008000"/>
                </a:solidFill>
              </a:rPr>
              <a:t> important dans les régions sèches, avec des feuilles, des gousses et des graines ; bois de chauffage et (cer­taines espèces), bois d'</a:t>
            </a:r>
            <a:r>
              <a:rPr lang="fr-FR" altLang="fr-FR" dirty="0" err="1">
                <a:solidFill>
                  <a:srgbClr val="008000"/>
                </a:solidFill>
              </a:rPr>
              <a:t>oeuvre</a:t>
            </a:r>
            <a:r>
              <a:rPr lang="fr-FR" altLang="fr-FR" dirty="0">
                <a:solidFill>
                  <a:srgbClr val="008000"/>
                </a:solidFill>
              </a:rPr>
              <a:t>. Fixateur d'azote ; Fukuoka planta des </a:t>
            </a:r>
            <a:r>
              <a:rPr lang="fr-FR" altLang="fr-FR" i="1" dirty="0">
                <a:solidFill>
                  <a:srgbClr val="008000"/>
                </a:solidFill>
              </a:rPr>
              <a:t>Acacia </a:t>
            </a:r>
            <a:r>
              <a:rPr lang="fr-FR" altLang="fr-FR" i="1" dirty="0" err="1">
                <a:solidFill>
                  <a:srgbClr val="008000"/>
                </a:solidFill>
              </a:rPr>
              <a:t>dealbata</a:t>
            </a:r>
            <a:r>
              <a:rPr lang="fr-FR" altLang="fr-FR" i="1" dirty="0">
                <a:solidFill>
                  <a:srgbClr val="008000"/>
                </a:solidFill>
              </a:rPr>
              <a:t> </a:t>
            </a:r>
            <a:r>
              <a:rPr lang="fr-FR" altLang="fr-FR" dirty="0">
                <a:solidFill>
                  <a:srgbClr val="008000"/>
                </a:solidFill>
              </a:rPr>
              <a:t>dans ses champs pour stimu­ler la production. Contrôle de l'érosion.</a:t>
            </a:r>
          </a:p>
          <a:p>
            <a:pPr algn="just" eaLnBrk="1" hangingPunct="1"/>
            <a:r>
              <a:rPr lang="fr-FR" altLang="fr-FR" u="sng" dirty="0">
                <a:solidFill>
                  <a:srgbClr val="008000"/>
                </a:solidFill>
              </a:rPr>
              <a:t>Fourrage</a:t>
            </a:r>
            <a:r>
              <a:rPr lang="fr-FR" altLang="fr-FR" dirty="0">
                <a:solidFill>
                  <a:srgbClr val="008000"/>
                </a:solidFill>
              </a:rPr>
              <a:t> : Le </a:t>
            </a:r>
            <a:r>
              <a:rPr lang="fr-FR" altLang="fr-FR" dirty="0" err="1">
                <a:solidFill>
                  <a:srgbClr val="008000"/>
                </a:solidFill>
              </a:rPr>
              <a:t>mulga</a:t>
            </a:r>
            <a:r>
              <a:rPr lang="fr-FR" altLang="fr-FR" dirty="0">
                <a:solidFill>
                  <a:srgbClr val="008000"/>
                </a:solidFill>
              </a:rPr>
              <a:t> </a:t>
            </a:r>
            <a:r>
              <a:rPr lang="fr-FR" altLang="fr-FR" i="1" dirty="0">
                <a:solidFill>
                  <a:srgbClr val="008000"/>
                </a:solidFill>
              </a:rPr>
              <a:t>(Acacia </a:t>
            </a:r>
            <a:r>
              <a:rPr lang="fr-FR" altLang="fr-FR" i="1" dirty="0" err="1">
                <a:solidFill>
                  <a:srgbClr val="008000"/>
                </a:solidFill>
              </a:rPr>
              <a:t>aneura</a:t>
            </a:r>
            <a:r>
              <a:rPr lang="fr-FR" altLang="fr-FR" i="1" dirty="0">
                <a:solidFill>
                  <a:srgbClr val="008000"/>
                </a:solidFill>
              </a:rPr>
              <a:t>) </a:t>
            </a:r>
            <a:r>
              <a:rPr lang="fr-FR" altLang="fr-FR" dirty="0">
                <a:solidFill>
                  <a:srgbClr val="008000"/>
                </a:solidFill>
              </a:rPr>
              <a:t>est très répandu dans les régions sèches d'Australie, il pousse vite et est comes­tible pour les troupeaux ; jusqu'à 7 m de haut. Le </a:t>
            </a:r>
            <a:r>
              <a:rPr lang="fr-FR" altLang="fr-FR" dirty="0" err="1">
                <a:solidFill>
                  <a:srgbClr val="008000"/>
                </a:solidFill>
              </a:rPr>
              <a:t>balanzan</a:t>
            </a:r>
            <a:r>
              <a:rPr lang="fr-FR" altLang="fr-FR" dirty="0">
                <a:solidFill>
                  <a:srgbClr val="008000"/>
                </a:solidFill>
              </a:rPr>
              <a:t> </a:t>
            </a:r>
            <a:r>
              <a:rPr lang="fr-FR" altLang="fr-FR" i="1" dirty="0">
                <a:solidFill>
                  <a:srgbClr val="008000"/>
                </a:solidFill>
              </a:rPr>
              <a:t>(Acacia </a:t>
            </a:r>
            <a:r>
              <a:rPr lang="fr-FR" altLang="fr-FR" i="1" dirty="0" err="1">
                <a:solidFill>
                  <a:srgbClr val="008000"/>
                </a:solidFill>
              </a:rPr>
              <a:t>albida</a:t>
            </a:r>
            <a:r>
              <a:rPr lang="fr-FR" altLang="fr-FR" dirty="0">
                <a:solidFill>
                  <a:srgbClr val="008000"/>
                </a:solidFill>
              </a:rPr>
              <a:t> ou </a:t>
            </a:r>
            <a:r>
              <a:rPr lang="fr-FR" altLang="fr-FR" i="1" dirty="0">
                <a:solidFill>
                  <a:srgbClr val="008000"/>
                </a:solidFill>
              </a:rPr>
              <a:t>Faidherbia </a:t>
            </a:r>
            <a:r>
              <a:rPr lang="fr-FR" altLang="fr-FR" i="1" dirty="0" err="1">
                <a:solidFill>
                  <a:srgbClr val="008000"/>
                </a:solidFill>
              </a:rPr>
              <a:t>albida</a:t>
            </a:r>
            <a:r>
              <a:rPr lang="fr-FR" altLang="fr-FR" i="1" dirty="0">
                <a:solidFill>
                  <a:srgbClr val="008000"/>
                </a:solidFill>
              </a:rPr>
              <a:t>) </a:t>
            </a:r>
            <a:r>
              <a:rPr lang="fr-FR" altLang="fr-FR" dirty="0">
                <a:solidFill>
                  <a:srgbClr val="008000"/>
                </a:solidFill>
              </a:rPr>
              <a:t>est une espèce épineuse allant jusqu'à 25 m de haut ; au Soudan, son feuillage et ses gousses produisent 135 kg de fourrage par arbre ; il est caduque à la saison des pluies, et couvert de feuilles à la saison sèche. </a:t>
            </a:r>
            <a:r>
              <a:rPr lang="fr-FR" altLang="fr-FR" i="1" dirty="0">
                <a:solidFill>
                  <a:srgbClr val="008000"/>
                </a:solidFill>
              </a:rPr>
              <a:t>L'Acacia pendula </a:t>
            </a:r>
            <a:r>
              <a:rPr lang="fr-FR" altLang="fr-FR" dirty="0">
                <a:solidFill>
                  <a:srgbClr val="008000"/>
                </a:solidFill>
              </a:rPr>
              <a:t>pousse sur des sols lourds là où peu d'arbres poussent (il protège le sol, offre de l'ombre et du fourrage). Voici d'autres espèces four­ragères : </a:t>
            </a:r>
            <a:r>
              <a:rPr lang="fr-FR" altLang="fr-FR" i="1" dirty="0">
                <a:solidFill>
                  <a:srgbClr val="008000"/>
                </a:solidFill>
              </a:rPr>
              <a:t>l'Acacia </a:t>
            </a:r>
            <a:r>
              <a:rPr lang="fr-FR" altLang="fr-FR" i="1" dirty="0" err="1">
                <a:solidFill>
                  <a:srgbClr val="008000"/>
                </a:solidFill>
              </a:rPr>
              <a:t>salicina</a:t>
            </a:r>
            <a:r>
              <a:rPr lang="fr-FR" altLang="fr-FR" i="1" dirty="0">
                <a:solidFill>
                  <a:srgbClr val="008000"/>
                </a:solidFill>
              </a:rPr>
              <a:t>, </a:t>
            </a:r>
            <a:r>
              <a:rPr lang="fr-FR" altLang="fr-FR" dirty="0">
                <a:solidFill>
                  <a:srgbClr val="008000"/>
                </a:solidFill>
              </a:rPr>
              <a:t>le gommier blanc </a:t>
            </a:r>
            <a:r>
              <a:rPr lang="fr-FR" altLang="fr-FR" i="1" dirty="0">
                <a:solidFill>
                  <a:srgbClr val="008000"/>
                </a:solidFill>
              </a:rPr>
              <a:t>(</a:t>
            </a:r>
            <a:r>
              <a:rPr lang="fr-FR" altLang="fr-FR" i="1" dirty="0" err="1">
                <a:solidFill>
                  <a:srgbClr val="008000"/>
                </a:solidFill>
              </a:rPr>
              <a:t>A.senegal</a:t>
            </a:r>
            <a:r>
              <a:rPr lang="fr-FR" altLang="fr-FR" i="1" dirty="0">
                <a:solidFill>
                  <a:srgbClr val="008000"/>
                </a:solidFill>
              </a:rPr>
              <a:t>), </a:t>
            </a:r>
            <a:r>
              <a:rPr lang="fr-FR" altLang="fr-FR" i="1" dirty="0" err="1">
                <a:solidFill>
                  <a:srgbClr val="008000"/>
                </a:solidFill>
              </a:rPr>
              <a:t>A.seyal</a:t>
            </a:r>
            <a:r>
              <a:rPr lang="fr-FR" altLang="fr-FR" i="1" dirty="0">
                <a:solidFill>
                  <a:srgbClr val="008000"/>
                </a:solidFill>
              </a:rPr>
              <a:t>. </a:t>
            </a:r>
            <a:r>
              <a:rPr lang="fr-FR" altLang="fr-FR" u="sng" dirty="0">
                <a:solidFill>
                  <a:srgbClr val="008000"/>
                </a:solidFill>
              </a:rPr>
              <a:t>Bois d'œuvre</a:t>
            </a:r>
            <a:r>
              <a:rPr lang="fr-FR" altLang="fr-FR" dirty="0">
                <a:solidFill>
                  <a:srgbClr val="008000"/>
                </a:solidFill>
              </a:rPr>
              <a:t> : Le mimosa à bois noir </a:t>
            </a:r>
            <a:r>
              <a:rPr lang="fr-FR" altLang="fr-FR" i="1" dirty="0">
                <a:solidFill>
                  <a:srgbClr val="008000"/>
                </a:solidFill>
              </a:rPr>
              <a:t>(Acacia </a:t>
            </a:r>
            <a:r>
              <a:rPr lang="fr-FR" altLang="fr-FR" i="1" dirty="0" err="1">
                <a:solidFill>
                  <a:srgbClr val="008000"/>
                </a:solidFill>
              </a:rPr>
              <a:t>melanoxylon</a:t>
            </a:r>
            <a:r>
              <a:rPr lang="fr-FR" altLang="fr-FR" i="1" dirty="0">
                <a:solidFill>
                  <a:srgbClr val="008000"/>
                </a:solidFill>
              </a:rPr>
              <a:t>), </a:t>
            </a:r>
            <a:r>
              <a:rPr lang="fr-FR" altLang="fr-FR" dirty="0">
                <a:solidFill>
                  <a:srgbClr val="008000"/>
                </a:solidFill>
              </a:rPr>
              <a:t>croissance rapide, longue durée de vie, acacia des climats froids est utilisé dans la fabri­cation de meubles (sous les climats chauds, le </a:t>
            </a:r>
            <a:r>
              <a:rPr lang="fr-FR" altLang="fr-FR" i="1" dirty="0" err="1">
                <a:solidFill>
                  <a:srgbClr val="008000"/>
                </a:solidFill>
              </a:rPr>
              <a:t>Melanoxylon</a:t>
            </a:r>
            <a:r>
              <a:rPr lang="fr-FR" altLang="fr-FR" i="1" dirty="0">
                <a:solidFill>
                  <a:srgbClr val="008000"/>
                </a:solidFill>
              </a:rPr>
              <a:t> </a:t>
            </a:r>
            <a:r>
              <a:rPr lang="fr-FR" altLang="fr-FR" dirty="0">
                <a:solidFill>
                  <a:srgbClr val="008000"/>
                </a:solidFill>
              </a:rPr>
              <a:t>est un arbre irrégulier, à courte durée de vie). Le mimosa des fleuristes </a:t>
            </a:r>
            <a:r>
              <a:rPr lang="fr-FR" altLang="fr-FR" i="1" dirty="0">
                <a:solidFill>
                  <a:srgbClr val="008000"/>
                </a:solidFill>
              </a:rPr>
              <a:t>(A. </a:t>
            </a:r>
            <a:r>
              <a:rPr lang="fr-FR" altLang="fr-FR" i="1" dirty="0" err="1">
                <a:solidFill>
                  <a:srgbClr val="008000"/>
                </a:solidFill>
              </a:rPr>
              <a:t>dealbata</a:t>
            </a:r>
            <a:r>
              <a:rPr lang="fr-FR" altLang="fr-FR" i="1" dirty="0">
                <a:solidFill>
                  <a:srgbClr val="008000"/>
                </a:solidFill>
              </a:rPr>
              <a:t>) </a:t>
            </a:r>
            <a:r>
              <a:rPr lang="fr-FR" altLang="fr-FR" dirty="0">
                <a:solidFill>
                  <a:srgbClr val="008000"/>
                </a:solidFill>
              </a:rPr>
              <a:t>et </a:t>
            </a:r>
            <a:r>
              <a:rPr lang="fr-FR" altLang="fr-FR" i="1" dirty="0">
                <a:solidFill>
                  <a:srgbClr val="008000"/>
                </a:solidFill>
              </a:rPr>
              <a:t>l'Acacia </a:t>
            </a:r>
            <a:r>
              <a:rPr lang="fr-FR" altLang="fr-FR" i="1" dirty="0" err="1">
                <a:solidFill>
                  <a:srgbClr val="008000"/>
                </a:solidFill>
              </a:rPr>
              <a:t>falciformis</a:t>
            </a:r>
            <a:r>
              <a:rPr lang="fr-FR" altLang="fr-FR" i="1" dirty="0">
                <a:solidFill>
                  <a:srgbClr val="008000"/>
                </a:solidFill>
              </a:rPr>
              <a:t> </a:t>
            </a:r>
            <a:r>
              <a:rPr lang="fr-FR" altLang="fr-FR" dirty="0">
                <a:solidFill>
                  <a:srgbClr val="008000"/>
                </a:solidFill>
              </a:rPr>
              <a:t>sont également de bons bois d'œuvre.</a:t>
            </a:r>
          </a:p>
        </p:txBody>
      </p:sp>
      <p:sp>
        <p:nvSpPr>
          <p:cNvPr id="23557" name="Rectangle 7">
            <a:extLst>
              <a:ext uri="{FF2B5EF4-FFF2-40B4-BE49-F238E27FC236}">
                <a16:creationId xmlns:a16="http://schemas.microsoft.com/office/drawing/2014/main" id="{AA82EBA0-9A7F-4B35-A5E9-DCD6C43EAFE9}"/>
              </a:ext>
            </a:extLst>
          </p:cNvPr>
          <p:cNvSpPr>
            <a:spLocks noChangeArrowheads="1"/>
          </p:cNvSpPr>
          <p:nvPr/>
        </p:nvSpPr>
        <p:spPr bwMode="auto">
          <a:xfrm>
            <a:off x="136525" y="588963"/>
            <a:ext cx="926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pic>
        <p:nvPicPr>
          <p:cNvPr id="23558" name="Picture 2" descr="medicament2_s">
            <a:extLst>
              <a:ext uri="{FF2B5EF4-FFF2-40B4-BE49-F238E27FC236}">
                <a16:creationId xmlns:a16="http://schemas.microsoft.com/office/drawing/2014/main" id="{98C74C37-9E52-4691-9FBF-C0FA6D65D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988" y="4127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descr="fourrage2_ss">
            <a:extLst>
              <a:ext uri="{FF2B5EF4-FFF2-40B4-BE49-F238E27FC236}">
                <a16:creationId xmlns:a16="http://schemas.microsoft.com/office/drawing/2014/main" id="{15DB8818-CF64-449C-9473-B18F5EAA7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73025"/>
            <a:ext cx="4270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ZoneTexte 1">
            <a:extLst>
              <a:ext uri="{FF2B5EF4-FFF2-40B4-BE49-F238E27FC236}">
                <a16:creationId xmlns:a16="http://schemas.microsoft.com/office/drawing/2014/main" id="{F3B1EA11-766B-49F5-9E4D-93405C87EA99}"/>
              </a:ext>
            </a:extLst>
          </p:cNvPr>
          <p:cNvSpPr txBox="1">
            <a:spLocks noChangeArrowheads="1"/>
          </p:cNvSpPr>
          <p:nvPr/>
        </p:nvSpPr>
        <p:spPr bwMode="auto">
          <a:xfrm>
            <a:off x="9510713" y="6121400"/>
            <a:ext cx="2681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Acacia melanoxylon.</a:t>
            </a:r>
            <a:r>
              <a:rPr lang="fr-FR" altLang="fr-FR" sz="1200">
                <a:solidFill>
                  <a:srgbClr val="008000"/>
                </a:solidFill>
              </a:rPr>
              <a:t> Source : </a:t>
            </a:r>
            <a:r>
              <a:rPr lang="fr-FR" altLang="fr-FR" sz="1200">
                <a:solidFill>
                  <a:srgbClr val="008000"/>
                </a:solidFill>
                <a:hlinkClick r:id="rId5"/>
              </a:rPr>
              <a:t>http://www.gardensonline.com.au/GardenShed/PlantFinder/Show_2702.aspx</a:t>
            </a:r>
            <a:r>
              <a:rPr lang="fr-FR" altLang="fr-FR" sz="1200">
                <a:solidFill>
                  <a:srgbClr val="008000"/>
                </a:solidFill>
              </a:rPr>
              <a:t> </a:t>
            </a:r>
            <a:endParaRPr lang="fr-FR" altLang="fr-FR" sz="1200" i="1">
              <a:solidFill>
                <a:srgbClr val="008000"/>
              </a:solidFill>
            </a:endParaRPr>
          </a:p>
        </p:txBody>
      </p:sp>
      <p:pic>
        <p:nvPicPr>
          <p:cNvPr id="23561" name="Image 2">
            <a:extLst>
              <a:ext uri="{FF2B5EF4-FFF2-40B4-BE49-F238E27FC236}">
                <a16:creationId xmlns:a16="http://schemas.microsoft.com/office/drawing/2014/main" id="{90DAE283-5088-4EF7-B27B-FC5D30313E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69500" y="4549775"/>
            <a:ext cx="196373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5AC759-2072-4E64-8DCC-398CD4C54ED0}"/>
              </a:ext>
            </a:extLst>
          </p:cNvPr>
          <p:cNvSpPr/>
          <p:nvPr/>
        </p:nvSpPr>
        <p:spPr>
          <a:xfrm>
            <a:off x="108743" y="1274707"/>
            <a:ext cx="12055475" cy="2585323"/>
          </a:xfrm>
          <a:prstGeom prst="rect">
            <a:avLst/>
          </a:prstGeom>
        </p:spPr>
        <p:txBody>
          <a:bodyPr wrap="square">
            <a:spAutoFit/>
          </a:bodyPr>
          <a:lstStyle/>
          <a:p>
            <a:r>
              <a:rPr lang="fr-FR" b="0" i="1" dirty="0">
                <a:solidFill>
                  <a:srgbClr val="000000"/>
                </a:solidFill>
                <a:effectLst/>
                <a:latin typeface="+mn-lt"/>
              </a:rPr>
              <a:t>A. </a:t>
            </a:r>
            <a:r>
              <a:rPr lang="fr-FR" b="0" i="1" dirty="0" err="1">
                <a:solidFill>
                  <a:srgbClr val="000000"/>
                </a:solidFill>
                <a:effectLst/>
                <a:latin typeface="+mn-lt"/>
              </a:rPr>
              <a:t>Auriculiformis</a:t>
            </a:r>
            <a:r>
              <a:rPr lang="fr-FR" b="0" i="1" dirty="0">
                <a:solidFill>
                  <a:srgbClr val="000000"/>
                </a:solidFill>
                <a:effectLst/>
                <a:latin typeface="+mn-lt"/>
              </a:rPr>
              <a:t> </a:t>
            </a:r>
            <a:r>
              <a:rPr lang="fr-FR" b="0" i="0" dirty="0">
                <a:solidFill>
                  <a:srgbClr val="000000"/>
                </a:solidFill>
                <a:effectLst/>
                <a:latin typeface="+mn-lt"/>
              </a:rPr>
              <a:t>est un arbre légumineuse fixant de l'azote qui a la capacité de produire de bons bois de feu sur les sols pauvres dans les zones à saisons sèches. Originaire de Papouasie-Nouvelle-Guinée, </a:t>
            </a:r>
            <a:r>
              <a:rPr lang="fr-FR" b="1" i="0" dirty="0">
                <a:solidFill>
                  <a:srgbClr val="008000"/>
                </a:solidFill>
                <a:effectLst/>
                <a:latin typeface="+mn-lt"/>
              </a:rPr>
              <a:t>il se développe très vite</a:t>
            </a:r>
            <a:r>
              <a:rPr lang="fr-FR" b="0" i="0" dirty="0">
                <a:solidFill>
                  <a:srgbClr val="000000"/>
                </a:solidFill>
                <a:effectLst/>
                <a:latin typeface="+mn-lt"/>
              </a:rPr>
              <a:t>, atteignant une hauteur de 30 mètres. Avec un pouvoir calorifique élevé (4,800 - 4,900 kcal par kg), il produit un excellent charbon de bois non fumé, mais a tendance à réduire considérablement les taillis. Les précipitations annuelles varient de 1 500 à 1 800 mm dans son habitat naturel, et la température varie de 26 à 30 ° C. dans les tropiques. </a:t>
            </a:r>
            <a:r>
              <a:rPr lang="fr-FR" b="1" i="0" dirty="0">
                <a:solidFill>
                  <a:srgbClr val="008000"/>
                </a:solidFill>
                <a:effectLst/>
                <a:latin typeface="+mn-lt"/>
              </a:rPr>
              <a:t>Cependant, il se développe aussi dans les conditions de savane sèche, ainsi que dans une large gamme de sols profonds ou peu profonds comme le sable et l'argile. Le pH du sol varie considérablement d'un pH alcalin de 9,0 à un acide pH 3,0 </a:t>
            </a:r>
            <a:r>
              <a:rPr lang="fr-FR" b="0" i="0" dirty="0">
                <a:solidFill>
                  <a:srgbClr val="000000"/>
                </a:solidFill>
                <a:effectLst/>
                <a:latin typeface="+mn-lt"/>
              </a:rPr>
              <a:t>en Australie, ce qui le rend très polyvalent. Il a été utilisé avec succès pour le </a:t>
            </a:r>
            <a:r>
              <a:rPr lang="fr-FR" b="1" i="0" dirty="0">
                <a:solidFill>
                  <a:srgbClr val="008000"/>
                </a:solidFill>
                <a:effectLst/>
                <a:latin typeface="+mn-lt"/>
              </a:rPr>
              <a:t>contrôle de l'érosion </a:t>
            </a:r>
            <a:r>
              <a:rPr lang="fr-FR" b="0" i="0" dirty="0">
                <a:solidFill>
                  <a:srgbClr val="000000"/>
                </a:solidFill>
                <a:effectLst/>
                <a:latin typeface="+mn-lt"/>
              </a:rPr>
              <a:t>en Indonésie, mais </a:t>
            </a:r>
            <a:r>
              <a:rPr lang="fr-FR" b="0" i="0" dirty="0">
                <a:solidFill>
                  <a:srgbClr val="008000"/>
                </a:solidFill>
                <a:effectLst/>
                <a:latin typeface="+mn-lt"/>
              </a:rPr>
              <a:t>sert également de bonne source de pâte de bois, d'ombre et de couverture du sol.</a:t>
            </a:r>
            <a:r>
              <a:rPr lang="fr-FR" b="0" i="0" dirty="0">
                <a:solidFill>
                  <a:srgbClr val="FF0000"/>
                </a:solidFill>
                <a:effectLst/>
                <a:latin typeface="+mn-lt"/>
              </a:rPr>
              <a:t> Il peut être invasif.</a:t>
            </a:r>
            <a:r>
              <a:rPr lang="fr-FR" sz="1200" b="0" i="0" dirty="0">
                <a:solidFill>
                  <a:srgbClr val="008000"/>
                </a:solidFill>
                <a:effectLst/>
                <a:latin typeface="+mn-lt"/>
              </a:rPr>
              <a:t> Source : </a:t>
            </a:r>
            <a:r>
              <a:rPr lang="fr-FR" sz="1200" b="0" i="0" dirty="0">
                <a:solidFill>
                  <a:srgbClr val="008000"/>
                </a:solidFill>
                <a:effectLst/>
                <a:latin typeface="+mn-lt"/>
                <a:hlinkClick r:id="rId2"/>
              </a:rPr>
              <a:t>http://www.newforestsproject.org/species.html</a:t>
            </a:r>
            <a:r>
              <a:rPr lang="fr-FR" sz="1200" b="0" i="0" dirty="0">
                <a:solidFill>
                  <a:srgbClr val="008000"/>
                </a:solidFill>
                <a:effectLst/>
                <a:latin typeface="+mn-lt"/>
              </a:rPr>
              <a:t> </a:t>
            </a:r>
            <a:endParaRPr lang="fr-FR" dirty="0">
              <a:solidFill>
                <a:srgbClr val="008000"/>
              </a:solidFill>
              <a:latin typeface="+mn-lt"/>
            </a:endParaRPr>
          </a:p>
        </p:txBody>
      </p:sp>
      <p:sp>
        <p:nvSpPr>
          <p:cNvPr id="4" name="Espace réservé du numéro de diapositive 1">
            <a:extLst>
              <a:ext uri="{FF2B5EF4-FFF2-40B4-BE49-F238E27FC236}">
                <a16:creationId xmlns:a16="http://schemas.microsoft.com/office/drawing/2014/main" id="{08041A49-D912-49AF-9B7D-FF4703955B29}"/>
              </a:ext>
            </a:extLst>
          </p:cNvPr>
          <p:cNvSpPr txBox="1">
            <a:spLocks/>
          </p:cNvSpPr>
          <p:nvPr/>
        </p:nvSpPr>
        <p:spPr>
          <a:xfrm>
            <a:off x="26237" y="224248"/>
            <a:ext cx="471552" cy="420889"/>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569BF377-89B3-4195-BA47-F1F330F9F8E8}" type="slidenum">
              <a:rPr lang="fr-FR" smtClean="0"/>
              <a:pPr>
                <a:defRPr/>
              </a:pPr>
              <a:t>23</a:t>
            </a:fld>
            <a:endParaRPr lang="fr-FR" dirty="0"/>
          </a:p>
        </p:txBody>
      </p:sp>
      <p:sp>
        <p:nvSpPr>
          <p:cNvPr id="5" name="Rectangle 5">
            <a:extLst>
              <a:ext uri="{FF2B5EF4-FFF2-40B4-BE49-F238E27FC236}">
                <a16:creationId xmlns:a16="http://schemas.microsoft.com/office/drawing/2014/main" id="{5B9DE2F0-3F8D-4F14-8FDA-18FEE967B118}"/>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 name="Rectangle 7">
            <a:extLst>
              <a:ext uri="{FF2B5EF4-FFF2-40B4-BE49-F238E27FC236}">
                <a16:creationId xmlns:a16="http://schemas.microsoft.com/office/drawing/2014/main" id="{AF6F8DA8-60A2-44D1-95A3-CF0036E6FA08}"/>
              </a:ext>
            </a:extLst>
          </p:cNvPr>
          <p:cNvSpPr>
            <a:spLocks noChangeArrowheads="1"/>
          </p:cNvSpPr>
          <p:nvPr/>
        </p:nvSpPr>
        <p:spPr bwMode="auto">
          <a:xfrm>
            <a:off x="108743" y="658048"/>
            <a:ext cx="926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sp>
        <p:nvSpPr>
          <p:cNvPr id="9" name="Rectangle 8">
            <a:extLst>
              <a:ext uri="{FF2B5EF4-FFF2-40B4-BE49-F238E27FC236}">
                <a16:creationId xmlns:a16="http://schemas.microsoft.com/office/drawing/2014/main" id="{257BD9C4-424A-454A-9FDB-312A4E5BAD0F}"/>
              </a:ext>
            </a:extLst>
          </p:cNvPr>
          <p:cNvSpPr/>
          <p:nvPr/>
        </p:nvSpPr>
        <p:spPr>
          <a:xfrm>
            <a:off x="108743" y="958849"/>
            <a:ext cx="10057233" cy="369332"/>
          </a:xfrm>
          <a:prstGeom prst="rect">
            <a:avLst/>
          </a:prstGeom>
        </p:spPr>
        <p:txBody>
          <a:bodyPr wrap="square">
            <a:spAutoFit/>
          </a:bodyPr>
          <a:lstStyle/>
          <a:p>
            <a:r>
              <a:rPr lang="fr-FR" b="1" i="1" dirty="0">
                <a:solidFill>
                  <a:srgbClr val="008000"/>
                </a:solidFill>
              </a:rPr>
              <a:t>Acacia </a:t>
            </a:r>
            <a:r>
              <a:rPr lang="fr-FR" b="1" i="1" dirty="0" err="1">
                <a:solidFill>
                  <a:srgbClr val="008000"/>
                </a:solidFill>
              </a:rPr>
              <a:t>auriculiformis</a:t>
            </a:r>
            <a:r>
              <a:rPr lang="fr-FR" b="1" i="1" dirty="0">
                <a:solidFill>
                  <a:srgbClr val="008000"/>
                </a:solidFill>
              </a:rPr>
              <a:t> </a:t>
            </a:r>
            <a:r>
              <a:rPr lang="fr-FR" dirty="0">
                <a:solidFill>
                  <a:srgbClr val="008000"/>
                </a:solidFill>
              </a:rPr>
              <a:t>(</a:t>
            </a:r>
            <a:r>
              <a:rPr lang="fr-FR" dirty="0" err="1">
                <a:solidFill>
                  <a:srgbClr val="008000"/>
                </a:solidFill>
              </a:rPr>
              <a:t>Australian</a:t>
            </a:r>
            <a:r>
              <a:rPr lang="fr-FR" dirty="0">
                <a:solidFill>
                  <a:srgbClr val="008000"/>
                </a:solidFill>
              </a:rPr>
              <a:t> </a:t>
            </a:r>
            <a:r>
              <a:rPr lang="fr-FR" dirty="0" err="1">
                <a:solidFill>
                  <a:srgbClr val="008000"/>
                </a:solidFill>
              </a:rPr>
              <a:t>wattle</a:t>
            </a:r>
            <a:r>
              <a:rPr lang="fr-FR" dirty="0">
                <a:solidFill>
                  <a:srgbClr val="008000"/>
                </a:solidFill>
              </a:rPr>
              <a:t>, Papua </a:t>
            </a:r>
            <a:r>
              <a:rPr lang="fr-FR" dirty="0" err="1">
                <a:solidFill>
                  <a:srgbClr val="008000"/>
                </a:solidFill>
              </a:rPr>
              <a:t>wattle</a:t>
            </a:r>
            <a:r>
              <a:rPr lang="fr-FR" dirty="0">
                <a:solidFill>
                  <a:srgbClr val="008000"/>
                </a:solidFill>
              </a:rPr>
              <a:t>, </a:t>
            </a:r>
            <a:r>
              <a:rPr lang="fr-FR" dirty="0" err="1">
                <a:solidFill>
                  <a:srgbClr val="008000"/>
                </a:solidFill>
              </a:rPr>
              <a:t>Earpod</a:t>
            </a:r>
            <a:r>
              <a:rPr lang="fr-FR" dirty="0">
                <a:solidFill>
                  <a:srgbClr val="008000"/>
                </a:solidFill>
              </a:rPr>
              <a:t> </a:t>
            </a:r>
            <a:r>
              <a:rPr lang="fr-FR" dirty="0" err="1">
                <a:solidFill>
                  <a:srgbClr val="008000"/>
                </a:solidFill>
              </a:rPr>
              <a:t>wattle</a:t>
            </a:r>
            <a:r>
              <a:rPr lang="fr-FR" dirty="0">
                <a:solidFill>
                  <a:srgbClr val="008000"/>
                </a:solidFill>
              </a:rPr>
              <a:t>) </a:t>
            </a:r>
            <a:r>
              <a:rPr lang="fr-FR" sz="1800" b="1" dirty="0">
                <a:solidFill>
                  <a:srgbClr val="008000"/>
                </a:solidFill>
              </a:rPr>
              <a:t>(famille des </a:t>
            </a:r>
            <a:r>
              <a:rPr lang="fr-FR" sz="1800" i="1" u="sng" dirty="0" err="1">
                <a:hlinkClick r:id="rId3"/>
              </a:rPr>
              <a:t>Fabaceae</a:t>
            </a:r>
            <a:r>
              <a:rPr lang="fr-FR" sz="1800" b="1" dirty="0">
                <a:solidFill>
                  <a:srgbClr val="008000"/>
                </a:solidFill>
              </a:rPr>
              <a:t>)</a:t>
            </a:r>
            <a:endParaRPr lang="fr-FR" dirty="0">
              <a:solidFill>
                <a:srgbClr val="008000"/>
              </a:solidFill>
            </a:endParaRPr>
          </a:p>
        </p:txBody>
      </p:sp>
      <p:sp>
        <p:nvSpPr>
          <p:cNvPr id="10" name="ZoneTexte 9">
            <a:extLst>
              <a:ext uri="{FF2B5EF4-FFF2-40B4-BE49-F238E27FC236}">
                <a16:creationId xmlns:a16="http://schemas.microsoft.com/office/drawing/2014/main" id="{5287ED15-3BE8-4AA4-9CF6-CFDF701614F4}"/>
              </a:ext>
            </a:extLst>
          </p:cNvPr>
          <p:cNvSpPr txBox="1"/>
          <p:nvPr/>
        </p:nvSpPr>
        <p:spPr>
          <a:xfrm>
            <a:off x="2275086" y="135397"/>
            <a:ext cx="871370" cy="369332"/>
          </a:xfrm>
          <a:prstGeom prst="rect">
            <a:avLst/>
          </a:prstGeom>
          <a:noFill/>
        </p:spPr>
        <p:txBody>
          <a:bodyPr wrap="square" rtlCol="0">
            <a:spAutoFit/>
          </a:bodyPr>
          <a:lstStyle/>
          <a:p>
            <a:r>
              <a:rPr lang="fr-FR" b="1" dirty="0">
                <a:solidFill>
                  <a:srgbClr val="008000"/>
                </a:solidFill>
              </a:rPr>
              <a:t>↗↗↗</a:t>
            </a:r>
          </a:p>
        </p:txBody>
      </p:sp>
      <p:pic>
        <p:nvPicPr>
          <p:cNvPr id="11" name="Picture 16" descr="C:\Users\LISAN\Pictures\Plantes fourragères\logo invasive plants5_s.jpg">
            <a:extLst>
              <a:ext uri="{FF2B5EF4-FFF2-40B4-BE49-F238E27FC236}">
                <a16:creationId xmlns:a16="http://schemas.microsoft.com/office/drawing/2014/main" id="{2222A9F0-8AF6-4E9E-9EFA-277F922DA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7" y="9576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5" descr="logo aride_s.jpg">
            <a:extLst>
              <a:ext uri="{FF2B5EF4-FFF2-40B4-BE49-F238E27FC236}">
                <a16:creationId xmlns:a16="http://schemas.microsoft.com/office/drawing/2014/main" id="{0578634C-EAC5-4F29-BA87-2E1D2F5795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751" y="-13312"/>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6" descr="logo salinisation2_s.jpg">
            <a:extLst>
              <a:ext uri="{FF2B5EF4-FFF2-40B4-BE49-F238E27FC236}">
                <a16:creationId xmlns:a16="http://schemas.microsoft.com/office/drawing/2014/main" id="{F0080710-0796-4F85-A8B9-C147FE0FAF6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4072" y="-10931"/>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7DC0CEE5-1A39-4420-A171-63F60BA9A818}"/>
              </a:ext>
            </a:extLst>
          </p:cNvPr>
          <p:cNvSpPr txBox="1"/>
          <p:nvPr/>
        </p:nvSpPr>
        <p:spPr>
          <a:xfrm>
            <a:off x="8853812" y="671513"/>
            <a:ext cx="3259623" cy="369332"/>
          </a:xfrm>
          <a:prstGeom prst="rect">
            <a:avLst/>
          </a:prstGeom>
          <a:noFill/>
        </p:spPr>
        <p:txBody>
          <a:bodyPr wrap="square" rtlCol="0">
            <a:spAutoFit/>
          </a:bodyPr>
          <a:lstStyle/>
          <a:p>
            <a:r>
              <a:rPr lang="fr-FR" b="1" dirty="0">
                <a:solidFill>
                  <a:srgbClr val="FF0000"/>
                </a:solidFill>
              </a:rPr>
              <a:t>Score 13 (haut risque Pacifique)</a:t>
            </a:r>
          </a:p>
        </p:txBody>
      </p:sp>
      <p:pic>
        <p:nvPicPr>
          <p:cNvPr id="18434" name="Picture 2" descr="image001">
            <a:extLst>
              <a:ext uri="{FF2B5EF4-FFF2-40B4-BE49-F238E27FC236}">
                <a16:creationId xmlns:a16="http://schemas.microsoft.com/office/drawing/2014/main" id="{B923DC7C-C79E-4C2F-B60C-B66B531730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4694" y="19812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image003">
            <a:extLst>
              <a:ext uri="{FF2B5EF4-FFF2-40B4-BE49-F238E27FC236}">
                <a16:creationId xmlns:a16="http://schemas.microsoft.com/office/drawing/2014/main" id="{7CECE13E-8F52-4E7C-863F-12E7E706B5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6649" y="198120"/>
            <a:ext cx="3143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image005">
            <a:extLst>
              <a:ext uri="{FF2B5EF4-FFF2-40B4-BE49-F238E27FC236}">
                <a16:creationId xmlns:a16="http://schemas.microsoft.com/office/drawing/2014/main" id="{68A34C4A-9B34-4C4E-978B-5BAD8DA956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4409" y="178212"/>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image007">
            <a:extLst>
              <a:ext uri="{FF2B5EF4-FFF2-40B4-BE49-F238E27FC236}">
                <a16:creationId xmlns:a16="http://schemas.microsoft.com/office/drawing/2014/main" id="{6C6FE85B-645B-4C88-A29F-06F88F42DB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66594" y="135397"/>
            <a:ext cx="3143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image009">
            <a:extLst>
              <a:ext uri="{FF2B5EF4-FFF2-40B4-BE49-F238E27FC236}">
                <a16:creationId xmlns:a16="http://schemas.microsoft.com/office/drawing/2014/main" id="{2590315C-63C5-44CD-A4DC-C631A6C0E6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98779" y="187761"/>
            <a:ext cx="247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Acacia auriculiformis8">
            <a:extLst>
              <a:ext uri="{FF2B5EF4-FFF2-40B4-BE49-F238E27FC236}">
                <a16:creationId xmlns:a16="http://schemas.microsoft.com/office/drawing/2014/main" id="{6DFEBC55-369E-4D37-B9D8-49F16FC45D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48734" y="3601627"/>
            <a:ext cx="25431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Acacia auriculiformis1">
            <a:extLst>
              <a:ext uri="{FF2B5EF4-FFF2-40B4-BE49-F238E27FC236}">
                <a16:creationId xmlns:a16="http://schemas.microsoft.com/office/drawing/2014/main" id="{1391321F-0523-4B04-B87F-F3AE319BE6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2528" y="5236803"/>
            <a:ext cx="16668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Acacia auriculiformis2">
            <a:extLst>
              <a:ext uri="{FF2B5EF4-FFF2-40B4-BE49-F238E27FC236}">
                <a16:creationId xmlns:a16="http://schemas.microsoft.com/office/drawing/2014/main" id="{7D61B75B-EE5B-42C7-A242-EF42B14CBD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65193" y="3601627"/>
            <a:ext cx="21050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Acacia auriculiformis7">
            <a:extLst>
              <a:ext uri="{FF2B5EF4-FFF2-40B4-BE49-F238E27FC236}">
                <a16:creationId xmlns:a16="http://schemas.microsoft.com/office/drawing/2014/main" id="{8D382A49-9C59-4325-8664-8EC64D6D1DD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48910" y="5390938"/>
            <a:ext cx="20764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Acacia auriculiformis4">
            <a:extLst>
              <a:ext uri="{FF2B5EF4-FFF2-40B4-BE49-F238E27FC236}">
                <a16:creationId xmlns:a16="http://schemas.microsoft.com/office/drawing/2014/main" id="{E6B3BB18-FCC9-4036-B0B8-84FE9BAF92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10250" y="5209963"/>
            <a:ext cx="20859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descr="Acacia auriculiformis3">
            <a:extLst>
              <a:ext uri="{FF2B5EF4-FFF2-40B4-BE49-F238E27FC236}">
                <a16:creationId xmlns:a16="http://schemas.microsoft.com/office/drawing/2014/main" id="{B36308EF-6303-4C2C-8409-79535349DE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8833" y="4570053"/>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Acacia auriculiformis11_s">
            <a:extLst>
              <a:ext uri="{FF2B5EF4-FFF2-40B4-BE49-F238E27FC236}">
                <a16:creationId xmlns:a16="http://schemas.microsoft.com/office/drawing/2014/main" id="{B7CE7357-A432-47D5-8E47-E96745930FD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99734" y="3846758"/>
            <a:ext cx="1919983" cy="133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descr="Acacia auriculiformis12_s">
            <a:extLst>
              <a:ext uri="{FF2B5EF4-FFF2-40B4-BE49-F238E27FC236}">
                <a16:creationId xmlns:a16="http://schemas.microsoft.com/office/drawing/2014/main" id="{4C682EAA-4290-4F6B-9E35-DD2EE1B6A0D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82653" y="3846758"/>
            <a:ext cx="1990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796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1">
            <a:extLst>
              <a:ext uri="{FF2B5EF4-FFF2-40B4-BE49-F238E27FC236}">
                <a16:creationId xmlns:a16="http://schemas.microsoft.com/office/drawing/2014/main" id="{195A3942-990E-4B2B-911D-E31EAA3CCC55}"/>
              </a:ext>
            </a:extLst>
          </p:cNvPr>
          <p:cNvSpPr txBox="1">
            <a:spLocks/>
          </p:cNvSpPr>
          <p:nvPr/>
        </p:nvSpPr>
        <p:spPr bwMode="auto">
          <a:xfrm>
            <a:off x="176213" y="158750"/>
            <a:ext cx="4587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44841BAC-EE9B-4A67-B992-761B6ACFE4E9}" type="slidenum">
              <a:rPr lang="fr-FR" altLang="fr-FR" sz="1200">
                <a:solidFill>
                  <a:srgbClr val="898989"/>
                </a:solidFill>
              </a:rPr>
              <a:pPr algn="r" eaLnBrk="1" hangingPunct="1">
                <a:lnSpc>
                  <a:spcPct val="100000"/>
                </a:lnSpc>
                <a:spcBef>
                  <a:spcPct val="0"/>
                </a:spcBef>
                <a:buFontTx/>
                <a:buNone/>
              </a:pPr>
              <a:t>24</a:t>
            </a:fld>
            <a:endParaRPr lang="fr-FR" altLang="fr-FR" sz="1200">
              <a:solidFill>
                <a:srgbClr val="898989"/>
              </a:solidFill>
            </a:endParaRPr>
          </a:p>
        </p:txBody>
      </p:sp>
      <p:sp>
        <p:nvSpPr>
          <p:cNvPr id="24579" name="Rectangle 3">
            <a:extLst>
              <a:ext uri="{FF2B5EF4-FFF2-40B4-BE49-F238E27FC236}">
                <a16:creationId xmlns:a16="http://schemas.microsoft.com/office/drawing/2014/main" id="{F74288B9-38EC-48BB-BF06-245C155E1C38}"/>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24580" name="Picture 2" descr="medicament2_s">
            <a:extLst>
              <a:ext uri="{FF2B5EF4-FFF2-40B4-BE49-F238E27FC236}">
                <a16:creationId xmlns:a16="http://schemas.microsoft.com/office/drawing/2014/main" id="{FF9E58E5-D630-41F5-A54F-09CDAAAAC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descr="fruitsLogo9_ss">
            <a:extLst>
              <a:ext uri="{FF2B5EF4-FFF2-40B4-BE49-F238E27FC236}">
                <a16:creationId xmlns:a16="http://schemas.microsoft.com/office/drawing/2014/main" id="{38E5216F-BB9E-4B9E-93B6-A4CB08342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19526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5">
            <a:extLst>
              <a:ext uri="{FF2B5EF4-FFF2-40B4-BE49-F238E27FC236}">
                <a16:creationId xmlns:a16="http://schemas.microsoft.com/office/drawing/2014/main" id="{203B8784-B8FD-4AEA-B6CD-5008A50811EE}"/>
              </a:ext>
            </a:extLst>
          </p:cNvPr>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24583" name="Rectangle 7">
            <a:extLst>
              <a:ext uri="{FF2B5EF4-FFF2-40B4-BE49-F238E27FC236}">
                <a16:creationId xmlns:a16="http://schemas.microsoft.com/office/drawing/2014/main" id="{62516E23-8141-4878-95D7-93950696FF64}"/>
              </a:ext>
            </a:extLst>
          </p:cNvPr>
          <p:cNvSpPr>
            <a:spLocks noChangeArrowheads="1"/>
          </p:cNvSpPr>
          <p:nvPr/>
        </p:nvSpPr>
        <p:spPr bwMode="auto">
          <a:xfrm>
            <a:off x="117475" y="908050"/>
            <a:ext cx="709014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FR" altLang="fr-FR" sz="1800" dirty="0">
                <a:solidFill>
                  <a:srgbClr val="008000"/>
                </a:solidFill>
              </a:rPr>
              <a:t>3.3. </a:t>
            </a:r>
            <a:r>
              <a:rPr lang="fr-FR" altLang="fr-FR" sz="1800" b="1" dirty="0">
                <a:solidFill>
                  <a:srgbClr val="008000"/>
                </a:solidFill>
              </a:rPr>
              <a:t>Acacia de Cole</a:t>
            </a:r>
            <a:r>
              <a:rPr lang="fr-FR" altLang="fr-FR" sz="1800" dirty="0">
                <a:solidFill>
                  <a:srgbClr val="008000"/>
                </a:solidFill>
              </a:rPr>
              <a:t>, </a:t>
            </a:r>
            <a:r>
              <a:rPr lang="fr-FR" altLang="fr-FR" sz="1800" b="1" dirty="0" err="1">
                <a:solidFill>
                  <a:srgbClr val="008000"/>
                </a:solidFill>
              </a:rPr>
              <a:t>Cole's</a:t>
            </a:r>
            <a:r>
              <a:rPr lang="fr-FR" altLang="fr-FR" sz="1800" b="1" dirty="0">
                <a:solidFill>
                  <a:srgbClr val="008000"/>
                </a:solidFill>
              </a:rPr>
              <a:t> </a:t>
            </a:r>
            <a:r>
              <a:rPr lang="fr-FR" altLang="fr-FR" sz="1800" b="1" dirty="0" err="1">
                <a:solidFill>
                  <a:srgbClr val="008000"/>
                </a:solidFill>
              </a:rPr>
              <a:t>Wattle</a:t>
            </a:r>
            <a:r>
              <a:rPr lang="fr-FR" altLang="fr-FR" sz="1800" b="1" dirty="0">
                <a:solidFill>
                  <a:srgbClr val="008000"/>
                </a:solidFill>
              </a:rPr>
              <a:t> </a:t>
            </a:r>
            <a:r>
              <a:rPr lang="fr-FR" altLang="fr-FR" sz="1800" dirty="0">
                <a:solidFill>
                  <a:srgbClr val="008000"/>
                </a:solidFill>
              </a:rPr>
              <a:t>(</a:t>
            </a:r>
            <a:r>
              <a:rPr lang="fr-FR" altLang="fr-FR" sz="1800" i="1" dirty="0">
                <a:solidFill>
                  <a:srgbClr val="008000"/>
                </a:solidFill>
              </a:rPr>
              <a:t>Acacia </a:t>
            </a:r>
            <a:r>
              <a:rPr lang="fr-FR" altLang="fr-FR" sz="1800" i="1" dirty="0" err="1">
                <a:solidFill>
                  <a:srgbClr val="008000"/>
                </a:solidFill>
              </a:rPr>
              <a:t>colei</a:t>
            </a:r>
            <a:r>
              <a:rPr lang="fr-FR" altLang="fr-FR" sz="1800" dirty="0">
                <a:solidFill>
                  <a:srgbClr val="008000"/>
                </a:solidFill>
              </a:rPr>
              <a:t>) </a:t>
            </a:r>
            <a:r>
              <a:rPr lang="fr-FR" sz="1800" b="1" dirty="0">
                <a:solidFill>
                  <a:srgbClr val="008000"/>
                </a:solidFill>
              </a:rPr>
              <a:t>(famille des </a:t>
            </a:r>
            <a:r>
              <a:rPr lang="fr-FR" sz="1800" i="1" u="sng" dirty="0" err="1">
                <a:hlinkClick r:id="rId4"/>
              </a:rPr>
              <a:t>Fabaceae</a:t>
            </a:r>
            <a:r>
              <a:rPr lang="fr-FR" sz="1800" b="1" dirty="0">
                <a:solidFill>
                  <a:srgbClr val="008000"/>
                </a:solidFill>
              </a:rPr>
              <a:t>)</a:t>
            </a:r>
            <a:endParaRPr lang="fr-FR" altLang="fr-FR" sz="1800" dirty="0">
              <a:solidFill>
                <a:srgbClr val="008000"/>
              </a:solidFill>
            </a:endParaRPr>
          </a:p>
        </p:txBody>
      </p:sp>
      <p:sp>
        <p:nvSpPr>
          <p:cNvPr id="24584" name="Rectangle 8">
            <a:extLst>
              <a:ext uri="{FF2B5EF4-FFF2-40B4-BE49-F238E27FC236}">
                <a16:creationId xmlns:a16="http://schemas.microsoft.com/office/drawing/2014/main" id="{69714437-2739-4161-83CB-51C8465920E4}"/>
              </a:ext>
            </a:extLst>
          </p:cNvPr>
          <p:cNvSpPr>
            <a:spLocks noChangeArrowheads="1"/>
          </p:cNvSpPr>
          <p:nvPr/>
        </p:nvSpPr>
        <p:spPr bwMode="auto">
          <a:xfrm>
            <a:off x="136525" y="588963"/>
            <a:ext cx="926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sp>
        <p:nvSpPr>
          <p:cNvPr id="24585" name="ZoneTexte 9">
            <a:extLst>
              <a:ext uri="{FF2B5EF4-FFF2-40B4-BE49-F238E27FC236}">
                <a16:creationId xmlns:a16="http://schemas.microsoft.com/office/drawing/2014/main" id="{30D5C37C-55D3-439F-8B93-2096CD206F5C}"/>
              </a:ext>
            </a:extLst>
          </p:cNvPr>
          <p:cNvSpPr txBox="1">
            <a:spLocks noChangeArrowheads="1"/>
          </p:cNvSpPr>
          <p:nvPr/>
        </p:nvSpPr>
        <p:spPr bwMode="auto">
          <a:xfrm>
            <a:off x="117475" y="1277938"/>
            <a:ext cx="119316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Originaire </a:t>
            </a:r>
            <a:r>
              <a:rPr lang="fr-FR" altLang="fr-FR">
                <a:solidFill>
                  <a:srgbClr val="008000"/>
                </a:solidFill>
                <a:hlinkClick r:id="rId5" tooltip="Australie"/>
              </a:rPr>
              <a:t>d'Australie</a:t>
            </a:r>
            <a:r>
              <a:rPr lang="fr-FR" altLang="fr-FR">
                <a:solidFill>
                  <a:srgbClr val="008000"/>
                </a:solidFill>
              </a:rPr>
              <a:t> et du sud de </a:t>
            </a:r>
            <a:r>
              <a:rPr lang="fr-FR" altLang="fr-FR">
                <a:solidFill>
                  <a:srgbClr val="008000"/>
                </a:solidFill>
                <a:hlinkClick r:id="rId6" tooltip="Asie"/>
              </a:rPr>
              <a:t>l'Asie</a:t>
            </a:r>
            <a:r>
              <a:rPr lang="fr-FR" altLang="fr-FR">
                <a:solidFill>
                  <a:srgbClr val="008000"/>
                </a:solidFill>
              </a:rPr>
              <a:t>, cet arbuste de climat aride, poussant jusqu’à une </a:t>
            </a:r>
            <a:r>
              <a:rPr lang="fr-FR" altLang="fr-FR" b="1">
                <a:solidFill>
                  <a:srgbClr val="008000"/>
                </a:solidFill>
              </a:rPr>
              <a:t>hauteur de 9 m</a:t>
            </a:r>
            <a:r>
              <a:rPr lang="fr-FR" altLang="fr-FR">
                <a:solidFill>
                  <a:srgbClr val="008000"/>
                </a:solidFill>
              </a:rPr>
              <a:t>, fournit des gousses comestibles.</a:t>
            </a:r>
            <a:r>
              <a:rPr lang="fr-FR" altLang="fr-FR" sz="1200">
                <a:solidFill>
                  <a:srgbClr val="008000"/>
                </a:solidFill>
              </a:rPr>
              <a:t> Il fleurit de Juin à Juillet et les fleurs sont jaune vif. Ses graines sont savoureuses, sans danger et nutritives, riches en protéines, glucides et lipides. Quand son  système racinaire est établi, les acacias matures peuvent profiter de pluies faibles, inefficace pour les cultures annuelles (par exemple, hors saison ou pluies mal réparties). La farine peut être incorporée dans des plats locaux et dans les aliments «non traditionnelles» telles que spaghetti, pain et des biscuits. La graine a également un grand potentiel comme aliment du bétail. Ses graines dures peuvent facilement être stockées pendant de nombreuses années et servir d’aliment contre les risques de famines. </a:t>
            </a:r>
          </a:p>
          <a:p>
            <a:pPr algn="just" eaLnBrk="1" hangingPunct="1"/>
            <a:r>
              <a:rPr lang="fr-FR" altLang="fr-FR" sz="1200">
                <a:solidFill>
                  <a:srgbClr val="008000"/>
                </a:solidFill>
              </a:rPr>
              <a:t>Cette espèce comprend deux variétés, </a:t>
            </a:r>
            <a:r>
              <a:rPr lang="fr-FR" altLang="fr-FR" sz="1200" i="1">
                <a:solidFill>
                  <a:srgbClr val="008000"/>
                </a:solidFill>
              </a:rPr>
              <a:t>var. Colei </a:t>
            </a:r>
            <a:r>
              <a:rPr lang="fr-FR" altLang="fr-FR" sz="1200">
                <a:solidFill>
                  <a:srgbClr val="008000"/>
                </a:solidFill>
              </a:rPr>
              <a:t>et </a:t>
            </a:r>
            <a:r>
              <a:rPr lang="fr-FR" altLang="fr-FR" sz="1200" i="1">
                <a:solidFill>
                  <a:srgbClr val="008000"/>
                </a:solidFill>
              </a:rPr>
              <a:t>var. Ileocarpa</a:t>
            </a:r>
            <a:r>
              <a:rPr lang="fr-FR" altLang="fr-FR" sz="1200">
                <a:solidFill>
                  <a:srgbClr val="008000"/>
                </a:solidFill>
              </a:rPr>
              <a:t>, qui se distinguent par leurs cosses, courbées dans l‘un et étroitement enroulé dans l’autre. Les deux variétés sont utilisés mais elles ont des caractéristiques différentes qui influent sur ​ la commodité de la récolte. Pour </a:t>
            </a:r>
            <a:r>
              <a:rPr lang="fr-FR" altLang="fr-FR" sz="1200" i="1">
                <a:solidFill>
                  <a:srgbClr val="008000"/>
                </a:solidFill>
              </a:rPr>
              <a:t>var. Ileocarpa</a:t>
            </a:r>
            <a:r>
              <a:rPr lang="fr-FR" altLang="fr-FR" sz="1200">
                <a:solidFill>
                  <a:srgbClr val="008000"/>
                </a:solidFill>
              </a:rPr>
              <a:t>, les graines sont maintenus fermement dans leurs cosses enroulés, donc les gousses mûres peuvent être laissés sur l'arbre plus longtemps, sans perte de graines. Les cueilleurs peuvent attendre afin d’avoir une forte proportion des gousses mûres, avant la récolte, et donc passent moins de temps en récoltes. En outre, même si les gousses conservent des semences plus longtemp, une fois complètement sec, un battage léger avec un bâton va séparer les graines des gousses. Il n'y a pas de distinction de goût entre les deux variétés. En Afrique de l'Ouest, </a:t>
            </a:r>
            <a:r>
              <a:rPr lang="fr-FR" altLang="fr-FR" sz="1200" i="1">
                <a:solidFill>
                  <a:srgbClr val="008000"/>
                </a:solidFill>
              </a:rPr>
              <a:t>var. Colei </a:t>
            </a:r>
            <a:r>
              <a:rPr lang="fr-FR" altLang="fr-FR" sz="1200">
                <a:solidFill>
                  <a:srgbClr val="008000"/>
                </a:solidFill>
              </a:rPr>
              <a:t>a des gousses mûrissent de façon inégale, et ses semences commenc à sortir des gousses, durant un ou deux jours et durant la maturation. Ainsi, les cueilleurs doivent retourner tous les jours pour récolter les gousses nouvellement mûries. Alors que les gousses de deux variétés peuvent être ramassés légèrement verts et posés sur un tapis à sécher au soleil. Ainsi, les pertes dues aux éclatements des gousses sont moins probable, </a:t>
            </a:r>
            <a:r>
              <a:rPr lang="fr-FR" altLang="fr-FR" sz="1200" i="1">
                <a:solidFill>
                  <a:srgbClr val="008000"/>
                </a:solidFill>
              </a:rPr>
              <a:t>var ileocarpa</a:t>
            </a:r>
            <a:r>
              <a:rPr lang="fr-FR" altLang="fr-FR" sz="1200">
                <a:solidFill>
                  <a:srgbClr val="008000"/>
                </a:solidFill>
              </a:rPr>
              <a:t>, donnant aux agriculteurs une plus grande flexibilité.</a:t>
            </a:r>
          </a:p>
          <a:p>
            <a:pPr algn="just" eaLnBrk="1" hangingPunct="1"/>
            <a:r>
              <a:rPr lang="fr-FR" altLang="fr-FR" sz="1200">
                <a:solidFill>
                  <a:srgbClr val="008000"/>
                </a:solidFill>
              </a:rPr>
              <a:t>Sources : a) </a:t>
            </a:r>
            <a:r>
              <a:rPr lang="fr-FR" altLang="fr-FR" sz="1200">
                <a:solidFill>
                  <a:srgbClr val="008000"/>
                </a:solidFill>
                <a:hlinkClick r:id="rId7"/>
              </a:rPr>
              <a:t>https://en.wikipedia.org/wiki/Acacia_colei</a:t>
            </a:r>
            <a:r>
              <a:rPr lang="fr-FR" altLang="fr-FR" sz="1200">
                <a:solidFill>
                  <a:srgbClr val="008000"/>
                </a:solidFill>
              </a:rPr>
              <a:t>, b) </a:t>
            </a:r>
            <a:r>
              <a:rPr lang="fr-FR" altLang="fr-FR" sz="1200" i="1">
                <a:solidFill>
                  <a:srgbClr val="008000"/>
                </a:solidFill>
              </a:rPr>
              <a:t>Australian acacias for Africa</a:t>
            </a:r>
            <a:r>
              <a:rPr lang="fr-FR" altLang="fr-FR" sz="1200">
                <a:solidFill>
                  <a:srgbClr val="008000"/>
                </a:solidFill>
              </a:rPr>
              <a:t>, </a:t>
            </a:r>
            <a:r>
              <a:rPr lang="fr-FR" altLang="fr-FR" sz="1200">
                <a:solidFill>
                  <a:srgbClr val="008000"/>
                </a:solidFill>
                <a:hlinkClick r:id="rId8"/>
              </a:rPr>
              <a:t>http://www.new-ag.info/en/focus/focusItem.php?a=434</a:t>
            </a:r>
            <a:r>
              <a:rPr lang="fr-FR" altLang="fr-FR" sz="1200">
                <a:solidFill>
                  <a:srgbClr val="008000"/>
                </a:solidFill>
              </a:rPr>
              <a:t>, c</a:t>
            </a:r>
            <a:r>
              <a:rPr lang="fr-FR" altLang="fr-FR" sz="1200" i="1">
                <a:solidFill>
                  <a:srgbClr val="008000"/>
                </a:solidFill>
              </a:rPr>
              <a:t>) Multiple useage of Australian Acacias in sub Saharan Africa</a:t>
            </a:r>
            <a:r>
              <a:rPr lang="fr-FR" altLang="fr-FR" sz="1200">
                <a:solidFill>
                  <a:srgbClr val="008000"/>
                </a:solidFill>
              </a:rPr>
              <a:t>, </a:t>
            </a:r>
            <a:r>
              <a:rPr lang="fr-FR" altLang="fr-FR" sz="1200">
                <a:solidFill>
                  <a:srgbClr val="008000"/>
                </a:solidFill>
                <a:hlinkClick r:id="rId9"/>
              </a:rPr>
              <a:t>http://worldwidewattle.com/infogallery/utilisation/sehel.php</a:t>
            </a:r>
            <a:r>
              <a:rPr lang="fr-FR" altLang="fr-FR" sz="1200">
                <a:solidFill>
                  <a:srgbClr val="008000"/>
                </a:solidFill>
              </a:rPr>
              <a:t>, d) </a:t>
            </a:r>
            <a:r>
              <a:rPr lang="fr-FR" altLang="fr-FR" sz="1200">
                <a:solidFill>
                  <a:srgbClr val="008000"/>
                </a:solidFill>
                <a:hlinkClick r:id="rId10"/>
              </a:rPr>
              <a:t>http://worldwidewattle.com/speciesgallery/colei.php?id=13403</a:t>
            </a:r>
            <a:r>
              <a:rPr lang="fr-FR" altLang="fr-FR" sz="1200">
                <a:solidFill>
                  <a:srgbClr val="008000"/>
                </a:solidFill>
              </a:rPr>
              <a:t>  </a:t>
            </a:r>
          </a:p>
        </p:txBody>
      </p:sp>
      <p:pic>
        <p:nvPicPr>
          <p:cNvPr id="24586" name="Image 11">
            <a:extLst>
              <a:ext uri="{FF2B5EF4-FFF2-40B4-BE49-F238E27FC236}">
                <a16:creationId xmlns:a16="http://schemas.microsoft.com/office/drawing/2014/main" id="{551B2F33-EFC8-4065-9C9A-7AF02106F1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296525" y="4143375"/>
            <a:ext cx="17526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Image 12">
            <a:extLst>
              <a:ext uri="{FF2B5EF4-FFF2-40B4-BE49-F238E27FC236}">
                <a16:creationId xmlns:a16="http://schemas.microsoft.com/office/drawing/2014/main" id="{E14B5AE8-4731-4F8B-9B9A-E11DFFCE7DE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91138" y="4335463"/>
            <a:ext cx="23431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Image 15">
            <a:extLst>
              <a:ext uri="{FF2B5EF4-FFF2-40B4-BE49-F238E27FC236}">
                <a16:creationId xmlns:a16="http://schemas.microsoft.com/office/drawing/2014/main" id="{C027DBA8-7154-4E0B-8700-7ABD6EB879B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39063" y="43354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Image 16">
            <a:extLst>
              <a:ext uri="{FF2B5EF4-FFF2-40B4-BE49-F238E27FC236}">
                <a16:creationId xmlns:a16="http://schemas.microsoft.com/office/drawing/2014/main" id="{428D2B50-6D3C-476C-83E8-318B3B64146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665413" y="4279900"/>
            <a:ext cx="257651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Image 18">
            <a:extLst>
              <a:ext uri="{FF2B5EF4-FFF2-40B4-BE49-F238E27FC236}">
                <a16:creationId xmlns:a16="http://schemas.microsoft.com/office/drawing/2014/main" id="{0CD4DED1-3EC1-41AE-BB5F-07A56A2BF14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6525" y="4324350"/>
            <a:ext cx="24320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1" name="ZoneTexte 19">
            <a:extLst>
              <a:ext uri="{FF2B5EF4-FFF2-40B4-BE49-F238E27FC236}">
                <a16:creationId xmlns:a16="http://schemas.microsoft.com/office/drawing/2014/main" id="{DD7519F2-FDD7-4FB7-8C72-2F61A2997366}"/>
              </a:ext>
            </a:extLst>
          </p:cNvPr>
          <p:cNvSpPr txBox="1">
            <a:spLocks noChangeArrowheads="1"/>
          </p:cNvSpPr>
          <p:nvPr/>
        </p:nvSpPr>
        <p:spPr bwMode="auto">
          <a:xfrm>
            <a:off x="74613" y="5991225"/>
            <a:ext cx="4121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i="1">
                <a:solidFill>
                  <a:srgbClr val="008000"/>
                </a:solidFill>
              </a:rPr>
              <a:t>↑ Acacia colei </a:t>
            </a:r>
            <a:r>
              <a:rPr lang="fr-FR" altLang="fr-FR" sz="1200">
                <a:solidFill>
                  <a:srgbClr val="008000"/>
                </a:solidFill>
              </a:rPr>
              <a:t>var. </a:t>
            </a:r>
            <a:r>
              <a:rPr lang="fr-FR" altLang="fr-FR" sz="1200" i="1">
                <a:solidFill>
                  <a:srgbClr val="008000"/>
                </a:solidFill>
              </a:rPr>
              <a:t>colei</a:t>
            </a:r>
            <a:r>
              <a:rPr lang="fr-FR" altLang="fr-FR" sz="1200">
                <a:solidFill>
                  <a:srgbClr val="008000"/>
                </a:solidFill>
              </a:rPr>
              <a:t>. Les semences ne sont pas fermement maintenue par les gousses courbes. La perte de semences peut être réduite par leur cueillette légèrement vertes, avant que les gousses brunissent. Photographié par Tony Rinaudo.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55F11EE-E074-4204-9173-7745AD28DFBC}"/>
              </a:ext>
            </a:extLst>
          </p:cNvPr>
          <p:cNvSpPr>
            <a:spLocks noGrp="1"/>
          </p:cNvSpPr>
          <p:nvPr>
            <p:ph type="sldNum" sz="quarter" idx="12"/>
          </p:nvPr>
        </p:nvSpPr>
        <p:spPr>
          <a:xfrm>
            <a:off x="258763" y="207963"/>
            <a:ext cx="574675" cy="331787"/>
          </a:xfrm>
        </p:spPr>
        <p:txBody>
          <a:bodyPr/>
          <a:lstStyle/>
          <a:p>
            <a:pPr>
              <a:defRPr/>
            </a:pPr>
            <a:fld id="{0580A81E-1EF0-4DA0-BB25-1AE9D9FD7B89}" type="slidenum">
              <a:rPr lang="fr-FR"/>
              <a:pPr>
                <a:defRPr/>
              </a:pPr>
              <a:t>25</a:t>
            </a:fld>
            <a:endParaRPr lang="fr-FR"/>
          </a:p>
        </p:txBody>
      </p:sp>
      <p:sp>
        <p:nvSpPr>
          <p:cNvPr id="25603" name="Rectangle 3">
            <a:extLst>
              <a:ext uri="{FF2B5EF4-FFF2-40B4-BE49-F238E27FC236}">
                <a16:creationId xmlns:a16="http://schemas.microsoft.com/office/drawing/2014/main" id="{E61C64B6-D06B-445F-ADA0-6874025019B3}"/>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25604" name="Picture 2" descr="medicament2_s">
            <a:extLst>
              <a:ext uri="{FF2B5EF4-FFF2-40B4-BE49-F238E27FC236}">
                <a16:creationId xmlns:a16="http://schemas.microsoft.com/office/drawing/2014/main" id="{32018AC5-EEC5-4527-946C-490399123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descr="fruitsLogo9_ss">
            <a:extLst>
              <a:ext uri="{FF2B5EF4-FFF2-40B4-BE49-F238E27FC236}">
                <a16:creationId xmlns:a16="http://schemas.microsoft.com/office/drawing/2014/main" id="{14CEBC1E-F5F6-4EF8-8B29-9F542DC81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19526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5">
            <a:extLst>
              <a:ext uri="{FF2B5EF4-FFF2-40B4-BE49-F238E27FC236}">
                <a16:creationId xmlns:a16="http://schemas.microsoft.com/office/drawing/2014/main" id="{3AAC6014-9FAF-4E3E-9912-545C66D3F710}"/>
              </a:ext>
            </a:extLst>
          </p:cNvPr>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25607" name="Rectangle 7">
            <a:extLst>
              <a:ext uri="{FF2B5EF4-FFF2-40B4-BE49-F238E27FC236}">
                <a16:creationId xmlns:a16="http://schemas.microsoft.com/office/drawing/2014/main" id="{CFD53B6F-1663-4F35-9470-0279E530D3B8}"/>
              </a:ext>
            </a:extLst>
          </p:cNvPr>
          <p:cNvSpPr>
            <a:spLocks noChangeArrowheads="1"/>
          </p:cNvSpPr>
          <p:nvPr/>
        </p:nvSpPr>
        <p:spPr bwMode="auto">
          <a:xfrm>
            <a:off x="117475" y="88265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dirty="0">
                <a:solidFill>
                  <a:srgbClr val="008000"/>
                </a:solidFill>
              </a:rPr>
              <a:t>3.3. </a:t>
            </a:r>
            <a:r>
              <a:rPr lang="fr-FR" altLang="fr-FR" sz="1800" b="1" dirty="0">
                <a:solidFill>
                  <a:srgbClr val="008000"/>
                </a:solidFill>
              </a:rPr>
              <a:t>Acacia de Cole</a:t>
            </a:r>
            <a:r>
              <a:rPr lang="fr-FR" altLang="fr-FR" sz="1800" dirty="0">
                <a:solidFill>
                  <a:srgbClr val="008000"/>
                </a:solidFill>
              </a:rPr>
              <a:t>, </a:t>
            </a:r>
            <a:r>
              <a:rPr lang="fr-FR" altLang="fr-FR" sz="1800" b="1" dirty="0" err="1">
                <a:solidFill>
                  <a:srgbClr val="008000"/>
                </a:solidFill>
              </a:rPr>
              <a:t>Cole's</a:t>
            </a:r>
            <a:r>
              <a:rPr lang="fr-FR" altLang="fr-FR" sz="1800" b="1" dirty="0">
                <a:solidFill>
                  <a:srgbClr val="008000"/>
                </a:solidFill>
              </a:rPr>
              <a:t> </a:t>
            </a:r>
            <a:r>
              <a:rPr lang="fr-FR" altLang="fr-FR" sz="1800" b="1" dirty="0" err="1">
                <a:solidFill>
                  <a:srgbClr val="008000"/>
                </a:solidFill>
              </a:rPr>
              <a:t>Wattle</a:t>
            </a:r>
            <a:r>
              <a:rPr lang="fr-FR" altLang="fr-FR" sz="1800" b="1" dirty="0">
                <a:solidFill>
                  <a:srgbClr val="008000"/>
                </a:solidFill>
              </a:rPr>
              <a:t> </a:t>
            </a:r>
            <a:r>
              <a:rPr lang="fr-FR" altLang="fr-FR" sz="1800" dirty="0">
                <a:solidFill>
                  <a:srgbClr val="008000"/>
                </a:solidFill>
              </a:rPr>
              <a:t>(</a:t>
            </a:r>
            <a:r>
              <a:rPr lang="fr-FR" altLang="fr-FR" sz="1800" i="1" dirty="0">
                <a:solidFill>
                  <a:srgbClr val="008000"/>
                </a:solidFill>
              </a:rPr>
              <a:t>Acacia </a:t>
            </a:r>
            <a:r>
              <a:rPr lang="fr-FR" altLang="fr-FR" sz="1800" i="1" dirty="0" err="1">
                <a:solidFill>
                  <a:srgbClr val="008000"/>
                </a:solidFill>
              </a:rPr>
              <a:t>colei</a:t>
            </a:r>
            <a:r>
              <a:rPr lang="fr-FR" altLang="fr-FR" sz="1800" dirty="0">
                <a:solidFill>
                  <a:srgbClr val="008000"/>
                </a:solidFill>
              </a:rPr>
              <a:t>) (suite)</a:t>
            </a:r>
          </a:p>
        </p:txBody>
      </p:sp>
      <p:sp>
        <p:nvSpPr>
          <p:cNvPr id="25608" name="Rectangle 8">
            <a:extLst>
              <a:ext uri="{FF2B5EF4-FFF2-40B4-BE49-F238E27FC236}">
                <a16:creationId xmlns:a16="http://schemas.microsoft.com/office/drawing/2014/main" id="{A1F7E780-682A-4381-947F-91524472866D}"/>
              </a:ext>
            </a:extLst>
          </p:cNvPr>
          <p:cNvSpPr>
            <a:spLocks noChangeArrowheads="1"/>
          </p:cNvSpPr>
          <p:nvPr/>
        </p:nvSpPr>
        <p:spPr bwMode="auto">
          <a:xfrm>
            <a:off x="136525" y="588963"/>
            <a:ext cx="926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pic>
        <p:nvPicPr>
          <p:cNvPr id="25609" name="Image 10">
            <a:extLst>
              <a:ext uri="{FF2B5EF4-FFF2-40B4-BE49-F238E27FC236}">
                <a16:creationId xmlns:a16="http://schemas.microsoft.com/office/drawing/2014/main" id="{45546CC5-F4C9-4873-99C3-9210CFE31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0987" y="1001713"/>
            <a:ext cx="262890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Image 12">
            <a:extLst>
              <a:ext uri="{FF2B5EF4-FFF2-40B4-BE49-F238E27FC236}">
                <a16:creationId xmlns:a16="http://schemas.microsoft.com/office/drawing/2014/main" id="{AB6F69C4-3BCE-4E63-B953-BB66BCDCF0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79038" y="123414"/>
            <a:ext cx="185737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Image 13">
            <a:extLst>
              <a:ext uri="{FF2B5EF4-FFF2-40B4-BE49-F238E27FC236}">
                <a16:creationId xmlns:a16="http://schemas.microsoft.com/office/drawing/2014/main" id="{D038CC50-AFD3-4B02-9069-3FDE2830A1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4700" y="1309688"/>
            <a:ext cx="314007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Image 14">
            <a:extLst>
              <a:ext uri="{FF2B5EF4-FFF2-40B4-BE49-F238E27FC236}">
                <a16:creationId xmlns:a16="http://schemas.microsoft.com/office/drawing/2014/main" id="{D9BDFBCE-D8FA-48EE-8F58-F335F10B7B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03850" y="3224213"/>
            <a:ext cx="282733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Image 16">
            <a:extLst>
              <a:ext uri="{FF2B5EF4-FFF2-40B4-BE49-F238E27FC236}">
                <a16:creationId xmlns:a16="http://schemas.microsoft.com/office/drawing/2014/main" id="{7D163F63-D271-43F1-B4AF-2E39784CB6B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38" y="1304925"/>
            <a:ext cx="146685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ZoneTexte 21">
            <a:extLst>
              <a:ext uri="{FF2B5EF4-FFF2-40B4-BE49-F238E27FC236}">
                <a16:creationId xmlns:a16="http://schemas.microsoft.com/office/drawing/2014/main" id="{8711ADA0-D8B4-498F-B054-7586B85DD1E2}"/>
              </a:ext>
            </a:extLst>
          </p:cNvPr>
          <p:cNvSpPr txBox="1">
            <a:spLocks noChangeArrowheads="1"/>
          </p:cNvSpPr>
          <p:nvPr/>
        </p:nvSpPr>
        <p:spPr bwMode="auto">
          <a:xfrm>
            <a:off x="5538788" y="2143125"/>
            <a:ext cx="2628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a:solidFill>
                  <a:srgbClr val="008000"/>
                </a:solidFill>
              </a:rPr>
              <a:t>Acacia </a:t>
            </a:r>
            <a:r>
              <a:rPr lang="fr-FR" altLang="fr-FR" sz="1200" i="1" dirty="0" err="1">
                <a:solidFill>
                  <a:srgbClr val="008000"/>
                </a:solidFill>
              </a:rPr>
              <a:t>colei</a:t>
            </a:r>
            <a:r>
              <a:rPr lang="fr-FR" altLang="fr-FR" sz="1200" i="1" dirty="0">
                <a:solidFill>
                  <a:srgbClr val="008000"/>
                </a:solidFill>
              </a:rPr>
              <a:t> </a:t>
            </a:r>
            <a:r>
              <a:rPr lang="fr-FR" altLang="fr-FR" sz="1200" dirty="0">
                <a:solidFill>
                  <a:srgbClr val="008000"/>
                </a:solidFill>
              </a:rPr>
              <a:t>et autres </a:t>
            </a:r>
            <a:r>
              <a:rPr lang="fr-FR" altLang="fr-FR" sz="1200" i="1" dirty="0">
                <a:solidFill>
                  <a:srgbClr val="008000"/>
                </a:solidFill>
              </a:rPr>
              <a:t>Acacia</a:t>
            </a:r>
            <a:r>
              <a:rPr lang="fr-FR" altLang="fr-FR" sz="1200" dirty="0">
                <a:solidFill>
                  <a:srgbClr val="008000"/>
                </a:solidFill>
              </a:rPr>
              <a:t> espèces croissante dans les écoles maternelles de brousse au </a:t>
            </a:r>
            <a:r>
              <a:rPr lang="fr-FR" altLang="fr-FR" sz="1200" dirty="0" err="1">
                <a:solidFill>
                  <a:srgbClr val="008000"/>
                </a:solidFill>
              </a:rPr>
              <a:t>Kourungoussou</a:t>
            </a:r>
            <a:r>
              <a:rPr lang="fr-FR" altLang="fr-FR" sz="1200" dirty="0">
                <a:solidFill>
                  <a:srgbClr val="008000"/>
                </a:solidFill>
              </a:rPr>
              <a:t>, Niger République. Photo par Tony </a:t>
            </a:r>
            <a:r>
              <a:rPr lang="fr-FR" altLang="fr-FR" sz="1200" dirty="0" err="1">
                <a:solidFill>
                  <a:srgbClr val="008000"/>
                </a:solidFill>
              </a:rPr>
              <a:t>Rinaudo</a:t>
            </a:r>
            <a:r>
              <a:rPr lang="fr-FR" altLang="fr-FR" sz="1200" dirty="0">
                <a:solidFill>
                  <a:srgbClr val="008000"/>
                </a:solidFill>
              </a:rPr>
              <a:t>.</a:t>
            </a:r>
          </a:p>
        </p:txBody>
      </p:sp>
      <p:sp>
        <p:nvSpPr>
          <p:cNvPr id="25615" name="ZoneTexte 22">
            <a:extLst>
              <a:ext uri="{FF2B5EF4-FFF2-40B4-BE49-F238E27FC236}">
                <a16:creationId xmlns:a16="http://schemas.microsoft.com/office/drawing/2014/main" id="{0C369458-46C0-49C5-A5EB-F226DBD6C80C}"/>
              </a:ext>
            </a:extLst>
          </p:cNvPr>
          <p:cNvSpPr txBox="1">
            <a:spLocks noChangeArrowheads="1"/>
          </p:cNvSpPr>
          <p:nvPr/>
        </p:nvSpPr>
        <p:spPr bwMode="auto">
          <a:xfrm>
            <a:off x="8743950" y="2998788"/>
            <a:ext cx="331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 </a:t>
            </a:r>
            <a:r>
              <a:rPr lang="fr-FR" altLang="fr-FR" sz="1200" i="1">
                <a:solidFill>
                  <a:srgbClr val="008000"/>
                </a:solidFill>
              </a:rPr>
              <a:t>Acacia colei </a:t>
            </a:r>
            <a:r>
              <a:rPr lang="fr-FR" altLang="fr-FR" sz="1200">
                <a:solidFill>
                  <a:srgbClr val="008000"/>
                </a:solidFill>
              </a:rPr>
              <a:t>var. </a:t>
            </a:r>
            <a:r>
              <a:rPr lang="fr-FR" altLang="fr-FR" sz="1200" i="1">
                <a:solidFill>
                  <a:srgbClr val="008000"/>
                </a:solidFill>
              </a:rPr>
              <a:t>Colei</a:t>
            </a:r>
            <a:r>
              <a:rPr lang="fr-FR" altLang="fr-FR" sz="1200">
                <a:solidFill>
                  <a:srgbClr val="008000"/>
                </a:solidFill>
              </a:rPr>
              <a:t> récolte à Maradi, la République du Niger. Notez quelques gousses mûres, d'autres vertes. Si les semences ne sont pas collectées quotidiennement ou tous les deux jours, beaucoup de semences sont perdues par éclatement. Photo par Tony Rinaudo. </a:t>
            </a:r>
          </a:p>
        </p:txBody>
      </p:sp>
      <p:sp>
        <p:nvSpPr>
          <p:cNvPr id="25616" name="ZoneTexte 23">
            <a:extLst>
              <a:ext uri="{FF2B5EF4-FFF2-40B4-BE49-F238E27FC236}">
                <a16:creationId xmlns:a16="http://schemas.microsoft.com/office/drawing/2014/main" id="{E9FD4345-8CD1-494C-81DC-98A7336A34CF}"/>
              </a:ext>
            </a:extLst>
          </p:cNvPr>
          <p:cNvSpPr txBox="1">
            <a:spLocks noChangeArrowheads="1"/>
          </p:cNvSpPr>
          <p:nvPr/>
        </p:nvSpPr>
        <p:spPr bwMode="auto">
          <a:xfrm>
            <a:off x="4665663" y="5076825"/>
            <a:ext cx="479742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 Bois recueillies sur </a:t>
            </a:r>
            <a:r>
              <a:rPr lang="fr-FR" altLang="fr-FR" sz="1200" i="1">
                <a:solidFill>
                  <a:srgbClr val="008000"/>
                </a:solidFill>
              </a:rPr>
              <a:t>A. colei</a:t>
            </a:r>
            <a:r>
              <a:rPr lang="fr-FR" altLang="fr-FR" sz="1200">
                <a:solidFill>
                  <a:srgbClr val="008000"/>
                </a:solidFill>
              </a:rPr>
              <a:t> var </a:t>
            </a:r>
            <a:r>
              <a:rPr lang="fr-FR" altLang="fr-FR" sz="1200" i="1">
                <a:solidFill>
                  <a:srgbClr val="008000"/>
                </a:solidFill>
              </a:rPr>
              <a:t>colei</a:t>
            </a:r>
            <a:r>
              <a:rPr lang="fr-FR" altLang="fr-FR" sz="1200">
                <a:solidFill>
                  <a:srgbClr val="008000"/>
                </a:solidFill>
              </a:rPr>
              <a:t>, au site d'essai de Dandja, République du Niger. Les arbres, plantés en rangées distantes de 25 mètres, protègent les cultures annuelles des vents forts, fournissent du bois précieux quand ils sont taillés durant la saison sèche et des graines comestibles, avant le début des pluies. Les arbres réagissent positivement à modérée; à une taille sévère, présentant une re-croissance rapide des pousses, puis il est vigoureusement en fleur et en graines. L'élagage semble prolonger la durée de vie de </a:t>
            </a:r>
            <a:r>
              <a:rPr lang="fr-FR" altLang="fr-FR" sz="1200" i="1">
                <a:solidFill>
                  <a:srgbClr val="008000"/>
                </a:solidFill>
              </a:rPr>
              <a:t>A. colei</a:t>
            </a:r>
            <a:r>
              <a:rPr lang="fr-FR" altLang="fr-FR" sz="1200">
                <a:solidFill>
                  <a:srgbClr val="008000"/>
                </a:solidFill>
              </a:rPr>
              <a:t> et stimule augmentation de la biomasse et de la production de semences. Photo par Tony Rinaudo.</a:t>
            </a:r>
          </a:p>
        </p:txBody>
      </p:sp>
      <p:sp>
        <p:nvSpPr>
          <p:cNvPr id="25617" name="ZoneTexte 24">
            <a:extLst>
              <a:ext uri="{FF2B5EF4-FFF2-40B4-BE49-F238E27FC236}">
                <a16:creationId xmlns:a16="http://schemas.microsoft.com/office/drawing/2014/main" id="{4E3A978C-C418-49ED-9843-9BB37ADBE648}"/>
              </a:ext>
            </a:extLst>
          </p:cNvPr>
          <p:cNvSpPr txBox="1">
            <a:spLocks noChangeArrowheads="1"/>
          </p:cNvSpPr>
          <p:nvPr/>
        </p:nvSpPr>
        <p:spPr bwMode="auto">
          <a:xfrm>
            <a:off x="92075" y="3629025"/>
            <a:ext cx="22320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i="1">
                <a:solidFill>
                  <a:srgbClr val="008000"/>
                </a:solidFill>
              </a:rPr>
              <a:t>↑Acacia colei </a:t>
            </a:r>
            <a:r>
              <a:rPr lang="fr-FR" altLang="fr-FR" sz="1200">
                <a:solidFill>
                  <a:srgbClr val="008000"/>
                </a:solidFill>
              </a:rPr>
              <a:t>var. </a:t>
            </a:r>
            <a:r>
              <a:rPr lang="fr-FR" altLang="fr-FR" sz="1200" i="1">
                <a:solidFill>
                  <a:srgbClr val="008000"/>
                </a:solidFill>
              </a:rPr>
              <a:t>colei</a:t>
            </a:r>
            <a:r>
              <a:rPr lang="fr-FR" altLang="fr-FR" sz="1200">
                <a:solidFill>
                  <a:srgbClr val="008000"/>
                </a:solidFill>
              </a:rPr>
              <a:t> utilisé comme brise-vent multifonction en République du Niger, pour la protection des cultures annuelles et  fournir du bois de chauffage, le paillis et des graines comestibles. Photo par Tony Rinaudo.</a:t>
            </a:r>
          </a:p>
        </p:txBody>
      </p:sp>
      <p:sp>
        <p:nvSpPr>
          <p:cNvPr id="25618" name="ZoneTexte 25">
            <a:extLst>
              <a:ext uri="{FF2B5EF4-FFF2-40B4-BE49-F238E27FC236}">
                <a16:creationId xmlns:a16="http://schemas.microsoft.com/office/drawing/2014/main" id="{968182BF-F76C-4AC8-9641-B5EFED7FC1C3}"/>
              </a:ext>
            </a:extLst>
          </p:cNvPr>
          <p:cNvSpPr txBox="1">
            <a:spLocks noChangeArrowheads="1"/>
          </p:cNvSpPr>
          <p:nvPr/>
        </p:nvSpPr>
        <p:spPr bwMode="auto">
          <a:xfrm>
            <a:off x="2262188" y="3511550"/>
            <a:ext cx="30797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i="1" dirty="0">
                <a:solidFill>
                  <a:srgbClr val="008000"/>
                </a:solidFill>
              </a:rPr>
              <a:t>↑</a:t>
            </a:r>
            <a:r>
              <a:rPr lang="fr-FR" altLang="fr-FR" sz="1200" dirty="0">
                <a:solidFill>
                  <a:srgbClr val="008000"/>
                </a:solidFill>
              </a:rPr>
              <a:t>Plantation de </a:t>
            </a:r>
            <a:r>
              <a:rPr lang="fr-FR" altLang="fr-FR" sz="1200" i="1" dirty="0">
                <a:solidFill>
                  <a:srgbClr val="008000"/>
                </a:solidFill>
              </a:rPr>
              <a:t>A. </a:t>
            </a:r>
            <a:r>
              <a:rPr lang="fr-FR" altLang="fr-FR" sz="1200" i="1" dirty="0" err="1">
                <a:solidFill>
                  <a:srgbClr val="008000"/>
                </a:solidFill>
              </a:rPr>
              <a:t>colei</a:t>
            </a:r>
            <a:r>
              <a:rPr lang="fr-FR" altLang="fr-FR" sz="1200" dirty="0">
                <a:solidFill>
                  <a:srgbClr val="008000"/>
                </a:solidFill>
              </a:rPr>
              <a:t> var </a:t>
            </a:r>
            <a:r>
              <a:rPr lang="fr-FR" altLang="fr-FR" sz="1200" i="1" dirty="0" err="1">
                <a:solidFill>
                  <a:srgbClr val="008000"/>
                </a:solidFill>
              </a:rPr>
              <a:t>colei</a:t>
            </a:r>
            <a:r>
              <a:rPr lang="fr-FR" altLang="fr-FR" sz="1200" i="1" dirty="0">
                <a:solidFill>
                  <a:srgbClr val="008000"/>
                </a:solidFill>
              </a:rPr>
              <a:t>, </a:t>
            </a:r>
            <a:r>
              <a:rPr lang="fr-FR" altLang="fr-FR" sz="1200" dirty="0">
                <a:solidFill>
                  <a:srgbClr val="008000"/>
                </a:solidFill>
              </a:rPr>
              <a:t>en République du Niger. Ces Acacias sont utilisés ici pour la restauration de la fertilité du sol sur des parcelles épuisés, la production de bois de chauffage et de graines pour l'alimentation. </a:t>
            </a:r>
            <a:br>
              <a:rPr lang="fr-FR" altLang="fr-FR" sz="1200" dirty="0">
                <a:solidFill>
                  <a:srgbClr val="008000"/>
                </a:solidFill>
              </a:rPr>
            </a:br>
            <a:r>
              <a:rPr lang="fr-FR" altLang="fr-FR" sz="1200" dirty="0">
                <a:solidFill>
                  <a:srgbClr val="008000"/>
                </a:solidFill>
              </a:rPr>
              <a:t>Photo par Tony </a:t>
            </a:r>
            <a:r>
              <a:rPr lang="fr-FR" altLang="fr-FR" sz="1200" dirty="0" err="1">
                <a:solidFill>
                  <a:srgbClr val="008000"/>
                </a:solidFill>
              </a:rPr>
              <a:t>Rinaudo</a:t>
            </a:r>
            <a:r>
              <a:rPr lang="fr-FR" altLang="fr-FR" sz="1200" dirty="0">
                <a:solidFill>
                  <a:srgbClr val="008000"/>
                </a:solidFill>
              </a:rPr>
              <a:t>.</a:t>
            </a:r>
          </a:p>
        </p:txBody>
      </p:sp>
      <p:sp>
        <p:nvSpPr>
          <p:cNvPr id="25619" name="ZoneTexte 26">
            <a:extLst>
              <a:ext uri="{FF2B5EF4-FFF2-40B4-BE49-F238E27FC236}">
                <a16:creationId xmlns:a16="http://schemas.microsoft.com/office/drawing/2014/main" id="{185AED19-B164-45F5-9DB6-6683AB352497}"/>
              </a:ext>
            </a:extLst>
          </p:cNvPr>
          <p:cNvSpPr txBox="1">
            <a:spLocks noChangeArrowheads="1"/>
          </p:cNvSpPr>
          <p:nvPr/>
        </p:nvSpPr>
        <p:spPr bwMode="auto">
          <a:xfrm>
            <a:off x="9528175" y="5916613"/>
            <a:ext cx="2530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i="1">
                <a:solidFill>
                  <a:srgbClr val="008000"/>
                </a:solidFill>
              </a:rPr>
              <a:t>↑ </a:t>
            </a:r>
            <a:r>
              <a:rPr lang="fr-FR" altLang="fr-FR" sz="1200">
                <a:solidFill>
                  <a:srgbClr val="008000"/>
                </a:solidFill>
              </a:rPr>
              <a:t>Gâteaux de farine d'</a:t>
            </a:r>
            <a:r>
              <a:rPr lang="fr-FR" altLang="fr-FR" sz="1200" i="1">
                <a:solidFill>
                  <a:srgbClr val="008000"/>
                </a:solidFill>
              </a:rPr>
              <a:t>Acacia colei </a:t>
            </a:r>
            <a:r>
              <a:rPr lang="fr-FR" altLang="fr-FR" sz="1200">
                <a:solidFill>
                  <a:srgbClr val="008000"/>
                </a:solidFill>
              </a:rPr>
              <a:t>et d'haricot dolique à œil noir. Photographié en République du Niger, 1998, par Oliver Strewe.</a:t>
            </a:r>
          </a:p>
        </p:txBody>
      </p:sp>
      <p:pic>
        <p:nvPicPr>
          <p:cNvPr id="25620" name="Image 28">
            <a:extLst>
              <a:ext uri="{FF2B5EF4-FFF2-40B4-BE49-F238E27FC236}">
                <a16:creationId xmlns:a16="http://schemas.microsoft.com/office/drawing/2014/main" id="{CAA59FEA-0ADB-4602-8C3E-EE2B3EDD7E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650413" y="4421188"/>
            <a:ext cx="2286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Image 29">
            <a:extLst>
              <a:ext uri="{FF2B5EF4-FFF2-40B4-BE49-F238E27FC236}">
                <a16:creationId xmlns:a16="http://schemas.microsoft.com/office/drawing/2014/main" id="{39B4A74A-A8BF-4A44-8985-90DEC8CD15F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95601" y="4769644"/>
            <a:ext cx="167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2" name="ZoneTexte 30">
            <a:extLst>
              <a:ext uri="{FF2B5EF4-FFF2-40B4-BE49-F238E27FC236}">
                <a16:creationId xmlns:a16="http://schemas.microsoft.com/office/drawing/2014/main" id="{994E7B73-5227-4D7E-9AC8-71ED70E1A06D}"/>
              </a:ext>
            </a:extLst>
          </p:cNvPr>
          <p:cNvSpPr txBox="1">
            <a:spLocks noChangeArrowheads="1"/>
          </p:cNvSpPr>
          <p:nvPr/>
        </p:nvSpPr>
        <p:spPr bwMode="auto">
          <a:xfrm>
            <a:off x="1656678" y="5969000"/>
            <a:ext cx="300898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dirty="0">
                <a:solidFill>
                  <a:srgbClr val="008000"/>
                </a:solidFill>
              </a:rPr>
              <a:t>↗ Bouillie traditionnelle ('</a:t>
            </a:r>
            <a:r>
              <a:rPr lang="fr-FR" altLang="fr-FR" sz="1200" dirty="0" err="1">
                <a:solidFill>
                  <a:srgbClr val="008000"/>
                </a:solidFill>
              </a:rPr>
              <a:t>Tuwo</a:t>
            </a:r>
            <a:r>
              <a:rPr lang="fr-FR" altLang="fr-FR" sz="1200" dirty="0">
                <a:solidFill>
                  <a:srgbClr val="008000"/>
                </a:solidFill>
              </a:rPr>
              <a:t>') fabriquée à partir de 25% de farine  </a:t>
            </a:r>
            <a:r>
              <a:rPr lang="fr-FR" altLang="fr-FR" sz="1200" i="1" dirty="0">
                <a:solidFill>
                  <a:srgbClr val="008000"/>
                </a:solidFill>
              </a:rPr>
              <a:t>A. </a:t>
            </a:r>
            <a:r>
              <a:rPr lang="fr-FR" altLang="fr-FR" sz="1200" i="1" dirty="0" err="1">
                <a:solidFill>
                  <a:srgbClr val="008000"/>
                </a:solidFill>
              </a:rPr>
              <a:t>colei</a:t>
            </a:r>
            <a:r>
              <a:rPr lang="fr-FR" altLang="fr-FR" sz="1200" i="1" dirty="0">
                <a:solidFill>
                  <a:srgbClr val="008000"/>
                </a:solidFill>
              </a:rPr>
              <a:t> </a:t>
            </a:r>
            <a:r>
              <a:rPr lang="fr-FR" altLang="fr-FR" sz="1200" dirty="0">
                <a:solidFill>
                  <a:srgbClr val="008000"/>
                </a:solidFill>
              </a:rPr>
              <a:t>et de 75% de farine de mil. Photographié en République du Niger, 1998, par Oliver </a:t>
            </a:r>
            <a:r>
              <a:rPr lang="fr-FR" altLang="fr-FR" sz="1200" dirty="0" err="1">
                <a:solidFill>
                  <a:srgbClr val="008000"/>
                </a:solidFill>
              </a:rPr>
              <a:t>Strewe</a:t>
            </a:r>
            <a:r>
              <a:rPr lang="fr-FR" altLang="fr-FR" sz="1200" dirty="0">
                <a:solidFill>
                  <a:srgbClr val="008000"/>
                </a:solidFill>
              </a:rPr>
              <a:t>.</a:t>
            </a:r>
          </a:p>
        </p:txBody>
      </p:sp>
      <p:pic>
        <p:nvPicPr>
          <p:cNvPr id="4" name="Image 3" descr="Une image contenant arbre, plante, fleur, ciel&#10;&#10;Description générée avec un niveau de confiance très élevé">
            <a:extLst>
              <a:ext uri="{FF2B5EF4-FFF2-40B4-BE49-F238E27FC236}">
                <a16:creationId xmlns:a16="http://schemas.microsoft.com/office/drawing/2014/main" id="{EAEBE4DF-1B6A-481F-A540-41C5E808CA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6753" y="1042502"/>
            <a:ext cx="1911844" cy="1544770"/>
          </a:xfrm>
          <a:prstGeom prst="rect">
            <a:avLst/>
          </a:prstGeom>
        </p:spPr>
      </p:pic>
      <p:sp>
        <p:nvSpPr>
          <p:cNvPr id="5" name="ZoneTexte 4">
            <a:extLst>
              <a:ext uri="{FF2B5EF4-FFF2-40B4-BE49-F238E27FC236}">
                <a16:creationId xmlns:a16="http://schemas.microsoft.com/office/drawing/2014/main" id="{A5812DB3-D394-4808-AE02-98029FC3CBF9}"/>
              </a:ext>
            </a:extLst>
          </p:cNvPr>
          <p:cNvSpPr txBox="1"/>
          <p:nvPr/>
        </p:nvSpPr>
        <p:spPr>
          <a:xfrm>
            <a:off x="8532813" y="2587272"/>
            <a:ext cx="1117600" cy="276999"/>
          </a:xfrm>
          <a:prstGeom prst="rect">
            <a:avLst/>
          </a:prstGeom>
          <a:noFill/>
        </p:spPr>
        <p:txBody>
          <a:bodyPr wrap="square" rtlCol="0">
            <a:spAutoFit/>
          </a:bodyPr>
          <a:lstStyle/>
          <a:p>
            <a:pPr algn="ctr"/>
            <a:r>
              <a:rPr lang="fr-FR" sz="1200" dirty="0">
                <a:solidFill>
                  <a:srgbClr val="008000"/>
                </a:solidFill>
              </a:rPr>
              <a:t>Fleurs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EACE255-9B34-4CCE-92E3-E7768A2B26F8}"/>
              </a:ext>
            </a:extLst>
          </p:cNvPr>
          <p:cNvSpPr>
            <a:spLocks noGrp="1"/>
          </p:cNvSpPr>
          <p:nvPr>
            <p:ph type="sldNum" sz="quarter" idx="12"/>
          </p:nvPr>
        </p:nvSpPr>
        <p:spPr>
          <a:xfrm>
            <a:off x="173038" y="147638"/>
            <a:ext cx="542925" cy="365125"/>
          </a:xfrm>
        </p:spPr>
        <p:txBody>
          <a:bodyPr/>
          <a:lstStyle/>
          <a:p>
            <a:pPr>
              <a:defRPr/>
            </a:pPr>
            <a:fld id="{785C47D3-64BB-4946-8F8C-5BE11EEC9126}" type="slidenum">
              <a:rPr lang="fr-FR"/>
              <a:pPr>
                <a:defRPr/>
              </a:pPr>
              <a:t>26</a:t>
            </a:fld>
            <a:endParaRPr lang="fr-FR"/>
          </a:p>
        </p:txBody>
      </p:sp>
      <p:sp>
        <p:nvSpPr>
          <p:cNvPr id="26627" name="Rectangle 3">
            <a:extLst>
              <a:ext uri="{FF2B5EF4-FFF2-40B4-BE49-F238E27FC236}">
                <a16:creationId xmlns:a16="http://schemas.microsoft.com/office/drawing/2014/main" id="{D1046EEE-993B-4CAF-9FF8-4C32C9E9E224}"/>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26628" name="Picture 2" descr="medicament2_s">
            <a:extLst>
              <a:ext uri="{FF2B5EF4-FFF2-40B4-BE49-F238E27FC236}">
                <a16:creationId xmlns:a16="http://schemas.microsoft.com/office/drawing/2014/main" id="{DB43976F-4092-4924-A246-00AC47DF9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5">
            <a:extLst>
              <a:ext uri="{FF2B5EF4-FFF2-40B4-BE49-F238E27FC236}">
                <a16:creationId xmlns:a16="http://schemas.microsoft.com/office/drawing/2014/main" id="{7FD2B834-72B2-4803-893C-443F94FB225C}"/>
              </a:ext>
            </a:extLst>
          </p:cNvPr>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26630" name="Rectangle 7">
            <a:extLst>
              <a:ext uri="{FF2B5EF4-FFF2-40B4-BE49-F238E27FC236}">
                <a16:creationId xmlns:a16="http://schemas.microsoft.com/office/drawing/2014/main" id="{1D78BA3A-8DE6-4EA4-8265-28FA231F80B5}"/>
              </a:ext>
            </a:extLst>
          </p:cNvPr>
          <p:cNvSpPr>
            <a:spLocks noChangeArrowheads="1"/>
          </p:cNvSpPr>
          <p:nvPr/>
        </p:nvSpPr>
        <p:spPr bwMode="auto">
          <a:xfrm>
            <a:off x="134938" y="738188"/>
            <a:ext cx="926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sp>
        <p:nvSpPr>
          <p:cNvPr id="26631" name="ZoneTexte 8">
            <a:extLst>
              <a:ext uri="{FF2B5EF4-FFF2-40B4-BE49-F238E27FC236}">
                <a16:creationId xmlns:a16="http://schemas.microsoft.com/office/drawing/2014/main" id="{84E359D8-C07E-4788-A316-8D5F45FA5731}"/>
              </a:ext>
            </a:extLst>
          </p:cNvPr>
          <p:cNvSpPr txBox="1">
            <a:spLocks noChangeArrowheads="1"/>
          </p:cNvSpPr>
          <p:nvPr/>
        </p:nvSpPr>
        <p:spPr bwMode="auto">
          <a:xfrm>
            <a:off x="173038" y="1095374"/>
            <a:ext cx="8024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i="1" dirty="0">
                <a:solidFill>
                  <a:srgbClr val="008000"/>
                </a:solidFill>
              </a:rPr>
              <a:t>Acacia </a:t>
            </a:r>
            <a:r>
              <a:rPr lang="fr-FR" altLang="fr-FR" b="1" i="1" dirty="0" err="1">
                <a:solidFill>
                  <a:srgbClr val="008000"/>
                </a:solidFill>
              </a:rPr>
              <a:t>nilotica</a:t>
            </a:r>
            <a:r>
              <a:rPr lang="fr-FR" altLang="fr-FR" dirty="0">
                <a:solidFill>
                  <a:srgbClr val="008000"/>
                </a:solidFill>
              </a:rPr>
              <a:t> - </a:t>
            </a:r>
            <a:r>
              <a:rPr lang="fr-FR" dirty="0" err="1">
                <a:solidFill>
                  <a:srgbClr val="008000"/>
                </a:solidFill>
              </a:rPr>
              <a:t>Egyptian</a:t>
            </a:r>
            <a:r>
              <a:rPr lang="fr-FR" dirty="0">
                <a:solidFill>
                  <a:srgbClr val="008000"/>
                </a:solidFill>
              </a:rPr>
              <a:t> thorn, Red-</a:t>
            </a:r>
            <a:r>
              <a:rPr lang="fr-FR" dirty="0" err="1">
                <a:solidFill>
                  <a:srgbClr val="008000"/>
                </a:solidFill>
              </a:rPr>
              <a:t>heat</a:t>
            </a:r>
            <a:r>
              <a:rPr lang="fr-FR" dirty="0">
                <a:solidFill>
                  <a:srgbClr val="008000"/>
                </a:solidFill>
              </a:rPr>
              <a:t>, </a:t>
            </a:r>
            <a:r>
              <a:rPr lang="fr-FR" dirty="0" err="1">
                <a:solidFill>
                  <a:srgbClr val="008000"/>
                </a:solidFill>
              </a:rPr>
              <a:t>Barbar</a:t>
            </a:r>
            <a:r>
              <a:rPr lang="fr-FR" dirty="0">
                <a:solidFill>
                  <a:srgbClr val="008000"/>
                </a:solidFill>
              </a:rPr>
              <a:t> </a:t>
            </a:r>
            <a:r>
              <a:rPr lang="fr-FR" altLang="fr-FR" dirty="0">
                <a:solidFill>
                  <a:srgbClr val="008000"/>
                </a:solidFill>
              </a:rPr>
              <a:t>(</a:t>
            </a:r>
            <a:r>
              <a:rPr lang="fr-FR" altLang="fr-FR" dirty="0" err="1">
                <a:solidFill>
                  <a:srgbClr val="008000"/>
                </a:solidFill>
              </a:rPr>
              <a:t>tree</a:t>
            </a:r>
            <a:r>
              <a:rPr lang="fr-FR" altLang="fr-FR" dirty="0">
                <a:solidFill>
                  <a:srgbClr val="008000"/>
                </a:solidFill>
              </a:rPr>
              <a:t>) </a:t>
            </a:r>
            <a:r>
              <a:rPr lang="fr-FR" sz="1800" b="1" dirty="0">
                <a:solidFill>
                  <a:srgbClr val="008000"/>
                </a:solidFill>
              </a:rPr>
              <a:t>(famille des </a:t>
            </a:r>
            <a:r>
              <a:rPr lang="fr-FR" sz="1800" i="1" u="sng" dirty="0" err="1">
                <a:hlinkClick r:id="rId3"/>
              </a:rPr>
              <a:t>Fabaceae</a:t>
            </a:r>
            <a:r>
              <a:rPr lang="fr-FR" sz="1800" b="1" dirty="0">
                <a:solidFill>
                  <a:srgbClr val="008000"/>
                </a:solidFill>
              </a:rPr>
              <a:t>)</a:t>
            </a:r>
            <a:endParaRPr lang="fr-FR" altLang="fr-FR" dirty="0"/>
          </a:p>
        </p:txBody>
      </p:sp>
      <p:sp>
        <p:nvSpPr>
          <p:cNvPr id="26632" name="Rectangle 13">
            <a:extLst>
              <a:ext uri="{FF2B5EF4-FFF2-40B4-BE49-F238E27FC236}">
                <a16:creationId xmlns:a16="http://schemas.microsoft.com/office/drawing/2014/main" id="{15E904E6-27A5-4325-9D4C-92EC0CACF008}"/>
              </a:ext>
            </a:extLst>
          </p:cNvPr>
          <p:cNvSpPr>
            <a:spLocks noChangeArrowheads="1"/>
          </p:cNvSpPr>
          <p:nvPr/>
        </p:nvSpPr>
        <p:spPr bwMode="auto">
          <a:xfrm>
            <a:off x="1206500" y="4953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26633" name="Rectangle 13">
            <a:extLst>
              <a:ext uri="{FF2B5EF4-FFF2-40B4-BE49-F238E27FC236}">
                <a16:creationId xmlns:a16="http://schemas.microsoft.com/office/drawing/2014/main" id="{8CD0E463-5EE9-4A1F-B268-1BC02688D1E8}"/>
              </a:ext>
            </a:extLst>
          </p:cNvPr>
          <p:cNvSpPr>
            <a:spLocks noChangeArrowheads="1"/>
          </p:cNvSpPr>
          <p:nvPr/>
        </p:nvSpPr>
        <p:spPr bwMode="auto">
          <a:xfrm>
            <a:off x="1206500" y="4953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26634" name="Image 15" descr="logo aride_s.jpg">
            <a:extLst>
              <a:ext uri="{FF2B5EF4-FFF2-40B4-BE49-F238E27FC236}">
                <a16:creationId xmlns:a16="http://schemas.microsoft.com/office/drawing/2014/main" id="{4439EB1E-6FE1-4D28-91D9-AD15B73DAA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1788" y="3810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Image 16" descr="logo salinisation2_s.jpg">
            <a:extLst>
              <a:ext uri="{FF2B5EF4-FFF2-40B4-BE49-F238E27FC236}">
                <a16:creationId xmlns:a16="http://schemas.microsoft.com/office/drawing/2014/main" id="{3509DF15-A2CF-4B06-8855-EDF97FB887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78050" y="3810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Rectangle 17">
            <a:extLst>
              <a:ext uri="{FF2B5EF4-FFF2-40B4-BE49-F238E27FC236}">
                <a16:creationId xmlns:a16="http://schemas.microsoft.com/office/drawing/2014/main" id="{6C8D01FF-6423-4F6F-B2FA-B3FB86E07655}"/>
              </a:ext>
            </a:extLst>
          </p:cNvPr>
          <p:cNvSpPr>
            <a:spLocks noChangeArrowheads="1"/>
          </p:cNvSpPr>
          <p:nvPr/>
        </p:nvSpPr>
        <p:spPr bwMode="auto">
          <a:xfrm>
            <a:off x="8621713" y="177800"/>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6637" name="ZoneTexte 5">
            <a:extLst>
              <a:ext uri="{FF2B5EF4-FFF2-40B4-BE49-F238E27FC236}">
                <a16:creationId xmlns:a16="http://schemas.microsoft.com/office/drawing/2014/main" id="{F340A1F5-FBC6-4FEC-8148-8D0AA6B48B13}"/>
              </a:ext>
            </a:extLst>
          </p:cNvPr>
          <p:cNvSpPr txBox="1">
            <a:spLocks noChangeArrowheads="1"/>
          </p:cNvSpPr>
          <p:nvPr/>
        </p:nvSpPr>
        <p:spPr bwMode="auto">
          <a:xfrm>
            <a:off x="107950" y="1408113"/>
            <a:ext cx="117252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008000"/>
                </a:solidFill>
                <a:latin typeface="Arial" panose="020B0604020202020204" pitchFamily="34" charset="0"/>
              </a:rPr>
              <a:t>Le </a:t>
            </a:r>
            <a:r>
              <a:rPr lang="fr-FR" altLang="fr-FR" sz="1800" b="1" dirty="0">
                <a:solidFill>
                  <a:srgbClr val="008000"/>
                </a:solidFill>
                <a:latin typeface="Arial" panose="020B0604020202020204" pitchFamily="34" charset="0"/>
              </a:rPr>
              <a:t>gommier rouge</a:t>
            </a:r>
            <a:r>
              <a:rPr lang="fr-FR" altLang="fr-FR" sz="1800" dirty="0">
                <a:solidFill>
                  <a:srgbClr val="008000"/>
                </a:solidFill>
                <a:latin typeface="Arial" panose="020B0604020202020204" pitchFamily="34" charset="0"/>
              </a:rPr>
              <a:t>, un arbre </a:t>
            </a:r>
            <a:r>
              <a:rPr lang="fr-FR" altLang="fr-FR" sz="1800" b="1" i="1" dirty="0">
                <a:solidFill>
                  <a:srgbClr val="008000"/>
                </a:solidFill>
                <a:latin typeface="Arial" panose="020B0604020202020204" pitchFamily="34" charset="0"/>
              </a:rPr>
              <a:t>épineux</a:t>
            </a:r>
            <a:r>
              <a:rPr lang="fr-FR" altLang="fr-FR" sz="1800" dirty="0">
                <a:solidFill>
                  <a:srgbClr val="008000"/>
                </a:solidFill>
                <a:latin typeface="Arial" panose="020B0604020202020204" pitchFamily="34" charset="0"/>
              </a:rPr>
              <a:t>, de </a:t>
            </a:r>
            <a:r>
              <a:rPr lang="fr-FR" altLang="fr-FR" sz="1800" b="1" dirty="0">
                <a:solidFill>
                  <a:srgbClr val="008000"/>
                </a:solidFill>
                <a:latin typeface="Arial" panose="020B0604020202020204" pitchFamily="34" charset="0"/>
              </a:rPr>
              <a:t>5 à 20 m </a:t>
            </a:r>
            <a:r>
              <a:rPr lang="fr-FR" altLang="fr-FR" sz="1800" dirty="0">
                <a:solidFill>
                  <a:srgbClr val="008000"/>
                </a:solidFill>
                <a:latin typeface="Arial" panose="020B0604020202020204" pitchFamily="34" charset="0"/>
              </a:rPr>
              <a:t>de haut (en zone humide), avec une couronne sphérique, est originaire d'</a:t>
            </a:r>
            <a:r>
              <a:rPr lang="fr-FR" altLang="fr-FR" sz="1800" dirty="0">
                <a:solidFill>
                  <a:srgbClr val="008000"/>
                </a:solidFill>
                <a:latin typeface="Arial" panose="020B0604020202020204" pitchFamily="34" charset="0"/>
                <a:hlinkClick r:id="rId6" tooltip="Afrique"/>
              </a:rPr>
              <a:t>Afrique</a:t>
            </a:r>
            <a:r>
              <a:rPr lang="fr-FR" altLang="fr-FR" sz="1800" dirty="0">
                <a:solidFill>
                  <a:srgbClr val="008000"/>
                </a:solidFill>
                <a:latin typeface="Arial" panose="020B0604020202020204" pitchFamily="34" charset="0"/>
              </a:rPr>
              <a:t> de l'Est et du </a:t>
            </a:r>
            <a:r>
              <a:rPr lang="fr-FR" altLang="fr-FR" sz="1800" dirty="0">
                <a:solidFill>
                  <a:srgbClr val="008000"/>
                </a:solidFill>
                <a:latin typeface="Arial" panose="020B0604020202020204" pitchFamily="34" charset="0"/>
                <a:hlinkClick r:id="rId7" tooltip="Sous-continent indien"/>
              </a:rPr>
              <a:t>sous-continent indien</a:t>
            </a:r>
            <a:r>
              <a:rPr lang="fr-FR" altLang="fr-FR" sz="1800" dirty="0">
                <a:solidFill>
                  <a:srgbClr val="008000"/>
                </a:solidFill>
                <a:latin typeface="Arial" panose="020B0604020202020204" pitchFamily="34" charset="0"/>
              </a:rPr>
              <a:t>.</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Les tiges et les branches sont généralement de couleur noire, écorce fissurée, gris-rosé, exsudant une </a:t>
            </a:r>
            <a:r>
              <a:rPr lang="fr-FR" altLang="fr-FR" sz="1200" dirty="0">
                <a:solidFill>
                  <a:srgbClr val="008000"/>
                </a:solidFill>
                <a:latin typeface="Arial" panose="020B0604020202020204" pitchFamily="34" charset="0"/>
                <a:hlinkClick r:id="rId8" tooltip="Gomme naturelle"/>
              </a:rPr>
              <a:t>gomme</a:t>
            </a:r>
            <a:r>
              <a:rPr lang="fr-FR" altLang="fr-FR" sz="1200" dirty="0">
                <a:solidFill>
                  <a:srgbClr val="008000"/>
                </a:solidFill>
                <a:latin typeface="Arial" panose="020B0604020202020204" pitchFamily="34" charset="0"/>
              </a:rPr>
              <a:t> rougeâtre de faible qualité mais qui est </a:t>
            </a:r>
            <a:r>
              <a:rPr lang="fr-FR" altLang="fr-FR" sz="1200" b="1" dirty="0">
                <a:solidFill>
                  <a:srgbClr val="008000"/>
                </a:solidFill>
                <a:latin typeface="Arial" panose="020B0604020202020204" pitchFamily="34" charset="0"/>
              </a:rPr>
              <a:t>comestible</a:t>
            </a:r>
            <a:r>
              <a:rPr lang="fr-FR" altLang="fr-FR" sz="1200" dirty="0">
                <a:solidFill>
                  <a:srgbClr val="008000"/>
                </a:solidFill>
                <a:latin typeface="Arial" panose="020B0604020202020204" pitchFamily="34" charset="0"/>
              </a:rPr>
              <a:t>, et est utilisée dans la confection de </a:t>
            </a:r>
            <a:r>
              <a:rPr lang="fr-FR" altLang="fr-FR" sz="1200" dirty="0">
                <a:solidFill>
                  <a:srgbClr val="008000"/>
                </a:solidFill>
                <a:latin typeface="Arial" panose="020B0604020202020204" pitchFamily="34" charset="0"/>
                <a:hlinkClick r:id="rId9" tooltip="Confiserie"/>
              </a:rPr>
              <a:t>confiserie</a:t>
            </a:r>
            <a:r>
              <a:rPr lang="fr-FR" altLang="fr-FR" sz="1200" dirty="0">
                <a:solidFill>
                  <a:srgbClr val="008000"/>
                </a:solidFill>
                <a:latin typeface="Arial" panose="020B0604020202020204" pitchFamily="34" charset="0"/>
              </a:rPr>
              <a:t>.</a:t>
            </a:r>
          </a:p>
          <a:p>
            <a:pPr eaLnBrk="1" hangingPunct="1">
              <a:lnSpc>
                <a:spcPct val="100000"/>
              </a:lnSpc>
              <a:spcBef>
                <a:spcPct val="0"/>
              </a:spcBef>
              <a:buFontTx/>
              <a:buNone/>
            </a:pPr>
            <a:r>
              <a:rPr lang="fr-FR" altLang="fr-FR" sz="1200" u="sng" dirty="0">
                <a:solidFill>
                  <a:srgbClr val="008000"/>
                </a:solidFill>
                <a:latin typeface="Arial" panose="020B0604020202020204" pitchFamily="34" charset="0"/>
              </a:rPr>
              <a:t>Habitats</a:t>
            </a:r>
            <a:r>
              <a:rPr lang="fr-FR" altLang="fr-FR" sz="1200" dirty="0">
                <a:solidFill>
                  <a:srgbClr val="008000"/>
                </a:solidFill>
                <a:latin typeface="Arial" panose="020B0604020202020204" pitchFamily="34" charset="0"/>
              </a:rPr>
              <a:t> : habitats riverains et zones inondées, de façon saisonnière, au sein de son aire d'origine. Cependant, dans les région d’introduction, il se propage en dehors des zones </a:t>
            </a:r>
            <a:r>
              <a:rPr lang="fr-FR" altLang="fr-FR" sz="1200" dirty="0">
                <a:solidFill>
                  <a:srgbClr val="008000"/>
                </a:solidFill>
                <a:latin typeface="Arial" panose="020B0604020202020204" pitchFamily="34" charset="0"/>
                <a:hlinkClick r:id="rId10" tooltip="Ripisylves"/>
              </a:rPr>
              <a:t>ripisylves</a:t>
            </a:r>
            <a:r>
              <a:rPr lang="fr-FR" altLang="fr-FR" sz="1200" dirty="0">
                <a:solidFill>
                  <a:srgbClr val="008000"/>
                </a:solidFill>
                <a:latin typeface="Arial" panose="020B0604020202020204" pitchFamily="34" charset="0"/>
              </a:rPr>
              <a:t> par le bétail et ses pousses.</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Cet arbre aux "multi usages" est utilisé aussi bien comme </a:t>
            </a:r>
            <a:r>
              <a:rPr lang="fr-FR" altLang="fr-FR" sz="1200" b="1" dirty="0">
                <a:solidFill>
                  <a:srgbClr val="008000"/>
                </a:solidFill>
                <a:latin typeface="Arial" panose="020B0604020202020204" pitchFamily="34" charset="0"/>
                <a:hlinkClick r:id="rId11" tooltip="Fourrage"/>
              </a:rPr>
              <a:t>fourrage</a:t>
            </a:r>
            <a:r>
              <a:rPr lang="fr-FR" altLang="fr-FR" sz="1200" dirty="0">
                <a:solidFill>
                  <a:srgbClr val="008000"/>
                </a:solidFill>
                <a:latin typeface="Arial" panose="020B0604020202020204" pitchFamily="34" charset="0"/>
              </a:rPr>
              <a:t> pour les herbivores, pour la </a:t>
            </a:r>
            <a:r>
              <a:rPr lang="fr-FR" altLang="fr-FR" sz="1200" dirty="0">
                <a:solidFill>
                  <a:srgbClr val="008000"/>
                </a:solidFill>
                <a:latin typeface="Arial" panose="020B0604020202020204" pitchFamily="34" charset="0"/>
                <a:hlinkClick r:id="rId12" tooltip="Reforestation"/>
              </a:rPr>
              <a:t>reforestation</a:t>
            </a:r>
            <a:r>
              <a:rPr lang="fr-FR" altLang="fr-FR" sz="1200" dirty="0">
                <a:solidFill>
                  <a:srgbClr val="008000"/>
                </a:solidFill>
                <a:latin typeface="Arial" panose="020B0604020202020204" pitchFamily="34" charset="0"/>
              </a:rPr>
              <a:t> des zones en voie de </a:t>
            </a:r>
            <a:r>
              <a:rPr lang="fr-FR" altLang="fr-FR" sz="1200" dirty="0">
                <a:solidFill>
                  <a:srgbClr val="008000"/>
                </a:solidFill>
                <a:latin typeface="Arial" panose="020B0604020202020204" pitchFamily="34" charset="0"/>
                <a:hlinkClick r:id="rId13" tooltip="Désertification"/>
              </a:rPr>
              <a:t>désertification</a:t>
            </a:r>
            <a:r>
              <a:rPr lang="fr-FR" altLang="fr-FR" sz="1200" dirty="0">
                <a:solidFill>
                  <a:srgbClr val="008000"/>
                </a:solidFill>
                <a:latin typeface="Arial" panose="020B0604020202020204" pitchFamily="34" charset="0"/>
              </a:rPr>
              <a:t>, pour la production de </a:t>
            </a:r>
            <a:r>
              <a:rPr lang="fr-FR" altLang="fr-FR" sz="1200" b="1" dirty="0">
                <a:solidFill>
                  <a:srgbClr val="008000"/>
                </a:solidFill>
                <a:latin typeface="Arial" panose="020B0604020202020204" pitchFamily="34" charset="0"/>
                <a:hlinkClick r:id="rId14" tooltip="Gomme arabique"/>
              </a:rPr>
              <a:t>gomme arabique</a:t>
            </a:r>
            <a:r>
              <a:rPr lang="fr-FR" altLang="fr-FR" sz="1200" dirty="0">
                <a:solidFill>
                  <a:srgbClr val="008000"/>
                </a:solidFill>
                <a:latin typeface="Arial" panose="020B0604020202020204" pitchFamily="34" charset="0"/>
              </a:rPr>
              <a:t>, de tanin, de </a:t>
            </a:r>
            <a:r>
              <a:rPr lang="fr-FR" altLang="fr-FR" sz="1200" b="1" dirty="0">
                <a:solidFill>
                  <a:srgbClr val="008000"/>
                </a:solidFill>
                <a:latin typeface="Arial" panose="020B0604020202020204" pitchFamily="34" charset="0"/>
              </a:rPr>
              <a:t>colorants</a:t>
            </a:r>
            <a:r>
              <a:rPr lang="fr-FR" altLang="fr-FR" sz="1200" dirty="0">
                <a:solidFill>
                  <a:srgbClr val="008000"/>
                </a:solidFill>
                <a:latin typeface="Arial" panose="020B0604020202020204" pitchFamily="34" charset="0"/>
              </a:rPr>
              <a:t>, de</a:t>
            </a:r>
            <a:r>
              <a:rPr lang="fr-FR" altLang="fr-FR" sz="1200" b="1"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hlinkClick r:id="rId15" tooltip="Bois de chauffage"/>
              </a:rPr>
              <a:t>bois de chauffage</a:t>
            </a:r>
            <a:r>
              <a:rPr lang="fr-FR" altLang="fr-FR" sz="1200" dirty="0">
                <a:solidFill>
                  <a:srgbClr val="008000"/>
                </a:solidFill>
                <a:latin typeface="Arial" panose="020B0604020202020204" pitchFamily="34" charset="0"/>
              </a:rPr>
              <a:t>, ainsi que ses </a:t>
            </a:r>
            <a:r>
              <a:rPr lang="fr-FR" altLang="fr-FR" sz="1200" b="1" dirty="0">
                <a:solidFill>
                  <a:srgbClr val="008000"/>
                </a:solidFill>
                <a:latin typeface="Arial" panose="020B0604020202020204" pitchFamily="34" charset="0"/>
              </a:rPr>
              <a:t>propriétés médicinales </a:t>
            </a:r>
            <a:r>
              <a:rPr lang="fr-FR" altLang="fr-FR" sz="1200"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hlinkClick r:id="rId16" tooltip="Vermifuge"/>
              </a:rPr>
              <a:t>vermifuge</a:t>
            </a:r>
            <a:r>
              <a:rPr lang="fr-FR" altLang="fr-FR" sz="1200" dirty="0">
                <a:solidFill>
                  <a:srgbClr val="008000"/>
                </a:solidFill>
                <a:latin typeface="Arial" panose="020B0604020202020204" pitchFamily="34" charset="0"/>
              </a:rPr>
              <a:t>, contre les </a:t>
            </a:r>
            <a:r>
              <a:rPr lang="fr-FR" altLang="fr-FR" sz="1200" dirty="0">
                <a:solidFill>
                  <a:srgbClr val="008000"/>
                </a:solidFill>
                <a:latin typeface="Arial" panose="020B0604020202020204" pitchFamily="34" charset="0"/>
                <a:hlinkClick r:id="rId17" tooltip="Hémorragie"/>
              </a:rPr>
              <a:t>hémorragies</a:t>
            </a:r>
            <a:r>
              <a:rPr lang="fr-FR" altLang="fr-FR" sz="1200" dirty="0">
                <a:solidFill>
                  <a:srgbClr val="008000"/>
                </a:solidFill>
                <a:latin typeface="Arial" panose="020B0604020202020204" pitchFamily="34" charset="0"/>
              </a:rPr>
              <a:t> internes, la </a:t>
            </a:r>
            <a:r>
              <a:rPr lang="fr-FR" altLang="fr-FR" sz="1200" dirty="0">
                <a:solidFill>
                  <a:srgbClr val="008000"/>
                </a:solidFill>
                <a:latin typeface="Arial" panose="020B0604020202020204" pitchFamily="34" charset="0"/>
                <a:hlinkClick r:id="rId18" tooltip="Diarrhée"/>
              </a:rPr>
              <a:t>diarrhée</a:t>
            </a:r>
            <a:r>
              <a:rPr lang="fr-FR" altLang="fr-FR" sz="1200" dirty="0">
                <a:solidFill>
                  <a:srgbClr val="008000"/>
                </a:solidFill>
                <a:latin typeface="Arial" panose="020B0604020202020204" pitchFamily="34" charset="0"/>
              </a:rPr>
              <a:t>, et pour les problèmes de peau. Il est utilisé en Afrique comme </a:t>
            </a:r>
            <a:r>
              <a:rPr lang="fr-FR" altLang="fr-FR" sz="1200" dirty="0">
                <a:solidFill>
                  <a:srgbClr val="008000"/>
                </a:solidFill>
                <a:latin typeface="Arial" panose="020B0604020202020204" pitchFamily="34" charset="0"/>
                <a:hlinkClick r:id="rId19" tooltip="Hémostatique"/>
              </a:rPr>
              <a:t>hémostatique</a:t>
            </a:r>
            <a:r>
              <a:rPr lang="fr-FR" altLang="fr-FR" sz="1200" dirty="0">
                <a:solidFill>
                  <a:srgbClr val="008000"/>
                </a:solidFill>
                <a:latin typeface="Arial" panose="020B0604020202020204" pitchFamily="34" charset="0"/>
              </a:rPr>
              <a:t> et cicatrisant. Il est également préconisé dans le traitement des dysenterie, les aphtes et des gingivites. C'est un antidiarrhéique puissant).</a:t>
            </a:r>
            <a:r>
              <a:rPr lang="fr-FR" altLang="fr-FR" sz="1200" dirty="0">
                <a:latin typeface="Arial" panose="020B0604020202020204" pitchFamily="34" charset="0"/>
              </a:rPr>
              <a:t> </a:t>
            </a:r>
            <a:r>
              <a:rPr lang="fr-FR" altLang="fr-FR" sz="1200" dirty="0">
                <a:solidFill>
                  <a:srgbClr val="008000"/>
                </a:solidFill>
                <a:latin typeface="Arial" panose="020B0604020202020204" pitchFamily="34" charset="0"/>
              </a:rPr>
              <a:t>Les fleurs produisent un </a:t>
            </a:r>
            <a:r>
              <a:rPr lang="fr-FR" altLang="fr-FR" sz="1200" b="1" dirty="0">
                <a:solidFill>
                  <a:srgbClr val="008000"/>
                </a:solidFill>
                <a:latin typeface="Arial" panose="020B0604020202020204" pitchFamily="34" charset="0"/>
              </a:rPr>
              <a:t>miel</a:t>
            </a:r>
            <a:r>
              <a:rPr lang="fr-FR" altLang="fr-FR" sz="1200" dirty="0">
                <a:solidFill>
                  <a:srgbClr val="008000"/>
                </a:solidFill>
                <a:latin typeface="Arial" panose="020B0604020202020204" pitchFamily="34" charset="0"/>
              </a:rPr>
              <a:t> de bonne qualité. </a:t>
            </a:r>
          </a:p>
          <a:p>
            <a:pPr eaLnBrk="1" hangingPunct="1">
              <a:lnSpc>
                <a:spcPct val="100000"/>
              </a:lnSpc>
              <a:spcBef>
                <a:spcPct val="0"/>
              </a:spcBef>
              <a:buFontTx/>
              <a:buNone/>
            </a:pPr>
            <a:r>
              <a:rPr lang="fr-FR" altLang="fr-FR" sz="1200" dirty="0">
                <a:solidFill>
                  <a:srgbClr val="FF0000"/>
                </a:solidFill>
                <a:latin typeface="Arial" panose="020B0604020202020204" pitchFamily="34" charset="0"/>
              </a:rPr>
              <a:t>L'</a:t>
            </a:r>
            <a:r>
              <a:rPr lang="fr-FR" altLang="fr-FR" sz="1200" i="1" dirty="0">
                <a:solidFill>
                  <a:srgbClr val="FF0000"/>
                </a:solidFill>
                <a:latin typeface="Arial" panose="020B0604020202020204" pitchFamily="34" charset="0"/>
              </a:rPr>
              <a:t>Acacia </a:t>
            </a:r>
            <a:r>
              <a:rPr lang="fr-FR" altLang="fr-FR" sz="1200" i="1" dirty="0" err="1">
                <a:solidFill>
                  <a:srgbClr val="FF0000"/>
                </a:solidFill>
                <a:latin typeface="Arial" panose="020B0604020202020204" pitchFamily="34" charset="0"/>
              </a:rPr>
              <a:t>nilotica</a:t>
            </a:r>
            <a:r>
              <a:rPr lang="fr-FR" altLang="fr-FR" sz="1200" dirty="0">
                <a:solidFill>
                  <a:srgbClr val="FF0000"/>
                </a:solidFill>
                <a:latin typeface="Arial" panose="020B0604020202020204" pitchFamily="34" charset="0"/>
              </a:rPr>
              <a:t> est considérée comme une </a:t>
            </a:r>
            <a:r>
              <a:rPr lang="fr-FR" altLang="fr-FR" sz="1200" dirty="0">
                <a:solidFill>
                  <a:srgbClr val="FF0000"/>
                </a:solidFill>
                <a:latin typeface="Arial" panose="020B0604020202020204" pitchFamily="34" charset="0"/>
                <a:hlinkClick r:id="rId20" tooltip="Plante invasive"/>
              </a:rPr>
              <a:t>plante invasive</a:t>
            </a:r>
            <a:r>
              <a:rPr lang="fr-FR" altLang="fr-FR" sz="1200" dirty="0">
                <a:solidFill>
                  <a:srgbClr val="FF0000"/>
                </a:solidFill>
                <a:latin typeface="Arial" panose="020B0604020202020204" pitchFamily="34" charset="0"/>
              </a:rPr>
              <a:t> en </a:t>
            </a:r>
            <a:r>
              <a:rPr lang="fr-FR" altLang="fr-FR" sz="1200" dirty="0">
                <a:solidFill>
                  <a:srgbClr val="FF0000"/>
                </a:solidFill>
                <a:latin typeface="Arial" panose="020B0604020202020204" pitchFamily="34" charset="0"/>
                <a:hlinkClick r:id="rId21" tooltip="Australie"/>
              </a:rPr>
              <a:t>Australie</a:t>
            </a:r>
            <a:r>
              <a:rPr lang="fr-FR" altLang="fr-FR" sz="1200" dirty="0">
                <a:solidFill>
                  <a:srgbClr val="FF0000"/>
                </a:solidFill>
                <a:latin typeface="Arial" panose="020B0604020202020204" pitchFamily="34" charset="0"/>
              </a:rPr>
              <a:t> (risque élevé, score : 14).</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22"/>
              </a:rPr>
              <a:t>http://fr.wikipedia.org/wiki/Acacia_nilotica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3"/>
              </a:rPr>
              <a:t>http://en.wikipedia.org/wiki/Vachellia_nilotica</a:t>
            </a:r>
            <a:r>
              <a:rPr lang="fr-FR" altLang="fr-FR" sz="1200" dirty="0">
                <a:solidFill>
                  <a:srgbClr val="008000"/>
                </a:solidFill>
                <a:latin typeface="Arial" panose="020B0604020202020204" pitchFamily="34" charset="0"/>
              </a:rPr>
              <a:t>  </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24"/>
              </a:rPr>
              <a:t>http://database.prota.org/PROTAhtml/Acacia%20nilotica_En.htm</a:t>
            </a:r>
            <a:r>
              <a:rPr lang="fr-FR" altLang="fr-FR" sz="1200" dirty="0">
                <a:solidFill>
                  <a:srgbClr val="008000"/>
                </a:solidFill>
                <a:latin typeface="Arial" panose="020B0604020202020204" pitchFamily="34" charset="0"/>
              </a:rPr>
              <a:t> </a:t>
            </a:r>
          </a:p>
        </p:txBody>
      </p:sp>
      <p:pic>
        <p:nvPicPr>
          <p:cNvPr id="26638" name="Picture 6" descr="C:\Users\LISAN\Pictures\plantes-halophytes-xerophiles\Acacia nilotica4.jpg">
            <a:extLst>
              <a:ext uri="{FF2B5EF4-FFF2-40B4-BE49-F238E27FC236}">
                <a16:creationId xmlns:a16="http://schemas.microsoft.com/office/drawing/2014/main" id="{A351ECF5-5841-428E-981C-137B2F5014D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380413" y="3689350"/>
            <a:ext cx="19875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7" descr="C:\Users\LISAN\Pictures\plantes-halophytes-xerophiles\Acacia nilotica exudas_s.jpg">
            <a:extLst>
              <a:ext uri="{FF2B5EF4-FFF2-40B4-BE49-F238E27FC236}">
                <a16:creationId xmlns:a16="http://schemas.microsoft.com/office/drawing/2014/main" id="{9A28F20C-A791-4A0C-A457-AB41A0BFB1F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702925" y="4676775"/>
            <a:ext cx="1371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8" descr="C:\Users\LISAN\Pictures\plantes-halophytes-xerophiles\Acacia nilotica gousses_s.jpg">
            <a:extLst>
              <a:ext uri="{FF2B5EF4-FFF2-40B4-BE49-F238E27FC236}">
                <a16:creationId xmlns:a16="http://schemas.microsoft.com/office/drawing/2014/main" id="{BD935B05-7E47-4DD7-8003-F21BBC43B58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643438" y="5373688"/>
            <a:ext cx="21034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9" descr="C:\Users\LISAN\Pictures\plantes-halophytes-xerophiles\Acacia nilotica.jpg">
            <a:extLst>
              <a:ext uri="{FF2B5EF4-FFF2-40B4-BE49-F238E27FC236}">
                <a16:creationId xmlns:a16="http://schemas.microsoft.com/office/drawing/2014/main" id="{19D5418B-6942-4D56-B275-342CE2BF961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139238" y="5594350"/>
            <a:ext cx="14160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10" descr="C:\Users\LISAN\Pictures\plantes-halophytes-xerophiles\Acacia nilotica1.jpg">
            <a:extLst>
              <a:ext uri="{FF2B5EF4-FFF2-40B4-BE49-F238E27FC236}">
                <a16:creationId xmlns:a16="http://schemas.microsoft.com/office/drawing/2014/main" id="{2CD44326-A13F-404F-A072-35DE509018B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51050" y="5084763"/>
            <a:ext cx="24860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11" descr="C:\Users\LISAN\Pictures\plantes-halophytes-xerophiles\Acacia nilotica2.jpg">
            <a:extLst>
              <a:ext uri="{FF2B5EF4-FFF2-40B4-BE49-F238E27FC236}">
                <a16:creationId xmlns:a16="http://schemas.microsoft.com/office/drawing/2014/main" id="{904B09B3-6DAD-46E5-BDE3-67F666D5733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7950" y="492442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12" descr="C:\Users\LISAN\Pictures\plantes-halophytes-xerophiles\Acacia nilotica3.jpg">
            <a:extLst>
              <a:ext uri="{FF2B5EF4-FFF2-40B4-BE49-F238E27FC236}">
                <a16:creationId xmlns:a16="http://schemas.microsoft.com/office/drawing/2014/main" id="{8FBD4DC8-F4EF-4BE9-BD5A-A7D4FA8CA01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985000" y="5373688"/>
            <a:ext cx="200660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5" name="Espace réservé du numéro de diapositive 1">
            <a:extLst>
              <a:ext uri="{FF2B5EF4-FFF2-40B4-BE49-F238E27FC236}">
                <a16:creationId xmlns:a16="http://schemas.microsoft.com/office/drawing/2014/main" id="{72301A8C-A28B-4D6A-B434-76FE0F4804B3}"/>
              </a:ext>
            </a:extLst>
          </p:cNvPr>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B8CFDB25-90C4-4B30-ACCD-BD24897AA021}" type="slidenum">
              <a:rPr lang="fr-FR" altLang="fr-FR" sz="1200">
                <a:solidFill>
                  <a:srgbClr val="898989"/>
                </a:solidFill>
              </a:rPr>
              <a:pPr algn="r" eaLnBrk="1" hangingPunct="1">
                <a:lnSpc>
                  <a:spcPct val="100000"/>
                </a:lnSpc>
                <a:spcBef>
                  <a:spcPct val="0"/>
                </a:spcBef>
                <a:buFontTx/>
                <a:buNone/>
              </a:pPr>
              <a:t>26</a:t>
            </a:fld>
            <a:endParaRPr lang="fr-FR" altLang="fr-FR" sz="1200">
              <a:solidFill>
                <a:srgbClr val="898989"/>
              </a:solidFill>
            </a:endParaRPr>
          </a:p>
        </p:txBody>
      </p:sp>
      <p:sp>
        <p:nvSpPr>
          <p:cNvPr id="26646" name="Rectangle 23">
            <a:extLst>
              <a:ext uri="{FF2B5EF4-FFF2-40B4-BE49-F238E27FC236}">
                <a16:creationId xmlns:a16="http://schemas.microsoft.com/office/drawing/2014/main" id="{9EBE2447-B3C9-40C7-BEDF-87E944003D1B}"/>
              </a:ext>
            </a:extLst>
          </p:cNvPr>
          <p:cNvSpPr>
            <a:spLocks noChangeArrowheads="1"/>
          </p:cNvSpPr>
          <p:nvPr/>
        </p:nvSpPr>
        <p:spPr bwMode="auto">
          <a:xfrm>
            <a:off x="8999538" y="627063"/>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FF0000"/>
                </a:solidFill>
                <a:latin typeface="Arial" panose="020B0604020202020204" pitchFamily="34" charset="0"/>
              </a:rPr>
              <a:t>Risques modérés (USA).</a:t>
            </a:r>
            <a:endParaRPr lang="fr-FR" altLang="fr-FR" b="1" i="1">
              <a:solidFill>
                <a:srgbClr val="008000"/>
              </a:solidFill>
              <a:latin typeface="Arial" panose="020B0604020202020204" pitchFamily="34" charset="0"/>
            </a:endParaRPr>
          </a:p>
        </p:txBody>
      </p:sp>
      <p:pic>
        <p:nvPicPr>
          <p:cNvPr id="23" name="Image 22">
            <a:extLst>
              <a:ext uri="{FF2B5EF4-FFF2-40B4-BE49-F238E27FC236}">
                <a16:creationId xmlns:a16="http://schemas.microsoft.com/office/drawing/2014/main" id="{DB271FF3-8F99-4B38-BB7B-A3F5718340C4}"/>
              </a:ext>
            </a:extLst>
          </p:cNvPr>
          <p:cNvPicPr>
            <a:picLocks noChangeAspect="1"/>
          </p:cNvPicPr>
          <p:nvPr/>
        </p:nvPicPr>
        <p:blipFill>
          <a:blip r:embed="rId32"/>
          <a:stretch>
            <a:fillRect/>
          </a:stretch>
        </p:blipFill>
        <p:spPr>
          <a:xfrm>
            <a:off x="9631363" y="81278"/>
            <a:ext cx="400050" cy="352425"/>
          </a:xfrm>
          <a:prstGeom prst="rect">
            <a:avLst/>
          </a:prstGeom>
        </p:spPr>
      </p:pic>
      <p:pic>
        <p:nvPicPr>
          <p:cNvPr id="24" name="Image 23">
            <a:extLst>
              <a:ext uri="{FF2B5EF4-FFF2-40B4-BE49-F238E27FC236}">
                <a16:creationId xmlns:a16="http://schemas.microsoft.com/office/drawing/2014/main" id="{D85F6202-129C-40C3-A86E-879F1D2B9C55}"/>
              </a:ext>
            </a:extLst>
          </p:cNvPr>
          <p:cNvPicPr>
            <a:picLocks noChangeAspect="1"/>
          </p:cNvPicPr>
          <p:nvPr/>
        </p:nvPicPr>
        <p:blipFill>
          <a:blip r:embed="rId32"/>
          <a:stretch>
            <a:fillRect/>
          </a:stretch>
        </p:blipFill>
        <p:spPr>
          <a:xfrm>
            <a:off x="10051148" y="71117"/>
            <a:ext cx="400050" cy="352425"/>
          </a:xfrm>
          <a:prstGeom prst="rect">
            <a:avLst/>
          </a:prstGeom>
        </p:spPr>
      </p:pic>
      <p:pic>
        <p:nvPicPr>
          <p:cNvPr id="25" name="Image 24">
            <a:extLst>
              <a:ext uri="{FF2B5EF4-FFF2-40B4-BE49-F238E27FC236}">
                <a16:creationId xmlns:a16="http://schemas.microsoft.com/office/drawing/2014/main" id="{6BAFEE16-4455-41EB-813B-4178C752DDFE}"/>
              </a:ext>
            </a:extLst>
          </p:cNvPr>
          <p:cNvPicPr>
            <a:picLocks noChangeAspect="1"/>
          </p:cNvPicPr>
          <p:nvPr/>
        </p:nvPicPr>
        <p:blipFill>
          <a:blip r:embed="rId32"/>
          <a:stretch>
            <a:fillRect/>
          </a:stretch>
        </p:blipFill>
        <p:spPr>
          <a:xfrm>
            <a:off x="10488198" y="61269"/>
            <a:ext cx="400050" cy="352425"/>
          </a:xfrm>
          <a:prstGeom prst="rect">
            <a:avLst/>
          </a:prstGeom>
        </p:spPr>
      </p:pic>
      <p:pic>
        <p:nvPicPr>
          <p:cNvPr id="26" name="Picture 2" descr="fruitsLogo9_ss">
            <a:extLst>
              <a:ext uri="{FF2B5EF4-FFF2-40B4-BE49-F238E27FC236}">
                <a16:creationId xmlns:a16="http://schemas.microsoft.com/office/drawing/2014/main" id="{C5953878-6526-4168-9AB9-79D319E1510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232150" y="2127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7510E1E7-D983-40E1-8A8D-93ECD07EE312}"/>
              </a:ext>
            </a:extLst>
          </p:cNvPr>
          <p:cNvSpPr txBox="1">
            <a:spLocks/>
          </p:cNvSpPr>
          <p:nvPr/>
        </p:nvSpPr>
        <p:spPr>
          <a:xfrm>
            <a:off x="173038" y="147638"/>
            <a:ext cx="542925"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785C47D3-64BB-4946-8F8C-5BE11EEC9126}" type="slidenum">
              <a:rPr lang="fr-FR" smtClean="0"/>
              <a:pPr>
                <a:defRPr/>
              </a:pPr>
              <a:t>27</a:t>
            </a:fld>
            <a:endParaRPr lang="fr-FR"/>
          </a:p>
        </p:txBody>
      </p:sp>
      <p:sp>
        <p:nvSpPr>
          <p:cNvPr id="4" name="Rectangle 3">
            <a:extLst>
              <a:ext uri="{FF2B5EF4-FFF2-40B4-BE49-F238E27FC236}">
                <a16:creationId xmlns:a16="http://schemas.microsoft.com/office/drawing/2014/main" id="{DDF75F0A-BB9C-4E9E-9715-82C162108F80}"/>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5" name="Picture 2" descr="medicament2_s">
            <a:extLst>
              <a:ext uri="{FF2B5EF4-FFF2-40B4-BE49-F238E27FC236}">
                <a16:creationId xmlns:a16="http://schemas.microsoft.com/office/drawing/2014/main" id="{68236F5F-089C-4A82-B1D6-AA5050263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
            <a:extLst>
              <a:ext uri="{FF2B5EF4-FFF2-40B4-BE49-F238E27FC236}">
                <a16:creationId xmlns:a16="http://schemas.microsoft.com/office/drawing/2014/main" id="{0F5314A6-85EE-4CD4-A710-5A6A7ECB2294}"/>
              </a:ext>
            </a:extLst>
          </p:cNvPr>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7" name="Rectangle 7">
            <a:extLst>
              <a:ext uri="{FF2B5EF4-FFF2-40B4-BE49-F238E27FC236}">
                <a16:creationId xmlns:a16="http://schemas.microsoft.com/office/drawing/2014/main" id="{46125C2A-355B-4E88-A018-678EAB4AF935}"/>
              </a:ext>
            </a:extLst>
          </p:cNvPr>
          <p:cNvSpPr>
            <a:spLocks noChangeArrowheads="1"/>
          </p:cNvSpPr>
          <p:nvPr/>
        </p:nvSpPr>
        <p:spPr bwMode="auto">
          <a:xfrm>
            <a:off x="134938" y="738188"/>
            <a:ext cx="926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sp>
        <p:nvSpPr>
          <p:cNvPr id="8" name="ZoneTexte 8">
            <a:extLst>
              <a:ext uri="{FF2B5EF4-FFF2-40B4-BE49-F238E27FC236}">
                <a16:creationId xmlns:a16="http://schemas.microsoft.com/office/drawing/2014/main" id="{F2D592F6-1CC6-44D8-B9D7-53ED22F620EB}"/>
              </a:ext>
            </a:extLst>
          </p:cNvPr>
          <p:cNvSpPr txBox="1">
            <a:spLocks noChangeArrowheads="1"/>
          </p:cNvSpPr>
          <p:nvPr/>
        </p:nvSpPr>
        <p:spPr bwMode="auto">
          <a:xfrm>
            <a:off x="173038" y="1095374"/>
            <a:ext cx="8359775" cy="37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i="1" dirty="0">
                <a:solidFill>
                  <a:srgbClr val="008000"/>
                </a:solidFill>
              </a:rPr>
              <a:t>Acacia </a:t>
            </a:r>
            <a:r>
              <a:rPr lang="fr-FR" altLang="fr-FR" b="1" i="1" dirty="0" err="1">
                <a:solidFill>
                  <a:srgbClr val="008000"/>
                </a:solidFill>
              </a:rPr>
              <a:t>nilotica</a:t>
            </a:r>
            <a:r>
              <a:rPr lang="fr-FR" altLang="fr-FR" dirty="0">
                <a:solidFill>
                  <a:srgbClr val="008000"/>
                </a:solidFill>
              </a:rPr>
              <a:t> - </a:t>
            </a:r>
            <a:r>
              <a:rPr lang="fr-FR" dirty="0" err="1">
                <a:solidFill>
                  <a:srgbClr val="008000"/>
                </a:solidFill>
              </a:rPr>
              <a:t>Egyptian</a:t>
            </a:r>
            <a:r>
              <a:rPr lang="fr-FR" dirty="0">
                <a:solidFill>
                  <a:srgbClr val="008000"/>
                </a:solidFill>
              </a:rPr>
              <a:t> thorn, Red-</a:t>
            </a:r>
            <a:r>
              <a:rPr lang="fr-FR" dirty="0" err="1">
                <a:solidFill>
                  <a:srgbClr val="008000"/>
                </a:solidFill>
              </a:rPr>
              <a:t>heat</a:t>
            </a:r>
            <a:r>
              <a:rPr lang="fr-FR" dirty="0">
                <a:solidFill>
                  <a:srgbClr val="008000"/>
                </a:solidFill>
              </a:rPr>
              <a:t>, </a:t>
            </a:r>
            <a:r>
              <a:rPr lang="fr-FR" dirty="0" err="1">
                <a:solidFill>
                  <a:srgbClr val="008000"/>
                </a:solidFill>
              </a:rPr>
              <a:t>Barbar</a:t>
            </a:r>
            <a:r>
              <a:rPr lang="fr-FR" dirty="0">
                <a:solidFill>
                  <a:srgbClr val="008000"/>
                </a:solidFill>
              </a:rPr>
              <a:t> </a:t>
            </a:r>
            <a:r>
              <a:rPr lang="fr-FR" altLang="fr-FR" dirty="0">
                <a:solidFill>
                  <a:srgbClr val="008000"/>
                </a:solidFill>
              </a:rPr>
              <a:t>(</a:t>
            </a:r>
            <a:r>
              <a:rPr lang="fr-FR" altLang="fr-FR" dirty="0" err="1">
                <a:solidFill>
                  <a:srgbClr val="008000"/>
                </a:solidFill>
              </a:rPr>
              <a:t>tree</a:t>
            </a:r>
            <a:r>
              <a:rPr lang="fr-FR" altLang="fr-FR" dirty="0">
                <a:solidFill>
                  <a:srgbClr val="008000"/>
                </a:solidFill>
              </a:rPr>
              <a:t>) </a:t>
            </a:r>
            <a:r>
              <a:rPr lang="fr-FR" sz="1800" b="1" dirty="0">
                <a:solidFill>
                  <a:srgbClr val="008000"/>
                </a:solidFill>
              </a:rPr>
              <a:t>(famille des </a:t>
            </a:r>
            <a:r>
              <a:rPr lang="fr-FR" sz="1800" i="1" u="sng" dirty="0" err="1">
                <a:hlinkClick r:id="rId3"/>
              </a:rPr>
              <a:t>Fabaceae</a:t>
            </a:r>
            <a:r>
              <a:rPr lang="fr-FR" sz="1800" b="1" dirty="0">
                <a:solidFill>
                  <a:srgbClr val="008000"/>
                </a:solidFill>
              </a:rPr>
              <a:t>) (suite)</a:t>
            </a:r>
            <a:endParaRPr lang="fr-FR" altLang="fr-FR" dirty="0"/>
          </a:p>
        </p:txBody>
      </p:sp>
      <p:sp>
        <p:nvSpPr>
          <p:cNvPr id="9" name="Rectangle 13">
            <a:extLst>
              <a:ext uri="{FF2B5EF4-FFF2-40B4-BE49-F238E27FC236}">
                <a16:creationId xmlns:a16="http://schemas.microsoft.com/office/drawing/2014/main" id="{A600F554-CFEC-460E-9D0C-9B4D99095FA3}"/>
              </a:ext>
            </a:extLst>
          </p:cNvPr>
          <p:cNvSpPr>
            <a:spLocks noChangeArrowheads="1"/>
          </p:cNvSpPr>
          <p:nvPr/>
        </p:nvSpPr>
        <p:spPr bwMode="auto">
          <a:xfrm>
            <a:off x="1206500" y="4953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10" name="Rectangle 13">
            <a:extLst>
              <a:ext uri="{FF2B5EF4-FFF2-40B4-BE49-F238E27FC236}">
                <a16:creationId xmlns:a16="http://schemas.microsoft.com/office/drawing/2014/main" id="{BD48C5A6-E493-431D-97B9-85C8ED253C24}"/>
              </a:ext>
            </a:extLst>
          </p:cNvPr>
          <p:cNvSpPr>
            <a:spLocks noChangeArrowheads="1"/>
          </p:cNvSpPr>
          <p:nvPr/>
        </p:nvSpPr>
        <p:spPr bwMode="auto">
          <a:xfrm>
            <a:off x="1206500" y="4953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11" name="Image 15" descr="logo aride_s.jpg">
            <a:extLst>
              <a:ext uri="{FF2B5EF4-FFF2-40B4-BE49-F238E27FC236}">
                <a16:creationId xmlns:a16="http://schemas.microsoft.com/office/drawing/2014/main" id="{719D7B6B-6A07-4E2B-90F3-E82A3302A1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1788" y="3810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6" descr="logo salinisation2_s.jpg">
            <a:extLst>
              <a:ext uri="{FF2B5EF4-FFF2-40B4-BE49-F238E27FC236}">
                <a16:creationId xmlns:a16="http://schemas.microsoft.com/office/drawing/2014/main" id="{FB8DB9FD-A45D-4E95-8044-1CF5BA8673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78050" y="3810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7">
            <a:extLst>
              <a:ext uri="{FF2B5EF4-FFF2-40B4-BE49-F238E27FC236}">
                <a16:creationId xmlns:a16="http://schemas.microsoft.com/office/drawing/2014/main" id="{4E346FFB-7B75-442A-81D0-60BC139B81E1}"/>
              </a:ext>
            </a:extLst>
          </p:cNvPr>
          <p:cNvSpPr>
            <a:spLocks noChangeArrowheads="1"/>
          </p:cNvSpPr>
          <p:nvPr/>
        </p:nvSpPr>
        <p:spPr bwMode="auto">
          <a:xfrm>
            <a:off x="8621713" y="177800"/>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4" name="Rectangle 23">
            <a:extLst>
              <a:ext uri="{FF2B5EF4-FFF2-40B4-BE49-F238E27FC236}">
                <a16:creationId xmlns:a16="http://schemas.microsoft.com/office/drawing/2014/main" id="{06D599FD-B2ED-4B06-A791-C74AF8C41ED7}"/>
              </a:ext>
            </a:extLst>
          </p:cNvPr>
          <p:cNvSpPr>
            <a:spLocks noChangeArrowheads="1"/>
          </p:cNvSpPr>
          <p:nvPr/>
        </p:nvSpPr>
        <p:spPr bwMode="auto">
          <a:xfrm>
            <a:off x="8999538" y="627063"/>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FF0000"/>
                </a:solidFill>
                <a:latin typeface="Arial" panose="020B0604020202020204" pitchFamily="34" charset="0"/>
              </a:rPr>
              <a:t>Risques modérés (USA).</a:t>
            </a:r>
            <a:endParaRPr lang="fr-FR" altLang="fr-FR" b="1" i="1">
              <a:solidFill>
                <a:srgbClr val="008000"/>
              </a:solidFill>
              <a:latin typeface="Arial" panose="020B0604020202020204" pitchFamily="34" charset="0"/>
            </a:endParaRPr>
          </a:p>
        </p:txBody>
      </p:sp>
      <p:pic>
        <p:nvPicPr>
          <p:cNvPr id="15" name="Image 14">
            <a:extLst>
              <a:ext uri="{FF2B5EF4-FFF2-40B4-BE49-F238E27FC236}">
                <a16:creationId xmlns:a16="http://schemas.microsoft.com/office/drawing/2014/main" id="{4B000CEC-6F44-4CB2-9B33-1B73570B7B28}"/>
              </a:ext>
            </a:extLst>
          </p:cNvPr>
          <p:cNvPicPr>
            <a:picLocks noChangeAspect="1"/>
          </p:cNvPicPr>
          <p:nvPr/>
        </p:nvPicPr>
        <p:blipFill>
          <a:blip r:embed="rId6"/>
          <a:stretch>
            <a:fillRect/>
          </a:stretch>
        </p:blipFill>
        <p:spPr>
          <a:xfrm>
            <a:off x="9631363" y="81278"/>
            <a:ext cx="400050" cy="352425"/>
          </a:xfrm>
          <a:prstGeom prst="rect">
            <a:avLst/>
          </a:prstGeom>
        </p:spPr>
      </p:pic>
      <p:pic>
        <p:nvPicPr>
          <p:cNvPr id="16" name="Image 15">
            <a:extLst>
              <a:ext uri="{FF2B5EF4-FFF2-40B4-BE49-F238E27FC236}">
                <a16:creationId xmlns:a16="http://schemas.microsoft.com/office/drawing/2014/main" id="{49805659-F67F-4EEA-A4DD-004A25958DCE}"/>
              </a:ext>
            </a:extLst>
          </p:cNvPr>
          <p:cNvPicPr>
            <a:picLocks noChangeAspect="1"/>
          </p:cNvPicPr>
          <p:nvPr/>
        </p:nvPicPr>
        <p:blipFill>
          <a:blip r:embed="rId6"/>
          <a:stretch>
            <a:fillRect/>
          </a:stretch>
        </p:blipFill>
        <p:spPr>
          <a:xfrm>
            <a:off x="10051148" y="71117"/>
            <a:ext cx="400050" cy="352425"/>
          </a:xfrm>
          <a:prstGeom prst="rect">
            <a:avLst/>
          </a:prstGeom>
        </p:spPr>
      </p:pic>
      <p:pic>
        <p:nvPicPr>
          <p:cNvPr id="17" name="Image 16">
            <a:extLst>
              <a:ext uri="{FF2B5EF4-FFF2-40B4-BE49-F238E27FC236}">
                <a16:creationId xmlns:a16="http://schemas.microsoft.com/office/drawing/2014/main" id="{DD4E8DD5-5F0C-4DA2-90B9-A0ED47EFEB20}"/>
              </a:ext>
            </a:extLst>
          </p:cNvPr>
          <p:cNvPicPr>
            <a:picLocks noChangeAspect="1"/>
          </p:cNvPicPr>
          <p:nvPr/>
        </p:nvPicPr>
        <p:blipFill>
          <a:blip r:embed="rId6"/>
          <a:stretch>
            <a:fillRect/>
          </a:stretch>
        </p:blipFill>
        <p:spPr>
          <a:xfrm>
            <a:off x="10488198" y="61269"/>
            <a:ext cx="400050" cy="352425"/>
          </a:xfrm>
          <a:prstGeom prst="rect">
            <a:avLst/>
          </a:prstGeom>
        </p:spPr>
      </p:pic>
      <p:sp>
        <p:nvSpPr>
          <p:cNvPr id="18" name="Rectangle 17">
            <a:extLst>
              <a:ext uri="{FF2B5EF4-FFF2-40B4-BE49-F238E27FC236}">
                <a16:creationId xmlns:a16="http://schemas.microsoft.com/office/drawing/2014/main" id="{A9BFF5D7-A61A-422F-B1F1-049EA887DF3A}"/>
              </a:ext>
            </a:extLst>
          </p:cNvPr>
          <p:cNvSpPr/>
          <p:nvPr/>
        </p:nvSpPr>
        <p:spPr>
          <a:xfrm>
            <a:off x="134938" y="1474136"/>
            <a:ext cx="11800223" cy="2308324"/>
          </a:xfrm>
          <a:prstGeom prst="rect">
            <a:avLst/>
          </a:prstGeom>
        </p:spPr>
        <p:txBody>
          <a:bodyPr wrap="square">
            <a:spAutoFit/>
          </a:bodyPr>
          <a:lstStyle/>
          <a:p>
            <a:r>
              <a:rPr lang="fr-FR" b="0" i="1" dirty="0">
                <a:solidFill>
                  <a:srgbClr val="000000"/>
                </a:solidFill>
                <a:effectLst/>
                <a:latin typeface="+mn-lt"/>
              </a:rPr>
              <a:t>A. </a:t>
            </a:r>
            <a:r>
              <a:rPr lang="fr-FR" b="0" i="1" dirty="0" err="1">
                <a:solidFill>
                  <a:srgbClr val="000000"/>
                </a:solidFill>
                <a:effectLst/>
                <a:latin typeface="+mn-lt"/>
              </a:rPr>
              <a:t>nilotica</a:t>
            </a:r>
            <a:r>
              <a:rPr lang="fr-FR" b="0" i="0" dirty="0">
                <a:solidFill>
                  <a:srgbClr val="000000"/>
                </a:solidFill>
                <a:effectLst/>
                <a:latin typeface="+mn-lt"/>
              </a:rPr>
              <a:t> est un arbre légumineux fixant l'azote. </a:t>
            </a:r>
            <a:r>
              <a:rPr lang="fr-FR" b="1" dirty="0">
                <a:solidFill>
                  <a:srgbClr val="008000"/>
                </a:solidFill>
                <a:effectLst/>
                <a:latin typeface="+mn-lt"/>
              </a:rPr>
              <a:t>C'est une source extrêmement précieuse de carburant, de gomme, de petit bois, de fourrage, de tanin (12-20%) et de miel en Afrique tropicale. Il tolère beaucoup la sécheresse, résiste aux températures extrêmes et se développe rapidement dans une irrigation favorable des sols. En outre, elle pousse sur une variété de sols (pauvres), mais préfère les sols alluviaux</a:t>
            </a:r>
            <a:r>
              <a:rPr lang="fr-FR" b="1" dirty="0">
                <a:solidFill>
                  <a:srgbClr val="000000"/>
                </a:solidFill>
                <a:effectLst/>
                <a:latin typeface="+mn-lt"/>
              </a:rPr>
              <a:t>. </a:t>
            </a:r>
            <a:r>
              <a:rPr lang="fr-FR" i="1" dirty="0">
                <a:solidFill>
                  <a:srgbClr val="000000"/>
                </a:solidFill>
                <a:effectLst/>
                <a:latin typeface="+mn-lt"/>
              </a:rPr>
              <a:t>A. </a:t>
            </a:r>
            <a:r>
              <a:rPr lang="fr-FR" i="1" dirty="0" err="1">
                <a:solidFill>
                  <a:srgbClr val="000000"/>
                </a:solidFill>
                <a:effectLst/>
                <a:latin typeface="+mn-lt"/>
              </a:rPr>
              <a:t>nilotica</a:t>
            </a:r>
            <a:r>
              <a:rPr lang="fr-FR" i="1" dirty="0">
                <a:solidFill>
                  <a:srgbClr val="000000"/>
                </a:solidFill>
                <a:effectLst/>
                <a:latin typeface="+mn-lt"/>
              </a:rPr>
              <a:t> </a:t>
            </a:r>
            <a:r>
              <a:rPr lang="fr-FR" dirty="0">
                <a:solidFill>
                  <a:srgbClr val="000000"/>
                </a:solidFill>
                <a:effectLst/>
                <a:latin typeface="+mn-lt"/>
              </a:rPr>
              <a:t>pousse</a:t>
            </a:r>
            <a:r>
              <a:rPr lang="fr-FR" b="0" i="0" dirty="0">
                <a:solidFill>
                  <a:srgbClr val="000000"/>
                </a:solidFill>
                <a:effectLst/>
                <a:latin typeface="+mn-lt"/>
              </a:rPr>
              <a:t> rarement plus de 10 mètres de haut et est </a:t>
            </a:r>
            <a:r>
              <a:rPr lang="fr-FR" b="1" i="1" dirty="0">
                <a:solidFill>
                  <a:srgbClr val="008000"/>
                </a:solidFill>
                <a:effectLst/>
                <a:latin typeface="+mn-lt"/>
              </a:rPr>
              <a:t>incroyablement épineux</a:t>
            </a:r>
            <a:r>
              <a:rPr lang="fr-FR" b="0" i="0" dirty="0">
                <a:solidFill>
                  <a:srgbClr val="000000"/>
                </a:solidFill>
                <a:effectLst/>
                <a:latin typeface="+mn-lt"/>
              </a:rPr>
              <a:t>, </a:t>
            </a:r>
            <a:r>
              <a:rPr lang="fr-FR" b="0" i="0" dirty="0">
                <a:solidFill>
                  <a:srgbClr val="FF0000"/>
                </a:solidFill>
                <a:effectLst/>
                <a:latin typeface="+mn-lt"/>
              </a:rPr>
              <a:t>ce qui devient parfois un problème</a:t>
            </a:r>
            <a:r>
              <a:rPr lang="fr-FR" b="0" i="0" dirty="0">
                <a:solidFill>
                  <a:srgbClr val="000000"/>
                </a:solidFill>
                <a:effectLst/>
                <a:latin typeface="+mn-lt"/>
              </a:rPr>
              <a:t>, et </a:t>
            </a:r>
            <a:r>
              <a:rPr lang="fr-FR" b="0" i="1" dirty="0">
                <a:solidFill>
                  <a:srgbClr val="000000"/>
                </a:solidFill>
                <a:effectLst/>
                <a:latin typeface="+mn-lt"/>
              </a:rPr>
              <a:t>ne devrait donc être introduit que dans les zones arides où la nécessité du bois de chauffage est cruciale</a:t>
            </a:r>
            <a:r>
              <a:rPr lang="fr-FR" b="0" i="0" dirty="0">
                <a:solidFill>
                  <a:srgbClr val="000000"/>
                </a:solidFill>
                <a:effectLst/>
                <a:latin typeface="+mn-lt"/>
              </a:rPr>
              <a:t>. </a:t>
            </a:r>
            <a:r>
              <a:rPr lang="fr-FR" b="1" i="0" dirty="0">
                <a:solidFill>
                  <a:srgbClr val="008000"/>
                </a:solidFill>
                <a:effectLst/>
                <a:latin typeface="+mn-lt"/>
              </a:rPr>
              <a:t>Étant résistant aux termites et imperméable à l'eau, le bois est également utilisé pour les liens ferroviaires, les poignées d'outils, les chariots et les rames</a:t>
            </a:r>
            <a:r>
              <a:rPr lang="fr-FR" b="0" i="0" dirty="0">
                <a:solidFill>
                  <a:srgbClr val="000000"/>
                </a:solidFill>
                <a:effectLst/>
                <a:latin typeface="+mn-lt"/>
              </a:rPr>
              <a:t>. </a:t>
            </a:r>
            <a:r>
              <a:rPr lang="fr-FR" b="0" i="0" dirty="0">
                <a:solidFill>
                  <a:srgbClr val="008000"/>
                </a:solidFill>
                <a:effectLst/>
                <a:latin typeface="+mn-lt"/>
              </a:rPr>
              <a:t>Il est également bon pour la sculpture et la construction de bateaux</a:t>
            </a:r>
            <a:r>
              <a:rPr lang="fr-FR" b="0" i="0" dirty="0">
                <a:solidFill>
                  <a:srgbClr val="000000"/>
                </a:solidFill>
                <a:effectLst/>
                <a:latin typeface="+mn-lt"/>
              </a:rPr>
              <a:t>.</a:t>
            </a:r>
            <a:r>
              <a:rPr lang="fr-FR" sz="1200" b="0" i="0" dirty="0">
                <a:solidFill>
                  <a:srgbClr val="000000"/>
                </a:solidFill>
                <a:effectLst/>
                <a:latin typeface="+mn-lt"/>
              </a:rPr>
              <a:t> Source : </a:t>
            </a:r>
            <a:r>
              <a:rPr lang="fr-FR" sz="1200" b="0" i="0" dirty="0">
                <a:solidFill>
                  <a:srgbClr val="000000"/>
                </a:solidFill>
                <a:effectLst/>
                <a:latin typeface="+mn-lt"/>
                <a:hlinkClick r:id="rId7"/>
              </a:rPr>
              <a:t>http://www.newforestsproject.org/species.html</a:t>
            </a:r>
            <a:r>
              <a:rPr lang="fr-FR" sz="1200" b="0" i="0" dirty="0">
                <a:solidFill>
                  <a:srgbClr val="000000"/>
                </a:solidFill>
                <a:effectLst/>
                <a:latin typeface="+mn-lt"/>
              </a:rPr>
              <a:t> </a:t>
            </a:r>
            <a:endParaRPr lang="fr-FR" dirty="0">
              <a:latin typeface="+mn-lt"/>
            </a:endParaRPr>
          </a:p>
        </p:txBody>
      </p:sp>
      <p:pic>
        <p:nvPicPr>
          <p:cNvPr id="19" name="Image 18" descr="Une image contenant arbre, plante, fleur, extérieur&#10;&#10;Description générée avec un niveau de confiance très élevé">
            <a:extLst>
              <a:ext uri="{FF2B5EF4-FFF2-40B4-BE49-F238E27FC236}">
                <a16:creationId xmlns:a16="http://schemas.microsoft.com/office/drawing/2014/main" id="{CCE9E4BD-685B-4063-8B00-23998D945A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8007" y="3539266"/>
            <a:ext cx="2022031" cy="1345570"/>
          </a:xfrm>
          <a:prstGeom prst="rect">
            <a:avLst/>
          </a:prstGeom>
        </p:spPr>
      </p:pic>
      <p:pic>
        <p:nvPicPr>
          <p:cNvPr id="21" name="Image 20" descr="Une image contenant arbre, ciel, extérieur&#10;&#10;Description générée avec un niveau de confiance très élevé">
            <a:extLst>
              <a:ext uri="{FF2B5EF4-FFF2-40B4-BE49-F238E27FC236}">
                <a16:creationId xmlns:a16="http://schemas.microsoft.com/office/drawing/2014/main" id="{5FDD885F-1FE8-4A4B-B5EF-14602C944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6824" y="4352925"/>
            <a:ext cx="1914525" cy="2390775"/>
          </a:xfrm>
          <a:prstGeom prst="rect">
            <a:avLst/>
          </a:prstGeom>
        </p:spPr>
      </p:pic>
      <p:pic>
        <p:nvPicPr>
          <p:cNvPr id="23" name="Image 22" descr="Une image contenant plante&#10;&#10;Description générée avec un niveau de confiance élevé">
            <a:extLst>
              <a:ext uri="{FF2B5EF4-FFF2-40B4-BE49-F238E27FC236}">
                <a16:creationId xmlns:a16="http://schemas.microsoft.com/office/drawing/2014/main" id="{BE418AB3-4C86-485E-9BB0-38EA2E9F0B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3197" y="3433724"/>
            <a:ext cx="1937309" cy="1451112"/>
          </a:xfrm>
          <a:prstGeom prst="rect">
            <a:avLst/>
          </a:prstGeom>
        </p:spPr>
      </p:pic>
      <p:pic>
        <p:nvPicPr>
          <p:cNvPr id="25" name="Image 24" descr="Une image contenant arbre, extérieur, herbe, plante&#10;&#10;Description générée avec un niveau de confiance très élevé">
            <a:extLst>
              <a:ext uri="{FF2B5EF4-FFF2-40B4-BE49-F238E27FC236}">
                <a16:creationId xmlns:a16="http://schemas.microsoft.com/office/drawing/2014/main" id="{834C359F-3B1B-456B-9CA8-6D565D89E8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9992" y="4865786"/>
            <a:ext cx="2409825" cy="1895475"/>
          </a:xfrm>
          <a:prstGeom prst="rect">
            <a:avLst/>
          </a:prstGeom>
        </p:spPr>
      </p:pic>
      <p:pic>
        <p:nvPicPr>
          <p:cNvPr id="27" name="Image 26" descr="Une image contenant arbre, extérieur, plante, ciel&#10;&#10;Description générée avec un niveau de confiance très élevé">
            <a:extLst>
              <a:ext uri="{FF2B5EF4-FFF2-40B4-BE49-F238E27FC236}">
                <a16:creationId xmlns:a16="http://schemas.microsoft.com/office/drawing/2014/main" id="{8C9E5D7D-2386-438B-B048-5DA3819E1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063" y="3676649"/>
            <a:ext cx="2095500" cy="1400175"/>
          </a:xfrm>
          <a:prstGeom prst="rect">
            <a:avLst/>
          </a:prstGeom>
        </p:spPr>
      </p:pic>
      <p:pic>
        <p:nvPicPr>
          <p:cNvPr id="29" name="Image 28" descr="Une image contenant plante, feuille, arbre&#10;&#10;Description générée avec un niveau de confiance élevé">
            <a:extLst>
              <a:ext uri="{FF2B5EF4-FFF2-40B4-BE49-F238E27FC236}">
                <a16:creationId xmlns:a16="http://schemas.microsoft.com/office/drawing/2014/main" id="{FDCDE2CD-E8CA-4853-8EC2-EBB8AC68A9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97214" y="4913411"/>
            <a:ext cx="2466975" cy="1847850"/>
          </a:xfrm>
          <a:prstGeom prst="rect">
            <a:avLst/>
          </a:prstGeom>
        </p:spPr>
      </p:pic>
      <p:pic>
        <p:nvPicPr>
          <p:cNvPr id="31" name="Image 30" descr="Une image contenant arbre&#10;&#10;Description générée avec un niveau de confiance très élevé">
            <a:extLst>
              <a:ext uri="{FF2B5EF4-FFF2-40B4-BE49-F238E27FC236}">
                <a16:creationId xmlns:a16="http://schemas.microsoft.com/office/drawing/2014/main" id="{03A2B048-48E2-42B4-9922-BDD572910FC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6179" y="4884836"/>
            <a:ext cx="2438400" cy="1876425"/>
          </a:xfrm>
          <a:prstGeom prst="rect">
            <a:avLst/>
          </a:prstGeom>
        </p:spPr>
      </p:pic>
      <p:pic>
        <p:nvPicPr>
          <p:cNvPr id="33" name="Image 32" descr="Une image contenant extérieur, ciel, herbe, arbre&#10;&#10;Description générée avec un niveau de confiance très élevé">
            <a:extLst>
              <a:ext uri="{FF2B5EF4-FFF2-40B4-BE49-F238E27FC236}">
                <a16:creationId xmlns:a16="http://schemas.microsoft.com/office/drawing/2014/main" id="{5D20A697-64EC-4FCE-8152-65497E67CB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7475" y="5131329"/>
            <a:ext cx="2206177" cy="1581787"/>
          </a:xfrm>
          <a:prstGeom prst="rect">
            <a:avLst/>
          </a:prstGeom>
        </p:spPr>
      </p:pic>
    </p:spTree>
    <p:extLst>
      <p:ext uri="{BB962C8B-B14F-4D97-AF65-F5344CB8AC3E}">
        <p14:creationId xmlns:p14="http://schemas.microsoft.com/office/powerpoint/2010/main" val="3658460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37EC746-F13E-407E-84D3-FDA171134321}"/>
              </a:ext>
            </a:extLst>
          </p:cNvPr>
          <p:cNvSpPr>
            <a:spLocks noGrp="1"/>
          </p:cNvSpPr>
          <p:nvPr>
            <p:ph type="sldNum" sz="quarter" idx="12"/>
          </p:nvPr>
        </p:nvSpPr>
        <p:spPr>
          <a:xfrm>
            <a:off x="177801" y="34132"/>
            <a:ext cx="455612" cy="322262"/>
          </a:xfrm>
        </p:spPr>
        <p:txBody>
          <a:bodyPr/>
          <a:lstStyle/>
          <a:p>
            <a:pPr>
              <a:defRPr/>
            </a:pPr>
            <a:fld id="{4C1EF999-4099-4D37-A9F6-BE1207C56009}" type="slidenum">
              <a:rPr lang="fr-FR"/>
              <a:pPr>
                <a:defRPr/>
              </a:pPr>
              <a:t>28</a:t>
            </a:fld>
            <a:endParaRPr lang="fr-FR"/>
          </a:p>
        </p:txBody>
      </p:sp>
      <p:sp>
        <p:nvSpPr>
          <p:cNvPr id="27651" name="Rectangle 2">
            <a:extLst>
              <a:ext uri="{FF2B5EF4-FFF2-40B4-BE49-F238E27FC236}">
                <a16:creationId xmlns:a16="http://schemas.microsoft.com/office/drawing/2014/main" id="{A55DECF7-A26F-4843-974C-62A32189D115}"/>
              </a:ext>
            </a:extLst>
          </p:cNvPr>
          <p:cNvSpPr>
            <a:spLocks noChangeArrowheads="1"/>
          </p:cNvSpPr>
          <p:nvPr/>
        </p:nvSpPr>
        <p:spPr bwMode="auto">
          <a:xfrm>
            <a:off x="-93663" y="4740275"/>
            <a:ext cx="2481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Les graines d</a:t>
            </a:r>
            <a:r>
              <a:rPr lang="fr-FR" altLang="fr-FR" sz="1200" i="1" dirty="0">
                <a:solidFill>
                  <a:srgbClr val="008000"/>
                </a:solidFill>
              </a:rPr>
              <a:t>’Acacia </a:t>
            </a:r>
            <a:r>
              <a:rPr lang="fr-FR" altLang="fr-FR" sz="1200" i="1" dirty="0" err="1">
                <a:solidFill>
                  <a:srgbClr val="008000"/>
                </a:solidFill>
              </a:rPr>
              <a:t>colei</a:t>
            </a:r>
            <a:r>
              <a:rPr lang="fr-FR" altLang="fr-FR" sz="1200" i="1" dirty="0">
                <a:solidFill>
                  <a:srgbClr val="008000"/>
                </a:solidFill>
              </a:rPr>
              <a:t> </a:t>
            </a:r>
            <a:r>
              <a:rPr lang="fr-FR" altLang="fr-FR" sz="1200" dirty="0">
                <a:solidFill>
                  <a:srgbClr val="008000"/>
                </a:solidFill>
              </a:rPr>
              <a:t>sont facilement récoltées et </a:t>
            </a:r>
            <a:r>
              <a:rPr lang="fr-FR" altLang="fr-FR" sz="1200" b="1" dirty="0">
                <a:solidFill>
                  <a:srgbClr val="008000"/>
                </a:solidFill>
              </a:rPr>
              <a:t>très nutritives</a:t>
            </a:r>
            <a:r>
              <a:rPr lang="fr-FR" altLang="fr-FR" sz="1200" dirty="0">
                <a:solidFill>
                  <a:srgbClr val="008000"/>
                </a:solidFill>
              </a:rPr>
              <a:t>. Photo Peter Cunningham</a:t>
            </a:r>
          </a:p>
        </p:txBody>
      </p:sp>
      <p:sp>
        <p:nvSpPr>
          <p:cNvPr id="27652" name="Rectangle 4">
            <a:extLst>
              <a:ext uri="{FF2B5EF4-FFF2-40B4-BE49-F238E27FC236}">
                <a16:creationId xmlns:a16="http://schemas.microsoft.com/office/drawing/2014/main" id="{1F997D25-4712-407B-97BA-BD7AB79EA8FE}"/>
              </a:ext>
            </a:extLst>
          </p:cNvPr>
          <p:cNvSpPr>
            <a:spLocks noChangeArrowheads="1"/>
          </p:cNvSpPr>
          <p:nvPr/>
        </p:nvSpPr>
        <p:spPr bwMode="auto">
          <a:xfrm>
            <a:off x="4323118" y="46037"/>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27653" name="Picture 2" descr="medicament2_s">
            <a:extLst>
              <a:ext uri="{FF2B5EF4-FFF2-40B4-BE49-F238E27FC236}">
                <a16:creationId xmlns:a16="http://schemas.microsoft.com/office/drawing/2014/main" id="{88F1DDC1-9038-458E-80CF-91E3C231F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7617" y="32873"/>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 descr="fruitsLogo9_ss">
            <a:extLst>
              <a:ext uri="{FF2B5EF4-FFF2-40B4-BE49-F238E27FC236}">
                <a16:creationId xmlns:a16="http://schemas.microsoft.com/office/drawing/2014/main" id="{2C6DC5B5-6901-4053-A2F3-29BA497EC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0601" y="15875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15">
            <a:extLst>
              <a:ext uri="{FF2B5EF4-FFF2-40B4-BE49-F238E27FC236}">
                <a16:creationId xmlns:a16="http://schemas.microsoft.com/office/drawing/2014/main" id="{9EB4BE7D-1E4D-4B56-8572-BD266DEB024F}"/>
              </a:ext>
            </a:extLst>
          </p:cNvPr>
          <p:cNvSpPr>
            <a:spLocks noChangeArrowheads="1"/>
          </p:cNvSpPr>
          <p:nvPr/>
        </p:nvSpPr>
        <p:spPr bwMode="auto">
          <a:xfrm>
            <a:off x="8243887" y="-68262"/>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27656" name="Rectangle 8">
            <a:extLst>
              <a:ext uri="{FF2B5EF4-FFF2-40B4-BE49-F238E27FC236}">
                <a16:creationId xmlns:a16="http://schemas.microsoft.com/office/drawing/2014/main" id="{491B1221-CFA8-46FE-90A0-CA65042F6115}"/>
              </a:ext>
            </a:extLst>
          </p:cNvPr>
          <p:cNvSpPr>
            <a:spLocks noChangeArrowheads="1"/>
          </p:cNvSpPr>
          <p:nvPr/>
        </p:nvSpPr>
        <p:spPr bwMode="auto">
          <a:xfrm>
            <a:off x="117475" y="774693"/>
            <a:ext cx="61004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FR" altLang="fr-FR" sz="1800" dirty="0">
                <a:solidFill>
                  <a:srgbClr val="008000"/>
                </a:solidFill>
              </a:rPr>
              <a:t>3.3bis. </a:t>
            </a:r>
            <a:r>
              <a:rPr lang="fr-FR" altLang="fr-FR" sz="1800" b="1" dirty="0" err="1">
                <a:solidFill>
                  <a:srgbClr val="008000"/>
                </a:solidFill>
              </a:rPr>
              <a:t>Torulosa</a:t>
            </a:r>
            <a:r>
              <a:rPr lang="fr-FR" altLang="fr-FR" sz="1800" b="1" dirty="0">
                <a:solidFill>
                  <a:srgbClr val="008000"/>
                </a:solidFill>
              </a:rPr>
              <a:t> </a:t>
            </a:r>
            <a:r>
              <a:rPr lang="fr-FR" altLang="fr-FR" sz="1800" dirty="0">
                <a:solidFill>
                  <a:srgbClr val="008000"/>
                </a:solidFill>
              </a:rPr>
              <a:t>(</a:t>
            </a:r>
            <a:r>
              <a:rPr lang="fr-FR" altLang="fr-FR" sz="1800" i="1" dirty="0">
                <a:solidFill>
                  <a:srgbClr val="008000"/>
                </a:solidFill>
              </a:rPr>
              <a:t>Acacia </a:t>
            </a:r>
            <a:r>
              <a:rPr lang="fr-FR" altLang="fr-FR" sz="1800" i="1" dirty="0" err="1">
                <a:solidFill>
                  <a:srgbClr val="008000"/>
                </a:solidFill>
              </a:rPr>
              <a:t>torulosa</a:t>
            </a:r>
            <a:r>
              <a:rPr lang="fr-FR" altLang="fr-FR" sz="1800" dirty="0">
                <a:solidFill>
                  <a:srgbClr val="008000"/>
                </a:solidFill>
              </a:rPr>
              <a:t>) </a:t>
            </a:r>
            <a:r>
              <a:rPr lang="fr-FR" sz="1800" b="1" dirty="0">
                <a:solidFill>
                  <a:srgbClr val="008000"/>
                </a:solidFill>
              </a:rPr>
              <a:t>(famille des </a:t>
            </a:r>
            <a:r>
              <a:rPr lang="fr-FR" sz="1800" i="1" u="sng" dirty="0" err="1">
                <a:hlinkClick r:id="rId4"/>
              </a:rPr>
              <a:t>Fabaceae</a:t>
            </a:r>
            <a:r>
              <a:rPr lang="fr-FR" sz="1800" b="1" dirty="0">
                <a:solidFill>
                  <a:srgbClr val="008000"/>
                </a:solidFill>
              </a:rPr>
              <a:t>)</a:t>
            </a:r>
            <a:endParaRPr lang="fr-FR" altLang="fr-FR" sz="1800" dirty="0">
              <a:solidFill>
                <a:srgbClr val="008000"/>
              </a:solidFill>
            </a:endParaRPr>
          </a:p>
        </p:txBody>
      </p:sp>
      <p:sp>
        <p:nvSpPr>
          <p:cNvPr id="27657" name="ZoneTexte 9">
            <a:extLst>
              <a:ext uri="{FF2B5EF4-FFF2-40B4-BE49-F238E27FC236}">
                <a16:creationId xmlns:a16="http://schemas.microsoft.com/office/drawing/2014/main" id="{75CCE34D-9826-41C1-8F62-98BADB58E49D}"/>
              </a:ext>
            </a:extLst>
          </p:cNvPr>
          <p:cNvSpPr txBox="1">
            <a:spLocks noChangeArrowheads="1"/>
          </p:cNvSpPr>
          <p:nvPr/>
        </p:nvSpPr>
        <p:spPr bwMode="auto">
          <a:xfrm>
            <a:off x="117475" y="1123950"/>
            <a:ext cx="1178083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sz="1200" dirty="0">
                <a:solidFill>
                  <a:srgbClr val="008000"/>
                </a:solidFill>
              </a:rPr>
              <a:t>Arbuste ou arbre légèrement résineux, de 1,3 à 15 m de hauteur. </a:t>
            </a:r>
            <a:r>
              <a:rPr lang="fr-FR" altLang="fr-FR" sz="1200" i="1" dirty="0">
                <a:solidFill>
                  <a:srgbClr val="008000"/>
                </a:solidFill>
              </a:rPr>
              <a:t>Acacia </a:t>
            </a:r>
            <a:r>
              <a:rPr lang="fr-FR" altLang="fr-FR" sz="1200" i="1" dirty="0" err="1">
                <a:solidFill>
                  <a:srgbClr val="008000"/>
                </a:solidFill>
              </a:rPr>
              <a:t>torulosa</a:t>
            </a:r>
            <a:r>
              <a:rPr lang="fr-FR" altLang="fr-FR" sz="1200" dirty="0">
                <a:solidFill>
                  <a:srgbClr val="008000"/>
                </a:solidFill>
              </a:rPr>
              <a:t> a de plus grosses graines </a:t>
            </a:r>
            <a:r>
              <a:rPr lang="fr-FR" altLang="fr-FR" sz="1200" i="1" dirty="0">
                <a:solidFill>
                  <a:srgbClr val="008000"/>
                </a:solidFill>
              </a:rPr>
              <a:t>que A. </a:t>
            </a:r>
            <a:r>
              <a:rPr lang="fr-FR" altLang="fr-FR" sz="1200" i="1" dirty="0" err="1">
                <a:solidFill>
                  <a:srgbClr val="008000"/>
                </a:solidFill>
              </a:rPr>
              <a:t>colei</a:t>
            </a:r>
            <a:r>
              <a:rPr lang="fr-FR" altLang="fr-FR" sz="1200" i="1" dirty="0">
                <a:solidFill>
                  <a:srgbClr val="008000"/>
                </a:solidFill>
              </a:rPr>
              <a:t> </a:t>
            </a:r>
            <a:r>
              <a:rPr lang="fr-FR" altLang="fr-FR" sz="1200" dirty="0">
                <a:solidFill>
                  <a:srgbClr val="008000"/>
                </a:solidFill>
              </a:rPr>
              <a:t>et on signale que cette espèce est beaucoup plus adapté pour le semis direct. Ceci est un grand avantage car il va permettre aux agriculteurs pauvres de contourner le processus intensif relativement cher et le travail d'élever des arbres dans les pépinières. Comme avec </a:t>
            </a:r>
            <a:r>
              <a:rPr lang="fr-FR" altLang="fr-FR" sz="1200" i="1" dirty="0">
                <a:solidFill>
                  <a:srgbClr val="008000"/>
                </a:solidFill>
              </a:rPr>
              <a:t>A. </a:t>
            </a:r>
            <a:r>
              <a:rPr lang="fr-FR" altLang="fr-FR" sz="1200" i="1" dirty="0" err="1">
                <a:solidFill>
                  <a:srgbClr val="008000"/>
                </a:solidFill>
              </a:rPr>
              <a:t>colei</a:t>
            </a:r>
            <a:r>
              <a:rPr lang="fr-FR" altLang="fr-FR" sz="1200" i="1" dirty="0">
                <a:solidFill>
                  <a:srgbClr val="008000"/>
                </a:solidFill>
              </a:rPr>
              <a:t>, les termites mangent et intègrent les phyllodes de A. </a:t>
            </a:r>
            <a:r>
              <a:rPr lang="fr-FR" altLang="fr-FR" sz="1200" i="1" dirty="0" err="1">
                <a:solidFill>
                  <a:srgbClr val="008000"/>
                </a:solidFill>
              </a:rPr>
              <a:t>torulosa</a:t>
            </a:r>
            <a:r>
              <a:rPr lang="fr-FR" altLang="fr-FR" sz="1200" dirty="0">
                <a:solidFill>
                  <a:srgbClr val="008000"/>
                </a:solidFill>
              </a:rPr>
              <a:t> dans le sol, augmentant ainsi sa fertilité. Dans la région du Sahel, les termites accomplissent les mêmes tâches entreprises par les vers de terre dans les climats tempérés, d'où leur importance pour l'incorporation de la matière organique dans le sol, l'aération du sol et l'infiltration l'eau. Les termites sont importantes dans le bas des éléments nutritifs, dans les sols pauvres en matière organique du Sahel, où seulement quelques agriculteurs peuvent se permettre d’utiliser les engrais, avec des rendements moyens de mil bio ou non, de 250-300Kg par hectare à l'échelle nationale. La </a:t>
            </a:r>
            <a:r>
              <a:rPr lang="fr-FR" altLang="fr-FR" sz="1200" b="1" dirty="0">
                <a:solidFill>
                  <a:srgbClr val="008000"/>
                </a:solidFill>
              </a:rPr>
              <a:t>capacité des plantes à être taillées </a:t>
            </a:r>
            <a:r>
              <a:rPr lang="fr-FR" altLang="fr-FR" sz="1200" dirty="0">
                <a:solidFill>
                  <a:srgbClr val="008000"/>
                </a:solidFill>
              </a:rPr>
              <a:t>est un gros avantage dans des pays comme le Niger, où il y a une forte pression sur les arbres pour le bois et les agriculteurs sont très attirés par les rendements rapides grâce à la vente de </a:t>
            </a:r>
            <a:r>
              <a:rPr lang="fr-FR" altLang="fr-FR" sz="1200" b="1" dirty="0">
                <a:solidFill>
                  <a:srgbClr val="008000"/>
                </a:solidFill>
              </a:rPr>
              <a:t>bois de chauffage</a:t>
            </a:r>
            <a:r>
              <a:rPr lang="fr-FR" altLang="fr-FR" sz="1200" dirty="0">
                <a:solidFill>
                  <a:srgbClr val="008000"/>
                </a:solidFill>
              </a:rPr>
              <a:t>. </a:t>
            </a:r>
            <a:r>
              <a:rPr lang="fr-FR" altLang="fr-FR" sz="1200" i="1" dirty="0">
                <a:solidFill>
                  <a:srgbClr val="008000"/>
                </a:solidFill>
              </a:rPr>
              <a:t>Acacia </a:t>
            </a:r>
            <a:r>
              <a:rPr lang="fr-FR" altLang="fr-FR" sz="1200" i="1" dirty="0" err="1">
                <a:solidFill>
                  <a:srgbClr val="008000"/>
                </a:solidFill>
              </a:rPr>
              <a:t>torulosa</a:t>
            </a:r>
            <a:r>
              <a:rPr lang="fr-FR" altLang="fr-FR" sz="1200" dirty="0">
                <a:solidFill>
                  <a:srgbClr val="008000"/>
                </a:solidFill>
              </a:rPr>
              <a:t> répond bien à </a:t>
            </a:r>
            <a:r>
              <a:rPr lang="fr-FR" altLang="fr-FR" sz="1200" b="1" dirty="0">
                <a:solidFill>
                  <a:srgbClr val="008000"/>
                </a:solidFill>
              </a:rPr>
              <a:t>l’élagage</a:t>
            </a:r>
            <a:r>
              <a:rPr lang="fr-FR" altLang="fr-FR" sz="1200" dirty="0">
                <a:solidFill>
                  <a:srgbClr val="008000"/>
                </a:solidFill>
              </a:rPr>
              <a:t> soit au niveau du sol soit à un mètre. Une forme arborescente des </a:t>
            </a:r>
            <a:r>
              <a:rPr lang="fr-FR" altLang="fr-FR" sz="1200" i="1" dirty="0">
                <a:solidFill>
                  <a:srgbClr val="008000"/>
                </a:solidFill>
              </a:rPr>
              <a:t>A. </a:t>
            </a:r>
            <a:r>
              <a:rPr lang="fr-FR" altLang="fr-FR" sz="1200" i="1" dirty="0" err="1">
                <a:solidFill>
                  <a:srgbClr val="008000"/>
                </a:solidFill>
              </a:rPr>
              <a:t>torulosa</a:t>
            </a:r>
            <a:r>
              <a:rPr lang="fr-FR" altLang="fr-FR" sz="1200" dirty="0">
                <a:solidFill>
                  <a:srgbClr val="008000"/>
                </a:solidFill>
              </a:rPr>
              <a:t> est bien adapté à la production de </a:t>
            </a:r>
            <a:r>
              <a:rPr lang="fr-FR" altLang="fr-FR" sz="1200" b="1" dirty="0">
                <a:solidFill>
                  <a:srgbClr val="008000"/>
                </a:solidFill>
              </a:rPr>
              <a:t>poteaux de taille moyenne</a:t>
            </a:r>
            <a:r>
              <a:rPr lang="fr-FR" altLang="fr-FR" sz="1200" dirty="0">
                <a:solidFill>
                  <a:srgbClr val="008000"/>
                </a:solidFill>
              </a:rPr>
              <a:t>, ce qui est avidement recherché pour des tâches locales de construction (huttes, clôtures, etc.), offrant une bonne incitation économique pour les agriculteurs à planter </a:t>
            </a:r>
            <a:r>
              <a:rPr lang="fr-FR" altLang="fr-FR" sz="1200" i="1" dirty="0">
                <a:solidFill>
                  <a:srgbClr val="008000"/>
                </a:solidFill>
              </a:rPr>
              <a:t>A. </a:t>
            </a:r>
            <a:r>
              <a:rPr lang="fr-FR" altLang="fr-FR" sz="1200" i="1" dirty="0" err="1">
                <a:solidFill>
                  <a:srgbClr val="008000"/>
                </a:solidFill>
              </a:rPr>
              <a:t>torulosa</a:t>
            </a:r>
            <a:r>
              <a:rPr lang="fr-FR" altLang="fr-FR" sz="1200" i="1" dirty="0">
                <a:solidFill>
                  <a:srgbClr val="008000"/>
                </a:solidFill>
              </a:rPr>
              <a:t>. Acacia </a:t>
            </a:r>
            <a:r>
              <a:rPr lang="fr-FR" altLang="fr-FR" sz="1200" i="1" dirty="0" err="1">
                <a:solidFill>
                  <a:srgbClr val="008000"/>
                </a:solidFill>
              </a:rPr>
              <a:t>torulosa</a:t>
            </a:r>
            <a:r>
              <a:rPr lang="fr-FR" altLang="fr-FR" sz="1200" dirty="0">
                <a:solidFill>
                  <a:srgbClr val="008000"/>
                </a:solidFill>
              </a:rPr>
              <a:t> dispose de grandes gousses qui sont facilement récoltées. En outre, cette espèce a de grosses graines </a:t>
            </a:r>
            <a:r>
              <a:rPr lang="fr-FR" altLang="fr-FR" sz="1200" b="1" dirty="0">
                <a:solidFill>
                  <a:srgbClr val="008000"/>
                </a:solidFill>
              </a:rPr>
              <a:t>nutritives</a:t>
            </a:r>
            <a:r>
              <a:rPr lang="fr-FR" altLang="fr-FR" sz="1200" dirty="0">
                <a:solidFill>
                  <a:srgbClr val="008000"/>
                </a:solidFill>
              </a:rPr>
              <a:t> qui lui confèrent plusieurs avantages par rapport à ceux de </a:t>
            </a:r>
            <a:r>
              <a:rPr lang="fr-FR" altLang="fr-FR" sz="1200" i="1" dirty="0">
                <a:solidFill>
                  <a:srgbClr val="008000"/>
                </a:solidFill>
              </a:rPr>
              <a:t>A. </a:t>
            </a:r>
            <a:r>
              <a:rPr lang="fr-FR" altLang="fr-FR" sz="1200" i="1" dirty="0" err="1">
                <a:solidFill>
                  <a:srgbClr val="008000"/>
                </a:solidFill>
              </a:rPr>
              <a:t>colei</a:t>
            </a:r>
            <a:r>
              <a:rPr lang="fr-FR" altLang="fr-FR" sz="1200" dirty="0">
                <a:solidFill>
                  <a:srgbClr val="008000"/>
                </a:solidFill>
              </a:rPr>
              <a:t> pour le traitement, à savoir, la facilité de récolte, la facilité d'enlever les graines des gousses et la facilité de séparer la farine (le germe) de l'enveloppe de la graine.</a:t>
            </a:r>
          </a:p>
          <a:p>
            <a:pPr algn="just" eaLnBrk="1" hangingPunct="1"/>
            <a:r>
              <a:rPr lang="fr-FR" altLang="fr-FR" sz="1200" dirty="0">
                <a:solidFill>
                  <a:srgbClr val="008000"/>
                </a:solidFill>
              </a:rPr>
              <a:t>Sources : a) </a:t>
            </a:r>
            <a:r>
              <a:rPr lang="en-US" altLang="fr-FR" sz="1200" i="1" dirty="0">
                <a:solidFill>
                  <a:srgbClr val="008000"/>
                </a:solidFill>
              </a:rPr>
              <a:t>Edible, multi-purpose Australian acacias for Agroforestry farming systems in Africa's dry lands</a:t>
            </a:r>
            <a:r>
              <a:rPr lang="en-US" altLang="fr-FR" sz="1200" dirty="0">
                <a:solidFill>
                  <a:srgbClr val="008000"/>
                </a:solidFill>
              </a:rPr>
              <a:t>, Peter </a:t>
            </a:r>
            <a:r>
              <a:rPr lang="en-US" altLang="fr-FR" sz="1200" dirty="0" err="1">
                <a:solidFill>
                  <a:srgbClr val="008000"/>
                </a:solidFill>
              </a:rPr>
              <a:t>cunningham</a:t>
            </a:r>
            <a:r>
              <a:rPr lang="en-US" altLang="fr-FR" sz="1200" dirty="0">
                <a:solidFill>
                  <a:srgbClr val="008000"/>
                </a:solidFill>
              </a:rPr>
              <a:t>, </a:t>
            </a:r>
            <a:r>
              <a:rPr lang="en-US" altLang="fr-FR" sz="1200" dirty="0" err="1">
                <a:solidFill>
                  <a:srgbClr val="008000"/>
                </a:solidFill>
              </a:rPr>
              <a:t>Salifou</a:t>
            </a:r>
            <a:r>
              <a:rPr lang="en-US" altLang="fr-FR" sz="1200" dirty="0">
                <a:solidFill>
                  <a:srgbClr val="008000"/>
                </a:solidFill>
              </a:rPr>
              <a:t> </a:t>
            </a:r>
            <a:r>
              <a:rPr lang="en-US" altLang="fr-FR" sz="1200" dirty="0" err="1">
                <a:solidFill>
                  <a:srgbClr val="008000"/>
                </a:solidFill>
              </a:rPr>
              <a:t>Yaou</a:t>
            </a:r>
            <a:r>
              <a:rPr lang="en-US" altLang="fr-FR" sz="1200" dirty="0">
                <a:solidFill>
                  <a:srgbClr val="008000"/>
                </a:solidFill>
              </a:rPr>
              <a:t>, Tony </a:t>
            </a:r>
            <a:r>
              <a:rPr lang="en-US" altLang="fr-FR" sz="1200" dirty="0" err="1">
                <a:solidFill>
                  <a:srgbClr val="008000"/>
                </a:solidFill>
              </a:rPr>
              <a:t>Rinaudo</a:t>
            </a:r>
            <a:r>
              <a:rPr lang="en-US" altLang="fr-FR" sz="1200" dirty="0">
                <a:solidFill>
                  <a:srgbClr val="008000"/>
                </a:solidFill>
              </a:rPr>
              <a:t>, </a:t>
            </a:r>
            <a:r>
              <a:rPr lang="en-US" altLang="fr-FR" sz="1200" dirty="0">
                <a:solidFill>
                  <a:srgbClr val="008000"/>
                </a:solidFill>
                <a:hlinkClick r:id="rId5"/>
              </a:rPr>
              <a:t>http://fr.slideshare.net/agroforestry/peter-cunningham-salifou-yaou-tony-rinaudo</a:t>
            </a:r>
            <a:r>
              <a:rPr lang="en-US" altLang="fr-FR" sz="1200" dirty="0">
                <a:solidFill>
                  <a:srgbClr val="008000"/>
                </a:solidFill>
              </a:rPr>
              <a:t>, b) </a:t>
            </a:r>
            <a:r>
              <a:rPr lang="en-US" altLang="fr-FR" sz="1200" dirty="0">
                <a:solidFill>
                  <a:srgbClr val="008000"/>
                </a:solidFill>
                <a:hlinkClick r:id="rId6"/>
              </a:rPr>
              <a:t>http://worldwidewattle.com/speciesgallery/torulosa.php?id=3578</a:t>
            </a:r>
            <a:r>
              <a:rPr lang="en-US" altLang="fr-FR" sz="1200" dirty="0">
                <a:solidFill>
                  <a:srgbClr val="008000"/>
                </a:solidFill>
              </a:rPr>
              <a:t>, c) (°) </a:t>
            </a:r>
          </a:p>
        </p:txBody>
      </p:sp>
      <p:pic>
        <p:nvPicPr>
          <p:cNvPr id="27658" name="Image 10">
            <a:extLst>
              <a:ext uri="{FF2B5EF4-FFF2-40B4-BE49-F238E27FC236}">
                <a16:creationId xmlns:a16="http://schemas.microsoft.com/office/drawing/2014/main" id="{D57B21A7-3DAC-4802-B381-4CB260AF51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2563" y="3614738"/>
            <a:ext cx="1762125"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Image 11">
            <a:extLst>
              <a:ext uri="{FF2B5EF4-FFF2-40B4-BE49-F238E27FC236}">
                <a16:creationId xmlns:a16="http://schemas.microsoft.com/office/drawing/2014/main" id="{E30BDE72-199E-4B96-A4EF-0EC41857DD5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800" y="5389563"/>
            <a:ext cx="19939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ZoneTexte 12">
            <a:extLst>
              <a:ext uri="{FF2B5EF4-FFF2-40B4-BE49-F238E27FC236}">
                <a16:creationId xmlns:a16="http://schemas.microsoft.com/office/drawing/2014/main" id="{2643C109-FD3D-4326-A158-B01968799F7D}"/>
              </a:ext>
            </a:extLst>
          </p:cNvPr>
          <p:cNvSpPr txBox="1">
            <a:spLocks noChangeArrowheads="1"/>
          </p:cNvSpPr>
          <p:nvPr/>
        </p:nvSpPr>
        <p:spPr bwMode="auto">
          <a:xfrm>
            <a:off x="2044700" y="5670550"/>
            <a:ext cx="1309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Graines d’</a:t>
            </a:r>
            <a:r>
              <a:rPr lang="fr-FR" altLang="fr-FR" sz="1200" i="1">
                <a:solidFill>
                  <a:srgbClr val="008000"/>
                </a:solidFill>
              </a:rPr>
              <a:t>Acacia torulosa</a:t>
            </a:r>
            <a:r>
              <a:rPr lang="fr-FR" altLang="fr-FR" sz="1200">
                <a:solidFill>
                  <a:srgbClr val="008000"/>
                </a:solidFill>
              </a:rPr>
              <a:t> dans un bol. Photographié en République du Niger, par Peter Cunningham.</a:t>
            </a:r>
          </a:p>
        </p:txBody>
      </p:sp>
      <p:pic>
        <p:nvPicPr>
          <p:cNvPr id="27661" name="Image 28">
            <a:extLst>
              <a:ext uri="{FF2B5EF4-FFF2-40B4-BE49-F238E27FC236}">
                <a16:creationId xmlns:a16="http://schemas.microsoft.com/office/drawing/2014/main" id="{06821DA7-63D3-490D-9629-68292C38F7D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355263" y="3506788"/>
            <a:ext cx="16256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ZoneTexte 29">
            <a:extLst>
              <a:ext uri="{FF2B5EF4-FFF2-40B4-BE49-F238E27FC236}">
                <a16:creationId xmlns:a16="http://schemas.microsoft.com/office/drawing/2014/main" id="{D5C12A45-1C8B-4F4B-9AEF-20E91B3472EB}"/>
              </a:ext>
            </a:extLst>
          </p:cNvPr>
          <p:cNvSpPr txBox="1">
            <a:spLocks noChangeArrowheads="1"/>
          </p:cNvSpPr>
          <p:nvPr/>
        </p:nvSpPr>
        <p:spPr bwMode="auto">
          <a:xfrm>
            <a:off x="9348788" y="5670550"/>
            <a:ext cx="27638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Peter Cunningham et Ibrahim Yahaya démontrant la forme arborescente des </a:t>
            </a:r>
            <a:r>
              <a:rPr lang="fr-FR" altLang="fr-FR" sz="1200" i="1">
                <a:solidFill>
                  <a:srgbClr val="008000"/>
                </a:solidFill>
              </a:rPr>
              <a:t>A. torulosa</a:t>
            </a:r>
            <a:r>
              <a:rPr lang="fr-FR" altLang="fr-FR" sz="1200">
                <a:solidFill>
                  <a:srgbClr val="008000"/>
                </a:solidFill>
              </a:rPr>
              <a:t> au Dandja, République du Niger.  Photo par Tony Rinaudo. </a:t>
            </a:r>
            <a:r>
              <a:rPr lang="fr-FR" altLang="fr-FR" sz="800">
                <a:solidFill>
                  <a:srgbClr val="008000"/>
                </a:solidFill>
              </a:rPr>
              <a:t>Source : </a:t>
            </a:r>
            <a:r>
              <a:rPr lang="fr-FR" altLang="fr-FR" sz="800">
                <a:solidFill>
                  <a:srgbClr val="008000"/>
                </a:solidFill>
                <a:hlinkClick r:id="rId10"/>
              </a:rPr>
              <a:t>http://worldwidewattle.com/infogallery/utilisation/sehel.php</a:t>
            </a:r>
            <a:r>
              <a:rPr lang="fr-FR" altLang="fr-FR" sz="800">
                <a:solidFill>
                  <a:srgbClr val="008000"/>
                </a:solidFill>
              </a:rPr>
              <a:t> </a:t>
            </a:r>
          </a:p>
        </p:txBody>
      </p:sp>
      <p:pic>
        <p:nvPicPr>
          <p:cNvPr id="27663" name="Image 30">
            <a:extLst>
              <a:ext uri="{FF2B5EF4-FFF2-40B4-BE49-F238E27FC236}">
                <a16:creationId xmlns:a16="http://schemas.microsoft.com/office/drawing/2014/main" id="{DEE7EF06-589D-4436-A1EA-DEB6F71C62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247063" y="3614738"/>
            <a:ext cx="19145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ZoneTexte 32">
            <a:extLst>
              <a:ext uri="{FF2B5EF4-FFF2-40B4-BE49-F238E27FC236}">
                <a16:creationId xmlns:a16="http://schemas.microsoft.com/office/drawing/2014/main" id="{DE7839CB-B13C-4D67-BEBA-BD866C84B894}"/>
              </a:ext>
            </a:extLst>
          </p:cNvPr>
          <p:cNvSpPr txBox="1">
            <a:spLocks noChangeArrowheads="1"/>
          </p:cNvSpPr>
          <p:nvPr/>
        </p:nvSpPr>
        <p:spPr bwMode="auto">
          <a:xfrm>
            <a:off x="8280400" y="5113338"/>
            <a:ext cx="2001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Acacia torulosa </a:t>
            </a:r>
            <a:r>
              <a:rPr lang="fr-FR" altLang="fr-FR" sz="1200">
                <a:solidFill>
                  <a:srgbClr val="008000"/>
                </a:solidFill>
              </a:rPr>
              <a:t>à 4 ans.</a:t>
            </a:r>
          </a:p>
        </p:txBody>
      </p:sp>
      <p:pic>
        <p:nvPicPr>
          <p:cNvPr id="27665" name="Image 33">
            <a:extLst>
              <a:ext uri="{FF2B5EF4-FFF2-40B4-BE49-F238E27FC236}">
                <a16:creationId xmlns:a16="http://schemas.microsoft.com/office/drawing/2014/main" id="{7B51B679-D19D-4194-9C5D-738AAC53F32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95975" y="3576638"/>
            <a:ext cx="17526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ZoneTexte 34">
            <a:extLst>
              <a:ext uri="{FF2B5EF4-FFF2-40B4-BE49-F238E27FC236}">
                <a16:creationId xmlns:a16="http://schemas.microsoft.com/office/drawing/2014/main" id="{BDD9E444-F3F0-4887-9620-CDD6AF440524}"/>
              </a:ext>
            </a:extLst>
          </p:cNvPr>
          <p:cNvSpPr txBox="1">
            <a:spLocks noChangeArrowheads="1"/>
          </p:cNvSpPr>
          <p:nvPr/>
        </p:nvSpPr>
        <p:spPr bwMode="auto">
          <a:xfrm>
            <a:off x="5511802" y="6176963"/>
            <a:ext cx="2176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Haut rendement en graines</a:t>
            </a:r>
          </a:p>
        </p:txBody>
      </p:sp>
      <p:pic>
        <p:nvPicPr>
          <p:cNvPr id="27667" name="Image 36">
            <a:extLst>
              <a:ext uri="{FF2B5EF4-FFF2-40B4-BE49-F238E27FC236}">
                <a16:creationId xmlns:a16="http://schemas.microsoft.com/office/drawing/2014/main" id="{E7942D67-61E2-471B-9622-FCA11D673BF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32263" y="3587750"/>
            <a:ext cx="15906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Image 37">
            <a:extLst>
              <a:ext uri="{FF2B5EF4-FFF2-40B4-BE49-F238E27FC236}">
                <a16:creationId xmlns:a16="http://schemas.microsoft.com/office/drawing/2014/main" id="{EA530001-931D-427C-845A-01D9A6D01B7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279650" y="3587750"/>
            <a:ext cx="15621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ZoneTexte 38">
            <a:extLst>
              <a:ext uri="{FF2B5EF4-FFF2-40B4-BE49-F238E27FC236}">
                <a16:creationId xmlns:a16="http://schemas.microsoft.com/office/drawing/2014/main" id="{300C9EB1-FA0B-481E-A58A-C521024955BF}"/>
              </a:ext>
            </a:extLst>
          </p:cNvPr>
          <p:cNvSpPr txBox="1">
            <a:spLocks noChangeArrowheads="1"/>
          </p:cNvSpPr>
          <p:nvPr/>
        </p:nvSpPr>
        <p:spPr bwMode="auto">
          <a:xfrm>
            <a:off x="2387600" y="4987925"/>
            <a:ext cx="145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Séparation facile des gousses et graines (battage).</a:t>
            </a:r>
          </a:p>
        </p:txBody>
      </p:sp>
      <p:sp>
        <p:nvSpPr>
          <p:cNvPr id="27670" name="ZoneTexte 39">
            <a:extLst>
              <a:ext uri="{FF2B5EF4-FFF2-40B4-BE49-F238E27FC236}">
                <a16:creationId xmlns:a16="http://schemas.microsoft.com/office/drawing/2014/main" id="{69B77BF9-A695-49D8-8B1D-E77C2A858DC6}"/>
              </a:ext>
            </a:extLst>
          </p:cNvPr>
          <p:cNvSpPr txBox="1">
            <a:spLocks noChangeArrowheads="1"/>
          </p:cNvSpPr>
          <p:nvPr/>
        </p:nvSpPr>
        <p:spPr bwMode="auto">
          <a:xfrm>
            <a:off x="3552827" y="6211888"/>
            <a:ext cx="2238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Recépage et émondage faciles</a:t>
            </a:r>
          </a:p>
        </p:txBody>
      </p:sp>
      <p:pic>
        <p:nvPicPr>
          <p:cNvPr id="27671" name="Image 40">
            <a:extLst>
              <a:ext uri="{FF2B5EF4-FFF2-40B4-BE49-F238E27FC236}">
                <a16:creationId xmlns:a16="http://schemas.microsoft.com/office/drawing/2014/main" id="{86A9C978-8CEC-42EF-B7D9-F76A2916474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70350" y="5005388"/>
            <a:ext cx="16192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2" name="ZoneTexte 41">
            <a:extLst>
              <a:ext uri="{FF2B5EF4-FFF2-40B4-BE49-F238E27FC236}">
                <a16:creationId xmlns:a16="http://schemas.microsoft.com/office/drawing/2014/main" id="{3E564034-57CD-4A01-88E6-B4B28CA25198}"/>
              </a:ext>
            </a:extLst>
          </p:cNvPr>
          <p:cNvSpPr txBox="1">
            <a:spLocks noChangeArrowheads="1"/>
          </p:cNvSpPr>
          <p:nvPr/>
        </p:nvSpPr>
        <p:spPr bwMode="auto">
          <a:xfrm>
            <a:off x="3959225" y="4510088"/>
            <a:ext cx="1831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Haut rendement en graines</a:t>
            </a:r>
          </a:p>
        </p:txBody>
      </p:sp>
      <p:pic>
        <p:nvPicPr>
          <p:cNvPr id="27673" name="Image 42">
            <a:extLst>
              <a:ext uri="{FF2B5EF4-FFF2-40B4-BE49-F238E27FC236}">
                <a16:creationId xmlns:a16="http://schemas.microsoft.com/office/drawing/2014/main" id="{AB6F4795-1AE5-4B7A-BEBC-80EBBB4F611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847013" y="5465763"/>
            <a:ext cx="13684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4" name="ZoneTexte 43">
            <a:extLst>
              <a:ext uri="{FF2B5EF4-FFF2-40B4-BE49-F238E27FC236}">
                <a16:creationId xmlns:a16="http://schemas.microsoft.com/office/drawing/2014/main" id="{ECE5D020-07A9-439C-A3F5-A80CFD0ED1ED}"/>
              </a:ext>
            </a:extLst>
          </p:cNvPr>
          <p:cNvSpPr txBox="1">
            <a:spLocks noChangeArrowheads="1"/>
          </p:cNvSpPr>
          <p:nvPr/>
        </p:nvSpPr>
        <p:spPr bwMode="auto">
          <a:xfrm>
            <a:off x="7745413" y="6475413"/>
            <a:ext cx="1501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A. Torulosa </a:t>
            </a:r>
            <a:r>
              <a:rPr lang="fr-FR" altLang="fr-FR" sz="1200">
                <a:solidFill>
                  <a:srgbClr val="008000"/>
                </a:solidFill>
              </a:rPr>
              <a:t>en fleur.</a:t>
            </a:r>
          </a:p>
        </p:txBody>
      </p:sp>
      <p:sp>
        <p:nvSpPr>
          <p:cNvPr id="27" name="Rectangle 7">
            <a:extLst>
              <a:ext uri="{FF2B5EF4-FFF2-40B4-BE49-F238E27FC236}">
                <a16:creationId xmlns:a16="http://schemas.microsoft.com/office/drawing/2014/main" id="{27801A0B-D594-4677-B415-3160D1A6481C}"/>
              </a:ext>
            </a:extLst>
          </p:cNvPr>
          <p:cNvSpPr>
            <a:spLocks noChangeArrowheads="1"/>
          </p:cNvSpPr>
          <p:nvPr/>
        </p:nvSpPr>
        <p:spPr bwMode="auto">
          <a:xfrm>
            <a:off x="177801" y="425449"/>
            <a:ext cx="926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sp>
        <p:nvSpPr>
          <p:cNvPr id="3" name="ZoneTexte 2">
            <a:extLst>
              <a:ext uri="{FF2B5EF4-FFF2-40B4-BE49-F238E27FC236}">
                <a16:creationId xmlns:a16="http://schemas.microsoft.com/office/drawing/2014/main" id="{351D88A5-8780-49B0-8ACC-1A5A1064E7E4}"/>
              </a:ext>
            </a:extLst>
          </p:cNvPr>
          <p:cNvSpPr txBox="1"/>
          <p:nvPr/>
        </p:nvSpPr>
        <p:spPr>
          <a:xfrm>
            <a:off x="3354388" y="6475413"/>
            <a:ext cx="4294187" cy="276999"/>
          </a:xfrm>
          <a:prstGeom prst="rect">
            <a:avLst/>
          </a:prstGeom>
          <a:noFill/>
        </p:spPr>
        <p:txBody>
          <a:bodyPr wrap="square" rtlCol="0">
            <a:spAutoFit/>
          </a:bodyPr>
          <a:lstStyle/>
          <a:p>
            <a:r>
              <a:rPr lang="fr-FR" sz="1200" dirty="0">
                <a:solidFill>
                  <a:srgbClr val="008000"/>
                </a:solidFill>
              </a:rPr>
              <a:t>(°) c) </a:t>
            </a:r>
            <a:r>
              <a:rPr lang="fr-FR" sz="1200" dirty="0">
                <a:solidFill>
                  <a:srgbClr val="008000"/>
                </a:solidFill>
                <a:hlinkClick r:id="rId17"/>
              </a:rPr>
              <a:t>http://worldwidewattle.com/speciesgallery/torulosa.php</a:t>
            </a:r>
            <a:r>
              <a:rPr lang="fr-FR" sz="1200" dirty="0">
                <a:solidFill>
                  <a:srgbClr val="008000"/>
                </a:solidFill>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5">
            <a:extLst>
              <a:ext uri="{FF2B5EF4-FFF2-40B4-BE49-F238E27FC236}">
                <a16:creationId xmlns:a16="http://schemas.microsoft.com/office/drawing/2014/main" id="{D5316645-8DB5-4C8B-B76C-62698128065A}"/>
              </a:ext>
            </a:extLst>
          </p:cNvPr>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28676" name="ZoneTexte 5">
            <a:extLst>
              <a:ext uri="{FF2B5EF4-FFF2-40B4-BE49-F238E27FC236}">
                <a16:creationId xmlns:a16="http://schemas.microsoft.com/office/drawing/2014/main" id="{E77C2105-B84A-480E-9D25-0BD343D234F6}"/>
              </a:ext>
            </a:extLst>
          </p:cNvPr>
          <p:cNvSpPr txBox="1">
            <a:spLocks noChangeArrowheads="1"/>
          </p:cNvSpPr>
          <p:nvPr/>
        </p:nvSpPr>
        <p:spPr bwMode="auto">
          <a:xfrm>
            <a:off x="136525" y="1509713"/>
            <a:ext cx="118221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008000"/>
                </a:solidFill>
                <a:latin typeface="Arial" panose="020B0604020202020204" pitchFamily="34" charset="0"/>
              </a:rPr>
              <a:t>Cet arbre épineux, encore appelé </a:t>
            </a:r>
            <a:r>
              <a:rPr lang="fr-FR" altLang="fr-FR" sz="1800" i="1">
                <a:solidFill>
                  <a:srgbClr val="008000"/>
                </a:solidFill>
                <a:latin typeface="Arial" panose="020B0604020202020204" pitchFamily="34" charset="0"/>
              </a:rPr>
              <a:t>gommier blanc</a:t>
            </a:r>
            <a:r>
              <a:rPr lang="fr-FR" altLang="fr-FR" sz="1800">
                <a:solidFill>
                  <a:srgbClr val="008000"/>
                </a:solidFill>
                <a:latin typeface="Arial" panose="020B0604020202020204" pitchFamily="34" charset="0"/>
              </a:rPr>
              <a:t>, peut atteindre une hauteur de 5-12 m et un tronc de 30 cm de diamètre </a:t>
            </a:r>
            <a:r>
              <a:rPr lang="fr-FR" altLang="fr-FR" sz="1800" baseline="30000">
                <a:solidFill>
                  <a:srgbClr val="008000"/>
                </a:solidFill>
                <a:latin typeface="Arial" panose="020B0604020202020204" pitchFamily="34" charset="0"/>
                <a:hlinkClick r:id="rId3"/>
              </a:rPr>
              <a:t>1</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4"/>
              </a:rPr>
              <a:t>[2]</a:t>
            </a:r>
            <a:r>
              <a:rPr lang="fr-FR" altLang="fr-FR" sz="1800">
                <a:solidFill>
                  <a:srgbClr val="008000"/>
                </a:solidFill>
                <a:latin typeface="Arial" panose="020B0604020202020204" pitchFamily="34" charset="0"/>
              </a:rPr>
              <a:t>. </a:t>
            </a:r>
            <a:r>
              <a:rPr lang="fr-FR" altLang="fr-FR" sz="1200">
                <a:solidFill>
                  <a:srgbClr val="008000"/>
                </a:solidFill>
                <a:latin typeface="Arial" panose="020B0604020202020204" pitchFamily="34" charset="0"/>
              </a:rPr>
              <a:t>Il peut être multiplié par semis ou boutures.</a:t>
            </a:r>
            <a:endParaRPr lang="fr-FR" altLang="fr-FR" sz="1800">
              <a:solidFill>
                <a:srgbClr val="008000"/>
              </a:solidFill>
              <a:latin typeface="Arial" panose="020B0604020202020204" pitchFamily="34" charset="0"/>
            </a:endParaRPr>
          </a:p>
          <a:p>
            <a:pPr algn="just" eaLnBrk="1" hangingPunct="1">
              <a:lnSpc>
                <a:spcPct val="100000"/>
              </a:lnSpc>
              <a:spcBef>
                <a:spcPct val="0"/>
              </a:spcBef>
              <a:buFontTx/>
              <a:buNone/>
            </a:pPr>
            <a:r>
              <a:rPr lang="fr-FR" altLang="fr-FR" sz="1200" i="1">
                <a:solidFill>
                  <a:srgbClr val="008000"/>
                </a:solidFill>
                <a:latin typeface="Arial" panose="020B0604020202020204" pitchFamily="34" charset="0"/>
              </a:rPr>
              <a:t>S.Sénégal</a:t>
            </a:r>
            <a:r>
              <a:rPr lang="fr-FR" altLang="fr-FR" sz="1200">
                <a:solidFill>
                  <a:srgbClr val="008000"/>
                </a:solidFill>
                <a:latin typeface="Arial" panose="020B0604020202020204" pitchFamily="34" charset="0"/>
              </a:rPr>
              <a:t> est la source de la </a:t>
            </a:r>
            <a:r>
              <a:rPr lang="fr-FR" altLang="fr-FR" sz="1200">
                <a:solidFill>
                  <a:srgbClr val="008000"/>
                </a:solidFill>
                <a:latin typeface="Arial" panose="020B0604020202020204" pitchFamily="34" charset="0"/>
                <a:hlinkClick r:id="rId5" tooltip="La gomme arabique"/>
              </a:rPr>
              <a:t>gomme arabique</a:t>
            </a:r>
            <a:r>
              <a:rPr lang="fr-FR" altLang="fr-FR" sz="1200">
                <a:solidFill>
                  <a:srgbClr val="008000"/>
                </a:solidFill>
                <a:latin typeface="Arial" panose="020B0604020202020204" pitchFamily="34" charset="0"/>
              </a:rPr>
              <a:t> de la plus haute qualité dans le monde</a:t>
            </a:r>
            <a:r>
              <a:rPr lang="fr-FR" altLang="fr-FR" sz="1200">
                <a:latin typeface="Arial" panose="020B0604020202020204" pitchFamily="34" charset="0"/>
              </a:rPr>
              <a:t>. </a:t>
            </a:r>
            <a:r>
              <a:rPr lang="fr-FR" altLang="fr-FR" sz="1200">
                <a:solidFill>
                  <a:srgbClr val="008000"/>
                </a:solidFill>
                <a:latin typeface="Arial" panose="020B0604020202020204" pitchFamily="34" charset="0"/>
              </a:rPr>
              <a:t>On tire de l'exsudat de l'acacia Sénégal la </a:t>
            </a:r>
            <a:r>
              <a:rPr lang="fr-FR" altLang="fr-FR" sz="1200">
                <a:solidFill>
                  <a:srgbClr val="008000"/>
                </a:solidFill>
                <a:latin typeface="Arial" panose="020B0604020202020204" pitchFamily="34" charset="0"/>
                <a:hlinkClick r:id="rId6" tooltip="Gomme arabique"/>
              </a:rPr>
              <a:t>gomme arabique</a:t>
            </a:r>
            <a:r>
              <a:rPr lang="fr-FR" altLang="fr-FR" sz="1200">
                <a:solidFill>
                  <a:srgbClr val="008000"/>
                </a:solidFill>
                <a:latin typeface="Arial" panose="020B0604020202020204" pitchFamily="34" charset="0"/>
              </a:rPr>
              <a:t>, utilisée à large échelle dans les industries pharmaceutique, alimentaire, cosmétique et textile (elle est utilisé comme </a:t>
            </a:r>
            <a:r>
              <a:rPr lang="fr-FR" altLang="fr-FR" sz="1200">
                <a:solidFill>
                  <a:srgbClr val="008000"/>
                </a:solidFill>
                <a:latin typeface="Arial" panose="020B0604020202020204" pitchFamily="34" charset="0"/>
                <a:hlinkClick r:id="rId7" tooltip="Additif alimentaire"/>
              </a:rPr>
              <a:t>additif alimentaire</a:t>
            </a:r>
            <a:r>
              <a:rPr lang="fr-FR" altLang="fr-FR" sz="1200">
                <a:solidFill>
                  <a:srgbClr val="008000"/>
                </a:solidFill>
                <a:latin typeface="Arial" panose="020B0604020202020204" pitchFamily="34" charset="0"/>
              </a:rPr>
              <a:t>, dans l'artisanat, et comme </a:t>
            </a:r>
            <a:r>
              <a:rPr lang="fr-FR" altLang="fr-FR" sz="1200">
                <a:solidFill>
                  <a:srgbClr val="008000"/>
                </a:solidFill>
                <a:latin typeface="Arial" panose="020B0604020202020204" pitchFamily="34" charset="0"/>
                <a:hlinkClick r:id="rId8" tooltip="Produits de beauté"/>
              </a:rPr>
              <a:t>cosmétique</a:t>
            </a:r>
            <a:r>
              <a:rPr lang="fr-FR" altLang="fr-FR" sz="1200">
                <a:solidFill>
                  <a:srgbClr val="008000"/>
                </a:solidFill>
                <a:latin typeface="Arial" panose="020B0604020202020204" pitchFamily="34" charset="0"/>
              </a:rPr>
              <a:t>). On le récolte en pratiquant des entailles dans le tronc et les branches de l'arbre. Le bois très dense sert à fabriquer des manches d'outils et à produire un charbon de haute qualité. L'écorce est riche en </a:t>
            </a:r>
            <a:r>
              <a:rPr lang="fr-FR" altLang="fr-FR" sz="1200">
                <a:solidFill>
                  <a:srgbClr val="008000"/>
                </a:solidFill>
                <a:latin typeface="Arial" panose="020B0604020202020204" pitchFamily="34" charset="0"/>
                <a:hlinkClick r:id="rId9" tooltip="Tannin"/>
              </a:rPr>
              <a:t>tannins</a:t>
            </a:r>
            <a:r>
              <a:rPr lang="fr-FR" altLang="fr-FR" sz="1200">
                <a:solidFill>
                  <a:srgbClr val="008000"/>
                </a:solidFill>
                <a:latin typeface="Arial" panose="020B0604020202020204" pitchFamily="34" charset="0"/>
              </a:rPr>
              <a:t> et est utilisée dans la pharmacopée populaire pour ses propriétés astringentes et expectorantes. Le jeune feuillage est très utile comme </a:t>
            </a:r>
            <a:r>
              <a:rPr lang="fr-FR" altLang="fr-FR" sz="1200" b="1">
                <a:solidFill>
                  <a:srgbClr val="008000"/>
                </a:solidFill>
                <a:latin typeface="Arial" panose="020B0604020202020204" pitchFamily="34" charset="0"/>
                <a:hlinkClick r:id="rId10" tooltip="Fourrage"/>
              </a:rPr>
              <a:t>fourrage</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11"/>
              </a:rPr>
              <a:t>[4]</a:t>
            </a:r>
            <a:r>
              <a:rPr lang="fr-FR" altLang="fr-FR" sz="1200">
                <a:solidFill>
                  <a:srgbClr val="008000"/>
                </a:solidFill>
                <a:latin typeface="Arial" panose="020B0604020202020204" pitchFamily="34" charset="0"/>
              </a:rPr>
              <a:t> (les éléphants, les girafes … l’apprécient). Les graines séchées sont utilisées comme </a:t>
            </a:r>
            <a:r>
              <a:rPr lang="fr-FR" altLang="fr-FR" sz="1200">
                <a:solidFill>
                  <a:srgbClr val="008000"/>
                </a:solidFill>
                <a:latin typeface="Arial" panose="020B0604020202020204" pitchFamily="34" charset="0"/>
                <a:hlinkClick r:id="rId12" tooltip="Nourriture"/>
              </a:rPr>
              <a:t>nourriture</a:t>
            </a:r>
            <a:r>
              <a:rPr lang="fr-FR" altLang="fr-FR" sz="1200">
                <a:solidFill>
                  <a:srgbClr val="008000"/>
                </a:solidFill>
                <a:latin typeface="Arial" panose="020B0604020202020204" pitchFamily="34" charset="0"/>
              </a:rPr>
              <a:t> par l'homme </a:t>
            </a:r>
            <a:r>
              <a:rPr lang="fr-FR" altLang="fr-FR" sz="1200" baseline="30000">
                <a:solidFill>
                  <a:srgbClr val="008000"/>
                </a:solidFill>
                <a:latin typeface="Arial" panose="020B0604020202020204" pitchFamily="34" charset="0"/>
                <a:hlinkClick r:id="rId11"/>
              </a:rPr>
              <a:t>[4]</a:t>
            </a:r>
            <a:r>
              <a:rPr lang="fr-FR" altLang="fr-FR" sz="1200">
                <a:solidFill>
                  <a:srgbClr val="008000"/>
                </a:solidFill>
                <a:latin typeface="Arial" panose="020B0604020202020204" pitchFamily="34" charset="0"/>
              </a:rPr>
              <a:t>. L'écorce de l'arbre et ses racines sont utilisées pour fabriquer de la corde </a:t>
            </a:r>
            <a:r>
              <a:rPr lang="fr-FR" altLang="fr-FR" sz="1200" baseline="30000">
                <a:solidFill>
                  <a:srgbClr val="008000"/>
                </a:solidFill>
                <a:latin typeface="Arial" panose="020B0604020202020204" pitchFamily="34" charset="0"/>
                <a:hlinkClick r:id="rId11"/>
              </a:rPr>
              <a:t>[4]</a:t>
            </a:r>
            <a:r>
              <a:rPr lang="fr-FR" altLang="fr-FR" sz="1200">
                <a:solidFill>
                  <a:srgbClr val="008000"/>
                </a:solidFill>
                <a:latin typeface="Arial" panose="020B0604020202020204" pitchFamily="34" charset="0"/>
              </a:rPr>
              <a:t>. Comme les autres espèces de légumineuses, </a:t>
            </a:r>
            <a:r>
              <a:rPr lang="fr-FR" altLang="fr-FR" sz="1200" i="1">
                <a:solidFill>
                  <a:srgbClr val="008000"/>
                </a:solidFill>
                <a:latin typeface="Arial" panose="020B0604020202020204" pitchFamily="34" charset="0"/>
              </a:rPr>
              <a:t>S.</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Sénégal</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13" tooltip="Fixation de l'azote"/>
              </a:rPr>
              <a:t>fixe l'azote</a:t>
            </a:r>
            <a:r>
              <a:rPr lang="fr-FR" altLang="fr-FR" sz="1200">
                <a:solidFill>
                  <a:srgbClr val="008000"/>
                </a:solidFill>
                <a:latin typeface="Arial" panose="020B0604020202020204" pitchFamily="34" charset="0"/>
              </a:rPr>
              <a:t> dans les </a:t>
            </a:r>
            <a:r>
              <a:rPr lang="fr-FR" altLang="fr-FR" sz="1200" i="1">
                <a:solidFill>
                  <a:srgbClr val="008000"/>
                </a:solidFill>
                <a:latin typeface="Arial" panose="020B0604020202020204" pitchFamily="34" charset="0"/>
                <a:hlinkClick r:id="rId14" tooltip="Rhizobiums"/>
              </a:rPr>
              <a:t>rhizobiums</a:t>
            </a:r>
            <a:r>
              <a:rPr lang="fr-FR" altLang="fr-FR" sz="1200">
                <a:solidFill>
                  <a:srgbClr val="008000"/>
                </a:solidFill>
                <a:latin typeface="Arial" panose="020B0604020202020204" pitchFamily="34" charset="0"/>
              </a:rPr>
              <a:t> ou bactéries fixatrices d'azote qui vivent dans </a:t>
            </a:r>
            <a:r>
              <a:rPr lang="fr-FR" altLang="fr-FR" sz="1200">
                <a:solidFill>
                  <a:srgbClr val="008000"/>
                </a:solidFill>
                <a:latin typeface="Arial" panose="020B0604020202020204" pitchFamily="34" charset="0"/>
                <a:hlinkClick r:id="rId15" tooltip="Racine nodule"/>
              </a:rPr>
              <a:t>les nodules des racines</a:t>
            </a:r>
            <a:r>
              <a:rPr lang="fr-FR" altLang="fr-FR" sz="1200">
                <a:solidFill>
                  <a:srgbClr val="008000"/>
                </a:solidFill>
                <a:latin typeface="Arial" panose="020B0604020202020204" pitchFamily="34" charset="0"/>
              </a:rPr>
              <a:t> . </a:t>
            </a:r>
            <a:r>
              <a:rPr lang="fr-FR" altLang="fr-FR" sz="1200" baseline="30000">
                <a:solidFill>
                  <a:srgbClr val="008000"/>
                </a:solidFill>
                <a:latin typeface="Arial" panose="020B0604020202020204" pitchFamily="34" charset="0"/>
                <a:hlinkClick r:id="rId16"/>
              </a:rPr>
              <a:t>[3]</a:t>
            </a:r>
            <a:r>
              <a:rPr lang="fr-FR" altLang="fr-FR" sz="1200">
                <a:solidFill>
                  <a:srgbClr val="008000"/>
                </a:solidFill>
                <a:latin typeface="Arial" panose="020B0604020202020204" pitchFamily="34" charset="0"/>
              </a:rPr>
              <a:t> Cette fixation de l'azote enrichit les sols pauvres où il est cultivé, permettant la rotation d'autres cultures dans les régions naturellement pauvres en éléments nutritifs. Sa croissance est lente. Il est adapté aux régions chaudes et sèches, même à des pluviométries pouvant atteindre 300 à 500 mm par an.</a:t>
            </a:r>
          </a:p>
          <a:p>
            <a:pPr algn="just" eaLnBrk="1" hangingPunct="1">
              <a:lnSpc>
                <a:spcPct val="100000"/>
              </a:lnSpc>
              <a:spcBef>
                <a:spcPct val="0"/>
              </a:spcBef>
              <a:buFontTx/>
              <a:buNone/>
            </a:pPr>
            <a:r>
              <a:rPr lang="fr-FR" altLang="fr-FR" sz="1200">
                <a:solidFill>
                  <a:srgbClr val="008000"/>
                </a:solidFill>
                <a:latin typeface="Arial" panose="020B0604020202020204" pitchFamily="34" charset="0"/>
              </a:rPr>
              <a:t>Il aurait des propriétés médicinales et traiterait les </a:t>
            </a:r>
            <a:r>
              <a:rPr lang="fr-FR" altLang="fr-FR" sz="1200">
                <a:solidFill>
                  <a:srgbClr val="008000"/>
                </a:solidFill>
                <a:latin typeface="Arial" panose="020B0604020202020204" pitchFamily="34" charset="0"/>
                <a:hlinkClick r:id="rId17" tooltip="Saignement"/>
              </a:rPr>
              <a:t>saignements</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18" tooltip="Bronchite"/>
              </a:rPr>
              <a:t>la bronchite</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19" tooltip="Diarrhée"/>
              </a:rPr>
              <a:t>la diarrhée</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0" tooltip="Blennorragie"/>
              </a:rPr>
              <a:t>la gonorrhée</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1" tooltip="Lèpre"/>
              </a:rPr>
              <a:t>la lèpre</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2" tooltip="La fièvre typhoïde"/>
              </a:rPr>
              <a:t>la fièvre typhoïde</a:t>
            </a:r>
            <a:r>
              <a:rPr lang="fr-FR" altLang="fr-FR" sz="1200">
                <a:solidFill>
                  <a:srgbClr val="008000"/>
                </a:solidFill>
                <a:latin typeface="Arial" panose="020B0604020202020204" pitchFamily="34" charset="0"/>
              </a:rPr>
              <a:t> et les infections  des </a:t>
            </a:r>
            <a:r>
              <a:rPr lang="fr-FR" altLang="fr-FR" sz="1200">
                <a:solidFill>
                  <a:srgbClr val="008000"/>
                </a:solidFill>
                <a:latin typeface="Arial" panose="020B0604020202020204" pitchFamily="34" charset="0"/>
                <a:hlinkClick r:id="rId23" tooltip="Voies respiratoires supérieures"/>
              </a:rPr>
              <a:t>voies respiratoires supérieures</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11"/>
              </a:rPr>
              <a:t>[4]</a:t>
            </a:r>
            <a:r>
              <a:rPr lang="fr-FR" altLang="fr-FR" sz="1200" baseline="30000">
                <a:solidFill>
                  <a:srgbClr val="008000"/>
                </a:solidFill>
                <a:latin typeface="Arial" panose="020B0604020202020204" pitchFamily="34" charset="0"/>
              </a:rPr>
              <a:t> </a:t>
            </a:r>
            <a:r>
              <a:rPr lang="fr-FR" altLang="fr-FR" sz="1200">
                <a:solidFill>
                  <a:srgbClr val="008000"/>
                </a:solidFill>
                <a:latin typeface="Arial" panose="020B0604020202020204" pitchFamily="34" charset="0"/>
              </a:rPr>
              <a:t> (à vérifier).  </a:t>
            </a:r>
          </a:p>
          <a:p>
            <a:pPr eaLnBrk="1" hangingPunct="1">
              <a:lnSpc>
                <a:spcPct val="100000"/>
              </a:lnSpc>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3"/>
              </a:rPr>
              <a:t>http://fr.wikipedia.org/wiki/Acacia_S%C3%A9n%C3%A9gal</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24"/>
              </a:rPr>
              <a:t>http://en.wikipedia.org/wiki/Senegalia_senegal</a:t>
            </a:r>
            <a:r>
              <a:rPr lang="fr-FR" altLang="fr-FR" sz="1200">
                <a:solidFill>
                  <a:srgbClr val="008000"/>
                </a:solidFill>
                <a:latin typeface="Arial" panose="020B0604020202020204" pitchFamily="34" charset="0"/>
              </a:rPr>
              <a:t>,</a:t>
            </a:r>
          </a:p>
          <a:p>
            <a:pPr eaLnBrk="1" hangingPunct="1">
              <a:lnSpc>
                <a:spcPct val="100000"/>
              </a:lnSpc>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25"/>
              </a:rPr>
              <a:t>http://database.prota.org/PROTAhtml/Acacia%20senegal_En.htm</a:t>
            </a:r>
            <a:r>
              <a:rPr lang="fr-FR" altLang="fr-FR" sz="1200">
                <a:solidFill>
                  <a:srgbClr val="008000"/>
                </a:solidFill>
                <a:latin typeface="Arial" panose="020B0604020202020204" pitchFamily="34" charset="0"/>
              </a:rPr>
              <a:t>   </a:t>
            </a:r>
          </a:p>
        </p:txBody>
      </p:sp>
      <p:pic>
        <p:nvPicPr>
          <p:cNvPr id="28677" name="Picture 6" descr="C:\Users\LISAN\Pictures\plantes-halophytes-xerophiles\Acacia senegal5.jpg">
            <a:extLst>
              <a:ext uri="{FF2B5EF4-FFF2-40B4-BE49-F238E27FC236}">
                <a16:creationId xmlns:a16="http://schemas.microsoft.com/office/drawing/2014/main" id="{AEC2431D-DAAD-403D-AB32-E9C6201462B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7950" y="5715000"/>
            <a:ext cx="1838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Picture 7" descr="C:\Users\LISAN\Pictures\plantes-halophytes-xerophiles\Acacia senegal.jpg">
            <a:extLst>
              <a:ext uri="{FF2B5EF4-FFF2-40B4-BE49-F238E27FC236}">
                <a16:creationId xmlns:a16="http://schemas.microsoft.com/office/drawing/2014/main" id="{5A28F646-EB29-447C-80C8-6A3D3C838741}"/>
              </a:ext>
            </a:extLst>
          </p:cNvPr>
          <p:cNvSpPr>
            <a:spLocks noChangeAspect="1" noChangeArrowheads="1"/>
          </p:cNvSpPr>
          <p:nvPr/>
        </p:nvSpPr>
        <p:spPr bwMode="auto">
          <a:xfrm>
            <a:off x="300038" y="4638675"/>
            <a:ext cx="1584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pic>
        <p:nvPicPr>
          <p:cNvPr id="28679" name="Picture 8" descr="C:\Users\LISAN\Pictures\plantes-halophytes-xerophiles\Acacia senegal2.jpg">
            <a:extLst>
              <a:ext uri="{FF2B5EF4-FFF2-40B4-BE49-F238E27FC236}">
                <a16:creationId xmlns:a16="http://schemas.microsoft.com/office/drawing/2014/main" id="{013BA35F-7FCD-4DBA-8BBA-19187A967DB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051050" y="4791075"/>
            <a:ext cx="2209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 descr="C:\Users\LISAN\Pictures\plantes-halophytes-xerophiles\Acacia senegal3.jpg">
            <a:extLst>
              <a:ext uri="{FF2B5EF4-FFF2-40B4-BE49-F238E27FC236}">
                <a16:creationId xmlns:a16="http://schemas.microsoft.com/office/drawing/2014/main" id="{0BD352DE-F904-40E2-BA19-0E04B624FC7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7538" y="5086350"/>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0" descr="C:\Users\LISAN\Pictures\plantes-halophytes-xerophiles\Acacia senegal4.jpg">
            <a:extLst>
              <a:ext uri="{FF2B5EF4-FFF2-40B4-BE49-F238E27FC236}">
                <a16:creationId xmlns:a16="http://schemas.microsoft.com/office/drawing/2014/main" id="{D11F45AE-CA8B-4E2B-9ED5-88F234EDFEB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64388" y="4391025"/>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ZoneTexte 11">
            <a:extLst>
              <a:ext uri="{FF2B5EF4-FFF2-40B4-BE49-F238E27FC236}">
                <a16:creationId xmlns:a16="http://schemas.microsoft.com/office/drawing/2014/main" id="{FEA565A3-E023-41CB-A922-FD17CA2A95C5}"/>
              </a:ext>
            </a:extLst>
          </p:cNvPr>
          <p:cNvSpPr txBox="1">
            <a:spLocks noChangeArrowheads="1"/>
          </p:cNvSpPr>
          <p:nvPr/>
        </p:nvSpPr>
        <p:spPr bwMode="auto">
          <a:xfrm>
            <a:off x="4284663" y="4668838"/>
            <a:ext cx="2879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008000"/>
                </a:solidFill>
                <a:latin typeface="Arial" panose="020B0604020202020204" pitchFamily="34" charset="0"/>
              </a:rPr>
              <a:t> De 2003 à 2007, le prix de la tonne de gommes est passé de 1500 $ à 4500 $. </a:t>
            </a:r>
          </a:p>
        </p:txBody>
      </p:sp>
      <p:sp>
        <p:nvSpPr>
          <p:cNvPr id="28683" name="Rectangle 13">
            <a:extLst>
              <a:ext uri="{FF2B5EF4-FFF2-40B4-BE49-F238E27FC236}">
                <a16:creationId xmlns:a16="http://schemas.microsoft.com/office/drawing/2014/main" id="{D55728F1-D1CE-4785-A949-C698B29CC87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28684" name="Rectangle 13">
            <a:extLst>
              <a:ext uri="{FF2B5EF4-FFF2-40B4-BE49-F238E27FC236}">
                <a16:creationId xmlns:a16="http://schemas.microsoft.com/office/drawing/2014/main" id="{C9A9D8F1-5F34-48EE-AD25-8217D075D396}"/>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28685" name="Image 14" descr="logo aride_s.jpg">
            <a:extLst>
              <a:ext uri="{FF2B5EF4-FFF2-40B4-BE49-F238E27FC236}">
                <a16:creationId xmlns:a16="http://schemas.microsoft.com/office/drawing/2014/main" id="{3E599AA3-89C5-4800-BEE6-81E759F470CE}"/>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8578841" y="54854"/>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Image 15" descr="logo salinisation2_s.jpg">
            <a:extLst>
              <a:ext uri="{FF2B5EF4-FFF2-40B4-BE49-F238E27FC236}">
                <a16:creationId xmlns:a16="http://schemas.microsoft.com/office/drawing/2014/main" id="{D36F8715-FC14-40C3-8628-DE88F7F477E7}"/>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9155103" y="54854"/>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Rectangle 16">
            <a:extLst>
              <a:ext uri="{FF2B5EF4-FFF2-40B4-BE49-F238E27FC236}">
                <a16:creationId xmlns:a16="http://schemas.microsoft.com/office/drawing/2014/main" id="{EBA54355-1C3A-4DB7-B5A3-EDE5438D5344}"/>
              </a:ext>
            </a:extLst>
          </p:cNvPr>
          <p:cNvSpPr>
            <a:spLocks noChangeArrowheads="1"/>
          </p:cNvSpPr>
          <p:nvPr/>
        </p:nvSpPr>
        <p:spPr bwMode="auto">
          <a:xfrm>
            <a:off x="9698028" y="202492"/>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28688" name="Rectangle 17">
            <a:extLst>
              <a:ext uri="{FF2B5EF4-FFF2-40B4-BE49-F238E27FC236}">
                <a16:creationId xmlns:a16="http://schemas.microsoft.com/office/drawing/2014/main" id="{636E999D-EA3A-443B-8212-238674481C1A}"/>
              </a:ext>
            </a:extLst>
          </p:cNvPr>
          <p:cNvSpPr>
            <a:spLocks noChangeArrowheads="1"/>
          </p:cNvSpPr>
          <p:nvPr/>
        </p:nvSpPr>
        <p:spPr bwMode="auto">
          <a:xfrm>
            <a:off x="136525" y="773113"/>
            <a:ext cx="897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sp>
        <p:nvSpPr>
          <p:cNvPr id="28689" name="Rectangle 18">
            <a:extLst>
              <a:ext uri="{FF2B5EF4-FFF2-40B4-BE49-F238E27FC236}">
                <a16:creationId xmlns:a16="http://schemas.microsoft.com/office/drawing/2014/main" id="{178EE5AD-E3B5-4412-9FA5-7DDEE74AA76D}"/>
              </a:ext>
            </a:extLst>
          </p:cNvPr>
          <p:cNvSpPr>
            <a:spLocks noChangeArrowheads="1"/>
          </p:cNvSpPr>
          <p:nvPr/>
        </p:nvSpPr>
        <p:spPr bwMode="auto">
          <a:xfrm>
            <a:off x="4000500" y="17621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20" name="Espace réservé du numéro de diapositive 19">
            <a:extLst>
              <a:ext uri="{FF2B5EF4-FFF2-40B4-BE49-F238E27FC236}">
                <a16:creationId xmlns:a16="http://schemas.microsoft.com/office/drawing/2014/main" id="{40A9197D-BE2F-475C-AA5B-14ACB9E919D3}"/>
              </a:ext>
            </a:extLst>
          </p:cNvPr>
          <p:cNvSpPr>
            <a:spLocks noGrp="1"/>
          </p:cNvSpPr>
          <p:nvPr>
            <p:ph type="sldNum" sz="quarter" idx="12"/>
          </p:nvPr>
        </p:nvSpPr>
        <p:spPr>
          <a:xfrm>
            <a:off x="11198711" y="143754"/>
            <a:ext cx="788902" cy="365125"/>
          </a:xfrm>
        </p:spPr>
        <p:txBody>
          <a:bodyPr/>
          <a:lstStyle/>
          <a:p>
            <a:pPr>
              <a:defRPr/>
            </a:pPr>
            <a:fld id="{B9DFAA7C-9F7E-44AE-A301-9417E9529772}" type="slidenum">
              <a:rPr lang="fr-FR"/>
              <a:pPr>
                <a:defRPr/>
              </a:pPr>
              <a:t>29</a:t>
            </a:fld>
            <a:endParaRPr lang="fr-FR"/>
          </a:p>
        </p:txBody>
      </p:sp>
      <p:pic>
        <p:nvPicPr>
          <p:cNvPr id="28691" name="Picture 2" descr="medicament2_s">
            <a:extLst>
              <a:ext uri="{FF2B5EF4-FFF2-40B4-BE49-F238E27FC236}">
                <a16:creationId xmlns:a16="http://schemas.microsoft.com/office/drawing/2014/main" id="{83103B2F-5BE5-473F-8BC9-65BD8E2A46E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228253" y="165979"/>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3" descr="fourrage2_ss">
            <a:extLst>
              <a:ext uri="{FF2B5EF4-FFF2-40B4-BE49-F238E27FC236}">
                <a16:creationId xmlns:a16="http://schemas.microsoft.com/office/drawing/2014/main" id="{DEB55937-484D-4479-926C-1C4A52E98CB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850553" y="143754"/>
            <a:ext cx="4270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C:\Users\LISAN\Pictures\plantes-halophytes-xerophiles\Acacia senegal.jpg">
            <a:extLst>
              <a:ext uri="{FF2B5EF4-FFF2-40B4-BE49-F238E27FC236}">
                <a16:creationId xmlns:a16="http://schemas.microsoft.com/office/drawing/2014/main" id="{392AABF8-0ED5-425A-A6CB-7425A1B1077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38126" y="4595140"/>
            <a:ext cx="1584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a:extLst>
              <a:ext uri="{FF2B5EF4-FFF2-40B4-BE49-F238E27FC236}">
                <a16:creationId xmlns:a16="http://schemas.microsoft.com/office/drawing/2014/main" id="{3D5C9E87-352B-4AED-AD7C-0AB47C2AB76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663513" y="4020259"/>
            <a:ext cx="9525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DED50C22-20B5-47A3-8AEA-501779CB5D6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459903" y="5540300"/>
            <a:ext cx="1390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a:extLst>
              <a:ext uri="{FF2B5EF4-FFF2-40B4-BE49-F238E27FC236}">
                <a16:creationId xmlns:a16="http://schemas.microsoft.com/office/drawing/2014/main" id="{6D66A718-157A-4774-8C9B-5FA081C0847A}"/>
              </a:ext>
            </a:extLst>
          </p:cNvPr>
          <p:cNvPicPr>
            <a:picLocks noChangeAspect="1"/>
          </p:cNvPicPr>
          <p:nvPr/>
        </p:nvPicPr>
        <p:blipFill>
          <a:blip r:embed="rId37"/>
          <a:stretch>
            <a:fillRect/>
          </a:stretch>
        </p:blipFill>
        <p:spPr>
          <a:xfrm>
            <a:off x="904090" y="19189"/>
            <a:ext cx="400050" cy="352425"/>
          </a:xfrm>
          <a:prstGeom prst="rect">
            <a:avLst/>
          </a:prstGeom>
        </p:spPr>
      </p:pic>
      <p:pic>
        <p:nvPicPr>
          <p:cNvPr id="25" name="Image 24">
            <a:extLst>
              <a:ext uri="{FF2B5EF4-FFF2-40B4-BE49-F238E27FC236}">
                <a16:creationId xmlns:a16="http://schemas.microsoft.com/office/drawing/2014/main" id="{D8287949-94CF-4479-A6E0-69CAB2FD03FA}"/>
              </a:ext>
            </a:extLst>
          </p:cNvPr>
          <p:cNvPicPr>
            <a:picLocks noChangeAspect="1"/>
          </p:cNvPicPr>
          <p:nvPr/>
        </p:nvPicPr>
        <p:blipFill>
          <a:blip r:embed="rId37"/>
          <a:stretch>
            <a:fillRect/>
          </a:stretch>
        </p:blipFill>
        <p:spPr>
          <a:xfrm>
            <a:off x="1323875" y="9028"/>
            <a:ext cx="400050" cy="352425"/>
          </a:xfrm>
          <a:prstGeom prst="rect">
            <a:avLst/>
          </a:prstGeom>
        </p:spPr>
      </p:pic>
      <p:pic>
        <p:nvPicPr>
          <p:cNvPr id="26" name="Image 25">
            <a:extLst>
              <a:ext uri="{FF2B5EF4-FFF2-40B4-BE49-F238E27FC236}">
                <a16:creationId xmlns:a16="http://schemas.microsoft.com/office/drawing/2014/main" id="{DFD7F46A-2312-4399-AB98-41CD8BDEC479}"/>
              </a:ext>
            </a:extLst>
          </p:cNvPr>
          <p:cNvPicPr>
            <a:picLocks noChangeAspect="1"/>
          </p:cNvPicPr>
          <p:nvPr/>
        </p:nvPicPr>
        <p:blipFill>
          <a:blip r:embed="rId37"/>
          <a:stretch>
            <a:fillRect/>
          </a:stretch>
        </p:blipFill>
        <p:spPr>
          <a:xfrm>
            <a:off x="1760925" y="-820"/>
            <a:ext cx="400050" cy="352425"/>
          </a:xfrm>
          <a:prstGeom prst="rect">
            <a:avLst/>
          </a:prstGeom>
        </p:spPr>
      </p:pic>
      <p:sp>
        <p:nvSpPr>
          <p:cNvPr id="27" name="Rectangle 2">
            <a:extLst>
              <a:ext uri="{FF2B5EF4-FFF2-40B4-BE49-F238E27FC236}">
                <a16:creationId xmlns:a16="http://schemas.microsoft.com/office/drawing/2014/main" id="{C3B8EBDA-D95C-46AC-867B-673C3EA35F36}"/>
              </a:ext>
            </a:extLst>
          </p:cNvPr>
          <p:cNvSpPr>
            <a:spLocks noChangeArrowheads="1"/>
          </p:cNvSpPr>
          <p:nvPr/>
        </p:nvSpPr>
        <p:spPr bwMode="auto">
          <a:xfrm>
            <a:off x="136524" y="1149350"/>
            <a:ext cx="10373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3.3. </a:t>
            </a:r>
            <a:r>
              <a:rPr lang="fr-FR" altLang="fr-FR" sz="1800" b="1" dirty="0">
                <a:solidFill>
                  <a:srgbClr val="008000"/>
                </a:solidFill>
              </a:rPr>
              <a:t>Gommier blanc - </a:t>
            </a:r>
            <a:r>
              <a:rPr lang="fr-FR" altLang="fr-FR" sz="1800" b="1" dirty="0" err="1">
                <a:solidFill>
                  <a:srgbClr val="008000"/>
                </a:solidFill>
              </a:rPr>
              <a:t>Gum</a:t>
            </a:r>
            <a:r>
              <a:rPr lang="fr-FR" altLang="fr-FR" sz="1800" b="1" dirty="0">
                <a:solidFill>
                  <a:srgbClr val="008000"/>
                </a:solidFill>
              </a:rPr>
              <a:t> acacia, </a:t>
            </a:r>
            <a:r>
              <a:rPr lang="fr-FR" altLang="fr-FR" sz="1800" b="1" dirty="0" err="1">
                <a:solidFill>
                  <a:srgbClr val="008000"/>
                </a:solidFill>
              </a:rPr>
              <a:t>Gum</a:t>
            </a:r>
            <a:r>
              <a:rPr lang="fr-FR" altLang="fr-FR" sz="1800" b="1" dirty="0">
                <a:solidFill>
                  <a:srgbClr val="008000"/>
                </a:solidFill>
              </a:rPr>
              <a:t> </a:t>
            </a:r>
            <a:r>
              <a:rPr lang="fr-FR" altLang="fr-FR" sz="1800" b="1" dirty="0" err="1">
                <a:solidFill>
                  <a:srgbClr val="008000"/>
                </a:solidFill>
              </a:rPr>
              <a:t>Arabic</a:t>
            </a:r>
            <a:r>
              <a:rPr lang="fr-FR" altLang="fr-FR" sz="1800" b="1" dirty="0">
                <a:solidFill>
                  <a:srgbClr val="008000"/>
                </a:solidFill>
              </a:rPr>
              <a:t> </a:t>
            </a:r>
            <a:r>
              <a:rPr lang="fr-FR" altLang="fr-FR" sz="1800" dirty="0">
                <a:solidFill>
                  <a:srgbClr val="008000"/>
                </a:solidFill>
              </a:rPr>
              <a:t>(</a:t>
            </a:r>
            <a:r>
              <a:rPr lang="fr-FR" altLang="fr-FR" sz="1800" i="1" dirty="0">
                <a:solidFill>
                  <a:srgbClr val="008000"/>
                </a:solidFill>
              </a:rPr>
              <a:t>Acacia </a:t>
            </a:r>
            <a:r>
              <a:rPr lang="fr-FR" altLang="fr-FR" sz="1800" i="1" dirty="0" err="1">
                <a:solidFill>
                  <a:srgbClr val="008000"/>
                </a:solidFill>
              </a:rPr>
              <a:t>senegal</a:t>
            </a:r>
            <a:r>
              <a:rPr lang="fr-FR" altLang="fr-FR" sz="1800" i="1" dirty="0">
                <a:solidFill>
                  <a:srgbClr val="008000"/>
                </a:solidFill>
              </a:rPr>
              <a:t> </a:t>
            </a:r>
            <a:r>
              <a:rPr lang="fr-FR" altLang="fr-FR" sz="1800" dirty="0">
                <a:solidFill>
                  <a:srgbClr val="008000"/>
                </a:solidFill>
              </a:rPr>
              <a:t>ou</a:t>
            </a:r>
            <a:r>
              <a:rPr lang="fr-FR" altLang="fr-FR" sz="1800" i="1" dirty="0">
                <a:solidFill>
                  <a:srgbClr val="008000"/>
                </a:solidFill>
              </a:rPr>
              <a:t> </a:t>
            </a:r>
            <a:r>
              <a:rPr lang="fr-FR" altLang="fr-FR" sz="1800" i="1" dirty="0" err="1">
                <a:solidFill>
                  <a:srgbClr val="008000"/>
                </a:solidFill>
              </a:rPr>
              <a:t>Senegalia</a:t>
            </a:r>
            <a:r>
              <a:rPr lang="fr-FR" altLang="fr-FR" sz="1800" i="1" dirty="0">
                <a:solidFill>
                  <a:srgbClr val="008000"/>
                </a:solidFill>
              </a:rPr>
              <a:t> </a:t>
            </a:r>
            <a:r>
              <a:rPr lang="fr-FR" altLang="fr-FR" sz="1800" i="1" dirty="0" err="1">
                <a:solidFill>
                  <a:srgbClr val="008000"/>
                </a:solidFill>
              </a:rPr>
              <a:t>senegal</a:t>
            </a:r>
            <a:r>
              <a:rPr lang="fr-FR" altLang="fr-FR" sz="1800" dirty="0">
                <a:solidFill>
                  <a:srgbClr val="008000"/>
                </a:solidFill>
              </a:rPr>
              <a:t>) </a:t>
            </a:r>
            <a:r>
              <a:rPr lang="fr-FR" sz="1800" b="1" dirty="0">
                <a:solidFill>
                  <a:srgbClr val="008000"/>
                </a:solidFill>
              </a:rPr>
              <a:t>(famille des </a:t>
            </a:r>
            <a:r>
              <a:rPr lang="fr-FR" sz="1800" i="1" u="sng" dirty="0" err="1">
                <a:hlinkClick r:id="rId38"/>
              </a:rPr>
              <a:t>Fabaceae</a:t>
            </a:r>
            <a:r>
              <a:rPr lang="fr-FR" sz="1800" b="1" dirty="0">
                <a:solidFill>
                  <a:srgbClr val="008000"/>
                </a:solidFill>
              </a:rPr>
              <a:t>)</a:t>
            </a:r>
            <a:endParaRPr lang="fr-FR" altLang="fr-FR" sz="1800" i="1" dirty="0">
              <a:solidFill>
                <a:srgbClr val="008000"/>
              </a:solidFill>
            </a:endParaRPr>
          </a:p>
        </p:txBody>
      </p:sp>
      <p:pic>
        <p:nvPicPr>
          <p:cNvPr id="28" name="Picture 2" descr="fruitsLogo9_ss">
            <a:extLst>
              <a:ext uri="{FF2B5EF4-FFF2-40B4-BE49-F238E27FC236}">
                <a16:creationId xmlns:a16="http://schemas.microsoft.com/office/drawing/2014/main" id="{4989B541-DD4C-4B55-9805-3A5513F54DF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232150" y="2127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B0DCB5C-0BC1-407B-BA5A-5B7D1E2B4A22}"/>
              </a:ext>
            </a:extLst>
          </p:cNvPr>
          <p:cNvSpPr>
            <a:spLocks noGrp="1"/>
          </p:cNvSpPr>
          <p:nvPr>
            <p:ph type="sldNum" sz="quarter" idx="12"/>
          </p:nvPr>
        </p:nvSpPr>
        <p:spPr>
          <a:xfrm>
            <a:off x="74613" y="38100"/>
            <a:ext cx="527050" cy="315913"/>
          </a:xfrm>
        </p:spPr>
        <p:txBody>
          <a:bodyPr/>
          <a:lstStyle/>
          <a:p>
            <a:pPr>
              <a:defRPr/>
            </a:pPr>
            <a:fld id="{AF6C57A6-2C32-4D8D-9968-80588DAD9AE2}" type="slidenum">
              <a:rPr lang="fr-FR"/>
              <a:pPr>
                <a:defRPr/>
              </a:pPr>
              <a:t>3</a:t>
            </a:fld>
            <a:endParaRPr lang="fr-FR" dirty="0"/>
          </a:p>
        </p:txBody>
      </p:sp>
      <p:sp>
        <p:nvSpPr>
          <p:cNvPr id="6147" name="Rectangle 5">
            <a:extLst>
              <a:ext uri="{FF2B5EF4-FFF2-40B4-BE49-F238E27FC236}">
                <a16:creationId xmlns:a16="http://schemas.microsoft.com/office/drawing/2014/main" id="{855DEF77-E713-48DF-A1D0-26E4D3FA8339}"/>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148" name="Rectangle 5">
            <a:extLst>
              <a:ext uri="{FF2B5EF4-FFF2-40B4-BE49-F238E27FC236}">
                <a16:creationId xmlns:a16="http://schemas.microsoft.com/office/drawing/2014/main" id="{315A44E3-7DE4-43EA-8E24-2103BA2C363E}"/>
              </a:ext>
            </a:extLst>
          </p:cNvPr>
          <p:cNvSpPr>
            <a:spLocks noChangeArrowheads="1"/>
          </p:cNvSpPr>
          <p:nvPr/>
        </p:nvSpPr>
        <p:spPr bwMode="auto">
          <a:xfrm>
            <a:off x="177800" y="354013"/>
            <a:ext cx="11531600" cy="638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008000"/>
                </a:solidFill>
                <a:latin typeface="Arial" panose="020B0604020202020204" pitchFamily="34" charset="0"/>
              </a:rPr>
              <a:t>0) </a:t>
            </a:r>
            <a:r>
              <a:rPr lang="fr-FR" altLang="fr-FR" sz="1800" u="sng" dirty="0">
                <a:solidFill>
                  <a:srgbClr val="008000"/>
                </a:solidFill>
                <a:latin typeface="Arial" panose="020B0604020202020204" pitchFamily="34" charset="0"/>
              </a:rPr>
              <a:t>Sommaire</a:t>
            </a:r>
            <a:r>
              <a:rPr lang="fr-FR" altLang="fr-FR" sz="1800" dirty="0">
                <a:solidFill>
                  <a:srgbClr val="008000"/>
                </a:solidFill>
                <a:latin typeface="Arial" panose="020B0604020202020204" pitchFamily="34" charset="0"/>
              </a:rPr>
              <a:t>  (suite) :</a:t>
            </a:r>
          </a:p>
          <a:p>
            <a:pPr algn="just" eaLnBrk="1" hangingPunct="1">
              <a:lnSpc>
                <a:spcPct val="100000"/>
              </a:lnSpc>
              <a:spcBef>
                <a:spcPct val="0"/>
              </a:spcBef>
              <a:buFontTx/>
              <a:buNone/>
            </a:pPr>
            <a:endParaRPr lang="fr-FR" altLang="fr-FR" sz="1400" dirty="0">
              <a:solidFill>
                <a:srgbClr val="008000"/>
              </a:solidFill>
              <a:latin typeface="Arial" panose="020B0604020202020204" pitchFamily="34" charset="0"/>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Capparis</a:t>
            </a:r>
            <a:r>
              <a:rPr lang="fr-FR" altLang="fr-FR" sz="1400" i="1" dirty="0">
                <a:solidFill>
                  <a:srgbClr val="008000"/>
                </a:solidFill>
              </a:rPr>
              <a:t> </a:t>
            </a:r>
            <a:r>
              <a:rPr lang="fr-FR" altLang="fr-FR" sz="1400" i="1" dirty="0" err="1">
                <a:solidFill>
                  <a:srgbClr val="008000"/>
                </a:solidFill>
              </a:rPr>
              <a:t>corymbosa</a:t>
            </a:r>
            <a:r>
              <a:rPr lang="fr-FR" altLang="fr-FR" sz="1400" dirty="0">
                <a:solidFill>
                  <a:srgbClr val="008000"/>
                </a:solidFill>
              </a:rPr>
              <a:t> (</a:t>
            </a:r>
            <a:r>
              <a:rPr lang="fr-FR" sz="1400" dirty="0">
                <a:solidFill>
                  <a:srgbClr val="008000"/>
                </a:solidFill>
              </a:rPr>
              <a:t>Câprier d’Afrique ou </a:t>
            </a:r>
            <a:r>
              <a:rPr lang="fr-FR" sz="1400" dirty="0" err="1">
                <a:solidFill>
                  <a:srgbClr val="008000"/>
                </a:solidFill>
              </a:rPr>
              <a:t>jany</a:t>
            </a:r>
            <a:r>
              <a:rPr lang="fr-FR" sz="1400" dirty="0">
                <a:solidFill>
                  <a:srgbClr val="008000"/>
                </a:solidFill>
              </a:rPr>
              <a:t> </a:t>
            </a:r>
            <a:r>
              <a:rPr lang="fr-FR" sz="1400" dirty="0" err="1">
                <a:solidFill>
                  <a:srgbClr val="008000"/>
                </a:solidFill>
              </a:rPr>
              <a:t>baybay</a:t>
            </a:r>
            <a:r>
              <a:rPr lang="fr-FR" altLang="fr-FR" sz="1400" dirty="0">
                <a:solidFill>
                  <a:srgbClr val="008000"/>
                </a:solidFill>
              </a:rPr>
              <a:t>)</a:t>
            </a: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Brachychiton</a:t>
            </a:r>
            <a:r>
              <a:rPr lang="fr-FR" altLang="fr-FR" sz="1400" i="1" dirty="0">
                <a:solidFill>
                  <a:srgbClr val="008000"/>
                </a:solidFill>
              </a:rPr>
              <a:t> </a:t>
            </a:r>
            <a:r>
              <a:rPr lang="fr-FR" altLang="fr-FR" sz="1400" i="1" dirty="0" err="1">
                <a:solidFill>
                  <a:srgbClr val="008000"/>
                </a:solidFill>
              </a:rPr>
              <a:t>Rupestris</a:t>
            </a:r>
            <a:r>
              <a:rPr lang="fr-FR" altLang="fr-FR" sz="1400" dirty="0">
                <a:solidFill>
                  <a:srgbClr val="008000"/>
                </a:solidFill>
              </a:rPr>
              <a:t> (Arbre bouteille)</a:t>
            </a: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Burkea</a:t>
            </a:r>
            <a:r>
              <a:rPr lang="fr-FR" altLang="fr-FR" sz="1400" i="1" dirty="0">
                <a:solidFill>
                  <a:srgbClr val="008000"/>
                </a:solidFill>
              </a:rPr>
              <a:t> </a:t>
            </a:r>
            <a:r>
              <a:rPr lang="fr-FR" altLang="fr-FR" sz="1400" i="1" dirty="0" err="1">
                <a:solidFill>
                  <a:srgbClr val="008000"/>
                </a:solidFill>
              </a:rPr>
              <a:t>africana</a:t>
            </a:r>
            <a:r>
              <a:rPr lang="fr-FR" altLang="fr-FR" sz="1400" i="1" dirty="0">
                <a:solidFill>
                  <a:srgbClr val="008000"/>
                </a:solidFill>
              </a:rPr>
              <a:t> </a:t>
            </a:r>
            <a:r>
              <a:rPr lang="fr-FR" altLang="fr-FR" sz="1400" dirty="0">
                <a:solidFill>
                  <a:srgbClr val="008000"/>
                </a:solidFill>
              </a:rPr>
              <a:t>(</a:t>
            </a:r>
            <a:r>
              <a:rPr lang="fr-FR" altLang="fr-FR" sz="1400" dirty="0" err="1">
                <a:solidFill>
                  <a:srgbClr val="008000"/>
                </a:solidFill>
              </a:rPr>
              <a:t>Burkea</a:t>
            </a:r>
            <a:r>
              <a:rPr lang="fr-FR" altLang="fr-FR" sz="1400" dirty="0">
                <a:solidFill>
                  <a:srgbClr val="008000"/>
                </a:solidFill>
              </a:rPr>
              <a:t> ou Syringa sauvage) </a:t>
            </a:r>
          </a:p>
          <a:p>
            <a:pPr marL="342900" indent="-342900" algn="just" eaLnBrk="1" hangingPunct="1">
              <a:lnSpc>
                <a:spcPct val="100000"/>
              </a:lnSpc>
              <a:spcBef>
                <a:spcPct val="0"/>
              </a:spcBef>
              <a:buFont typeface="+mj-lt"/>
              <a:buAutoNum type="alphaLcPeriod"/>
            </a:pPr>
            <a:r>
              <a:rPr lang="fr-FR" altLang="fr-FR" sz="1400" i="1" dirty="0">
                <a:solidFill>
                  <a:srgbClr val="008000"/>
                </a:solidFill>
              </a:rPr>
              <a:t>Cassia </a:t>
            </a:r>
            <a:r>
              <a:rPr lang="fr-FR" altLang="fr-FR" sz="1400" i="1" dirty="0" err="1">
                <a:solidFill>
                  <a:srgbClr val="008000"/>
                </a:solidFill>
              </a:rPr>
              <a:t>sieberiana</a:t>
            </a:r>
            <a:r>
              <a:rPr lang="fr-FR" altLang="fr-FR" sz="1400" i="1" dirty="0">
                <a:solidFill>
                  <a:srgbClr val="008000"/>
                </a:solidFill>
              </a:rPr>
              <a:t> </a:t>
            </a:r>
            <a:r>
              <a:rPr lang="fr-FR" altLang="fr-FR" sz="1400" dirty="0">
                <a:solidFill>
                  <a:srgbClr val="008000"/>
                </a:solidFill>
              </a:rPr>
              <a:t> (Arbre pilon)</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a:solidFill>
                  <a:srgbClr val="008000"/>
                </a:solidFill>
              </a:rPr>
              <a:t>Citrus </a:t>
            </a:r>
            <a:r>
              <a:rPr lang="fr-FR" altLang="fr-FR" sz="1400" i="1" dirty="0" err="1">
                <a:solidFill>
                  <a:srgbClr val="008000"/>
                </a:solidFill>
              </a:rPr>
              <a:t>sp</a:t>
            </a:r>
            <a:r>
              <a:rPr lang="fr-FR" altLang="fr-FR" sz="1400" i="1" dirty="0">
                <a:solidFill>
                  <a:srgbClr val="008000"/>
                </a:solidFill>
              </a:rPr>
              <a:t>.</a:t>
            </a:r>
            <a:r>
              <a:rPr lang="fr-FR" altLang="fr-FR" sz="1400" dirty="0">
                <a:solidFill>
                  <a:srgbClr val="008000"/>
                </a:solidFill>
              </a:rPr>
              <a:t> (Agrumes)</a:t>
            </a:r>
          </a:p>
          <a:p>
            <a:pPr marL="342900" indent="-342900" algn="just" eaLnBrk="1" hangingPunct="1">
              <a:lnSpc>
                <a:spcPct val="100000"/>
              </a:lnSpc>
              <a:spcBef>
                <a:spcPct val="0"/>
              </a:spcBef>
              <a:buFont typeface="+mj-lt"/>
              <a:buAutoNum type="alphaLcPeriod"/>
            </a:pPr>
            <a:r>
              <a:rPr lang="fr-FR" altLang="fr-FR" sz="1400" i="1" dirty="0">
                <a:solidFill>
                  <a:srgbClr val="008000"/>
                </a:solidFill>
              </a:rPr>
              <a:t>Cola </a:t>
            </a:r>
            <a:r>
              <a:rPr lang="fr-FR" altLang="fr-FR" sz="1400" i="1" dirty="0" err="1">
                <a:solidFill>
                  <a:srgbClr val="008000"/>
                </a:solidFill>
              </a:rPr>
              <a:t>acuminata</a:t>
            </a:r>
            <a:r>
              <a:rPr lang="fr-FR" altLang="fr-FR" sz="1400" dirty="0">
                <a:solidFill>
                  <a:srgbClr val="008000"/>
                </a:solidFill>
              </a:rPr>
              <a:t> (Colatier ou Kolatier)</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a:solidFill>
                  <a:srgbClr val="008000"/>
                </a:solidFill>
              </a:rPr>
              <a:t>Cola </a:t>
            </a:r>
            <a:r>
              <a:rPr lang="fr-FR" altLang="fr-FR" sz="1400" i="1" dirty="0" err="1">
                <a:solidFill>
                  <a:srgbClr val="008000"/>
                </a:solidFill>
              </a:rPr>
              <a:t>cordifolia</a:t>
            </a:r>
            <a:r>
              <a:rPr lang="fr-FR" altLang="fr-FR" sz="1400" i="1" dirty="0">
                <a:solidFill>
                  <a:srgbClr val="008000"/>
                </a:solidFill>
              </a:rPr>
              <a:t> </a:t>
            </a:r>
            <a:r>
              <a:rPr lang="en-US" altLang="fr-FR" sz="1400" dirty="0">
                <a:solidFill>
                  <a:srgbClr val="008000"/>
                </a:solidFill>
              </a:rPr>
              <a:t>(</a:t>
            </a:r>
            <a:r>
              <a:rPr lang="en-US" altLang="fr-FR" sz="1400" dirty="0" err="1">
                <a:solidFill>
                  <a:srgbClr val="008000"/>
                </a:solidFill>
              </a:rPr>
              <a:t>Taba</a:t>
            </a:r>
            <a:r>
              <a:rPr lang="en-US" altLang="fr-FR" sz="1400" dirty="0">
                <a:solidFill>
                  <a:srgbClr val="008000"/>
                </a:solidFill>
              </a:rPr>
              <a:t> </a:t>
            </a:r>
            <a:r>
              <a:rPr lang="en-US" altLang="fr-FR" sz="1400" dirty="0" err="1">
                <a:solidFill>
                  <a:srgbClr val="008000"/>
                </a:solidFill>
              </a:rPr>
              <a:t>ou</a:t>
            </a:r>
            <a:r>
              <a:rPr lang="en-US" altLang="fr-FR" sz="1400" dirty="0">
                <a:solidFill>
                  <a:srgbClr val="008000"/>
                </a:solidFill>
              </a:rPr>
              <a:t> Mandinka Kola)</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Combretum</a:t>
            </a:r>
            <a:r>
              <a:rPr lang="fr-FR" altLang="fr-FR" sz="1400" i="1" dirty="0">
                <a:solidFill>
                  <a:srgbClr val="008000"/>
                </a:solidFill>
              </a:rPr>
              <a:t> </a:t>
            </a:r>
            <a:r>
              <a:rPr lang="fr-FR" altLang="fr-FR" sz="1400" i="1" dirty="0" err="1">
                <a:solidFill>
                  <a:srgbClr val="008000"/>
                </a:solidFill>
              </a:rPr>
              <a:t>glutinosum</a:t>
            </a:r>
            <a:r>
              <a:rPr lang="fr-FR" altLang="fr-FR" sz="1400" dirty="0">
                <a:solidFill>
                  <a:srgbClr val="008000"/>
                </a:solidFill>
              </a:rPr>
              <a:t> (Bois d’éléphant, </a:t>
            </a:r>
            <a:r>
              <a:rPr lang="fr-FR" altLang="fr-FR" sz="1400" dirty="0" err="1">
                <a:solidFill>
                  <a:srgbClr val="008000"/>
                </a:solidFill>
              </a:rPr>
              <a:t>chigommier</a:t>
            </a:r>
            <a:r>
              <a:rPr lang="fr-FR" altLang="fr-FR" sz="1400" dirty="0">
                <a:solidFill>
                  <a:srgbClr val="008000"/>
                </a:solidFill>
              </a:rPr>
              <a:t>)</a:t>
            </a: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Combretum</a:t>
            </a:r>
            <a:r>
              <a:rPr lang="fr-FR" altLang="fr-FR" sz="1400" i="1" dirty="0">
                <a:solidFill>
                  <a:srgbClr val="008000"/>
                </a:solidFill>
              </a:rPr>
              <a:t> </a:t>
            </a:r>
            <a:r>
              <a:rPr lang="fr-FR" altLang="fr-FR" sz="1400" i="1" dirty="0" err="1">
                <a:solidFill>
                  <a:srgbClr val="008000"/>
                </a:solidFill>
              </a:rPr>
              <a:t>micranthum</a:t>
            </a:r>
            <a:r>
              <a:rPr lang="fr-FR" altLang="fr-FR" sz="1400" i="1" dirty="0">
                <a:solidFill>
                  <a:srgbClr val="008000"/>
                </a:solidFill>
              </a:rPr>
              <a:t> </a:t>
            </a:r>
            <a:r>
              <a:rPr lang="fr-FR" altLang="fr-FR" sz="1400" dirty="0">
                <a:solidFill>
                  <a:srgbClr val="008000"/>
                </a:solidFill>
              </a:rPr>
              <a:t>(Kinkéliba)</a:t>
            </a: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Combretum</a:t>
            </a:r>
            <a:r>
              <a:rPr lang="fr-FR" altLang="fr-FR" sz="1400" i="1" dirty="0">
                <a:solidFill>
                  <a:srgbClr val="008000"/>
                </a:solidFill>
              </a:rPr>
              <a:t> </a:t>
            </a:r>
            <a:r>
              <a:rPr lang="fr-FR" altLang="fr-FR" sz="1400" i="1" dirty="0" err="1">
                <a:solidFill>
                  <a:srgbClr val="008000"/>
                </a:solidFill>
              </a:rPr>
              <a:t>nigricans</a:t>
            </a:r>
            <a:r>
              <a:rPr lang="fr-FR" altLang="fr-FR" sz="1400" dirty="0">
                <a:solidFill>
                  <a:srgbClr val="008000"/>
                </a:solidFill>
              </a:rPr>
              <a:t> (</a:t>
            </a:r>
            <a:r>
              <a:rPr lang="fr-FR" altLang="fr-FR" sz="1400" dirty="0" err="1">
                <a:solidFill>
                  <a:srgbClr val="008000"/>
                </a:solidFill>
              </a:rPr>
              <a:t>Tsiriri</a:t>
            </a:r>
            <a:r>
              <a:rPr lang="fr-FR" altLang="fr-FR" sz="1400" dirty="0">
                <a:solidFill>
                  <a:srgbClr val="008000"/>
                </a:solidFill>
              </a:rPr>
              <a:t>)</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Cordyla</a:t>
            </a:r>
            <a:r>
              <a:rPr lang="fr-FR" altLang="fr-FR" sz="1400" i="1" dirty="0">
                <a:solidFill>
                  <a:srgbClr val="008000"/>
                </a:solidFill>
              </a:rPr>
              <a:t> </a:t>
            </a:r>
            <a:r>
              <a:rPr lang="fr-FR" altLang="fr-FR" sz="1400" i="1" dirty="0" err="1">
                <a:solidFill>
                  <a:srgbClr val="008000"/>
                </a:solidFill>
              </a:rPr>
              <a:t>pinnata</a:t>
            </a:r>
            <a:r>
              <a:rPr lang="fr-FR" altLang="fr-FR" sz="1400" dirty="0">
                <a:solidFill>
                  <a:srgbClr val="008000"/>
                </a:solidFill>
              </a:rPr>
              <a:t> (</a:t>
            </a:r>
            <a:r>
              <a:rPr lang="en-US" altLang="fr-FR" sz="1400" dirty="0">
                <a:solidFill>
                  <a:srgbClr val="008000"/>
                </a:solidFill>
              </a:rPr>
              <a:t>Poirier du </a:t>
            </a:r>
            <a:r>
              <a:rPr lang="en-US" altLang="fr-FR" sz="1400" dirty="0" err="1">
                <a:solidFill>
                  <a:srgbClr val="008000"/>
                </a:solidFill>
              </a:rPr>
              <a:t>Cayor</a:t>
            </a:r>
            <a:r>
              <a:rPr lang="fr-FR" altLang="fr-FR" sz="1400" dirty="0">
                <a:solidFill>
                  <a:srgbClr val="008000"/>
                </a:solidFill>
              </a:rPr>
              <a:t>)</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Detarium</a:t>
            </a:r>
            <a:r>
              <a:rPr lang="fr-FR" altLang="fr-FR" sz="1400" i="1" dirty="0">
                <a:solidFill>
                  <a:srgbClr val="008000"/>
                </a:solidFill>
              </a:rPr>
              <a:t> </a:t>
            </a:r>
            <a:r>
              <a:rPr lang="fr-FR" altLang="fr-FR" sz="1400" i="1" dirty="0" err="1">
                <a:solidFill>
                  <a:srgbClr val="008000"/>
                </a:solidFill>
              </a:rPr>
              <a:t>microcar</a:t>
            </a:r>
            <a:r>
              <a:rPr lang="fr-FR" altLang="fr-FR" sz="1400" dirty="0" err="1">
                <a:solidFill>
                  <a:srgbClr val="008000"/>
                </a:solidFill>
              </a:rPr>
              <a:t>pum</a:t>
            </a:r>
            <a:r>
              <a:rPr lang="fr-FR" altLang="fr-FR" sz="1400" dirty="0">
                <a:solidFill>
                  <a:srgbClr val="008000"/>
                </a:solidFill>
              </a:rPr>
              <a:t> (Grand </a:t>
            </a:r>
            <a:r>
              <a:rPr lang="fr-FR" altLang="fr-FR" sz="1400" dirty="0" err="1">
                <a:solidFill>
                  <a:srgbClr val="008000"/>
                </a:solidFill>
              </a:rPr>
              <a:t>détar</a:t>
            </a:r>
            <a:r>
              <a:rPr lang="fr-FR" altLang="fr-FR" sz="1400" dirty="0">
                <a:solidFill>
                  <a:srgbClr val="008000"/>
                </a:solidFill>
              </a:rPr>
              <a:t>)</a:t>
            </a:r>
          </a:p>
          <a:p>
            <a:pPr marL="342900" indent="-342900" algn="just" eaLnBrk="1" hangingPunct="1">
              <a:lnSpc>
                <a:spcPct val="100000"/>
              </a:lnSpc>
              <a:spcBef>
                <a:spcPct val="0"/>
              </a:spcBef>
              <a:buFont typeface="+mj-lt"/>
              <a:buAutoNum type="alphaLcPeriod"/>
            </a:pPr>
            <a:r>
              <a:rPr lang="fr-FR" altLang="fr-FR" sz="1400" i="1" dirty="0">
                <a:solidFill>
                  <a:srgbClr val="008000"/>
                </a:solidFill>
              </a:rPr>
              <a:t>Daniella </a:t>
            </a:r>
            <a:r>
              <a:rPr lang="fr-FR" altLang="fr-FR" sz="1400" i="1" dirty="0" err="1">
                <a:solidFill>
                  <a:srgbClr val="008000"/>
                </a:solidFill>
              </a:rPr>
              <a:t>oliveri</a:t>
            </a:r>
            <a:r>
              <a:rPr lang="fr-FR" altLang="fr-FR" sz="1400" dirty="0">
                <a:solidFill>
                  <a:srgbClr val="008000"/>
                </a:solidFill>
              </a:rPr>
              <a:t> (Arbre à vernis, Copal du Bénin)</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Diospyros</a:t>
            </a:r>
            <a:r>
              <a:rPr lang="fr-FR" altLang="fr-FR" sz="1400" i="1" dirty="0">
                <a:solidFill>
                  <a:srgbClr val="008000"/>
                </a:solidFill>
              </a:rPr>
              <a:t> </a:t>
            </a:r>
            <a:r>
              <a:rPr lang="fr-FR" altLang="fr-FR" sz="1400" i="1" dirty="0" err="1">
                <a:solidFill>
                  <a:srgbClr val="008000"/>
                </a:solidFill>
              </a:rPr>
              <a:t>mespiliformis</a:t>
            </a:r>
            <a:r>
              <a:rPr lang="fr-FR" altLang="fr-FR" sz="1400" i="1" dirty="0">
                <a:solidFill>
                  <a:srgbClr val="008000"/>
                </a:solidFill>
              </a:rPr>
              <a:t> </a:t>
            </a:r>
            <a:r>
              <a:rPr lang="fr-FR" altLang="fr-FR" sz="1400" dirty="0">
                <a:solidFill>
                  <a:srgbClr val="008000"/>
                </a:solidFill>
              </a:rPr>
              <a:t>(Ebène du Mozambique, kaki de brousse)</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Entada</a:t>
            </a:r>
            <a:r>
              <a:rPr lang="fr-FR" altLang="fr-FR" sz="1400" i="1" dirty="0">
                <a:solidFill>
                  <a:srgbClr val="008000"/>
                </a:solidFill>
              </a:rPr>
              <a:t> </a:t>
            </a:r>
            <a:r>
              <a:rPr lang="fr-FR" altLang="fr-FR" sz="1400" i="1" dirty="0" err="1">
                <a:solidFill>
                  <a:srgbClr val="008000"/>
                </a:solidFill>
              </a:rPr>
              <a:t>africana</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Erythrina</a:t>
            </a:r>
            <a:r>
              <a:rPr lang="fr-FR" altLang="fr-FR" sz="1400" i="1" dirty="0">
                <a:solidFill>
                  <a:srgbClr val="008000"/>
                </a:solidFill>
              </a:rPr>
              <a:t> </a:t>
            </a:r>
            <a:r>
              <a:rPr lang="fr-FR" altLang="fr-FR" sz="1400" i="1" dirty="0" err="1">
                <a:solidFill>
                  <a:srgbClr val="008000"/>
                </a:solidFill>
              </a:rPr>
              <a:t>senegalensis</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a:solidFill>
                  <a:srgbClr val="008000"/>
                </a:solidFill>
              </a:rPr>
              <a:t>Faidherbia </a:t>
            </a:r>
            <a:r>
              <a:rPr lang="fr-FR" altLang="fr-FR" sz="1400" i="1" dirty="0" err="1">
                <a:solidFill>
                  <a:srgbClr val="008000"/>
                </a:solidFill>
              </a:rPr>
              <a:t>albida</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Feretia</a:t>
            </a:r>
            <a:r>
              <a:rPr lang="fr-FR" altLang="fr-FR" sz="1400" i="1" dirty="0">
                <a:solidFill>
                  <a:srgbClr val="008000"/>
                </a:solidFill>
              </a:rPr>
              <a:t> </a:t>
            </a:r>
            <a:r>
              <a:rPr lang="fr-FR" altLang="fr-FR" sz="1400" i="1" dirty="0" err="1">
                <a:solidFill>
                  <a:srgbClr val="008000"/>
                </a:solidFill>
              </a:rPr>
              <a:t>apodanlhera</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a:solidFill>
                  <a:srgbClr val="008000"/>
                </a:solidFill>
              </a:rPr>
              <a:t>Hibiscus </a:t>
            </a:r>
            <a:r>
              <a:rPr lang="fr-FR" altLang="fr-FR" sz="1400" i="1" dirty="0" err="1">
                <a:solidFill>
                  <a:srgbClr val="008000"/>
                </a:solidFill>
              </a:rPr>
              <a:t>sabdarifla</a:t>
            </a:r>
            <a:r>
              <a:rPr lang="fr-FR" altLang="fr-FR" sz="1400" i="1" dirty="0">
                <a:solidFill>
                  <a:srgbClr val="008000"/>
                </a:solidFill>
              </a:rPr>
              <a:t> </a:t>
            </a:r>
            <a:r>
              <a:rPr lang="fr-FR" altLang="fr-FR" sz="1400" dirty="0">
                <a:solidFill>
                  <a:srgbClr val="008000"/>
                </a:solidFill>
              </a:rPr>
              <a:t>(oseille de guinée, </a:t>
            </a:r>
            <a:r>
              <a:rPr lang="fr-FR" altLang="fr-FR" sz="1400" dirty="0" err="1">
                <a:solidFill>
                  <a:srgbClr val="008000"/>
                </a:solidFill>
              </a:rPr>
              <a:t>roselle</a:t>
            </a:r>
            <a:r>
              <a:rPr lang="fr-FR" altLang="fr-FR" sz="1400" dirty="0">
                <a:solidFill>
                  <a:srgbClr val="008000"/>
                </a:solidFill>
              </a:rPr>
              <a:t>) bissap</a:t>
            </a:r>
          </a:p>
          <a:p>
            <a:pPr marL="342900" indent="-342900" algn="just" eaLnBrk="1" hangingPunct="1">
              <a:lnSpc>
                <a:spcPct val="100000"/>
              </a:lnSpc>
              <a:spcBef>
                <a:spcPct val="0"/>
              </a:spcBef>
              <a:buFont typeface="+mj-lt"/>
              <a:buAutoNum type="alphaLcPeriod"/>
            </a:pPr>
            <a:r>
              <a:rPr lang="fr-FR" altLang="fr-FR" sz="1400" i="1" dirty="0">
                <a:solidFill>
                  <a:srgbClr val="008000"/>
                </a:solidFill>
              </a:rPr>
              <a:t>Jatropha </a:t>
            </a:r>
            <a:r>
              <a:rPr lang="fr-FR" altLang="fr-FR" sz="1400" i="1" dirty="0" err="1">
                <a:solidFill>
                  <a:srgbClr val="008000"/>
                </a:solidFill>
              </a:rPr>
              <a:t>curcas</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Lannea</a:t>
            </a:r>
            <a:r>
              <a:rPr lang="fr-FR" altLang="fr-FR" sz="1400" i="1" dirty="0">
                <a:solidFill>
                  <a:srgbClr val="008000"/>
                </a:solidFill>
              </a:rPr>
              <a:t> </a:t>
            </a:r>
            <a:r>
              <a:rPr lang="fr-FR" altLang="fr-FR" sz="1400" i="1" dirty="0" err="1">
                <a:solidFill>
                  <a:srgbClr val="008000"/>
                </a:solidFill>
              </a:rPr>
              <a:t>acida</a:t>
            </a:r>
            <a:endParaRPr lang="fr-FR" altLang="fr-FR" sz="1400" i="1" dirty="0">
              <a:solidFill>
                <a:srgbClr val="008000"/>
              </a:solidFill>
            </a:endParaRP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Lannea</a:t>
            </a:r>
            <a:r>
              <a:rPr lang="fr-FR" altLang="fr-FR" sz="1400" i="1" dirty="0">
                <a:solidFill>
                  <a:srgbClr val="008000"/>
                </a:solidFill>
              </a:rPr>
              <a:t> </a:t>
            </a:r>
            <a:r>
              <a:rPr lang="fr-FR" altLang="fr-FR" sz="1400" i="1" dirty="0" err="1">
                <a:solidFill>
                  <a:srgbClr val="008000"/>
                </a:solidFill>
              </a:rPr>
              <a:t>microcarpa</a:t>
            </a:r>
            <a:r>
              <a:rPr lang="fr-FR" altLang="fr-FR" sz="1400" i="1" dirty="0">
                <a:solidFill>
                  <a:srgbClr val="008000"/>
                </a:solidFill>
              </a:rPr>
              <a:t> </a:t>
            </a:r>
            <a:r>
              <a:rPr lang="fr-FR" altLang="fr-FR" sz="1400" dirty="0">
                <a:solidFill>
                  <a:srgbClr val="008000"/>
                </a:solidFill>
              </a:rPr>
              <a:t>(), </a:t>
            </a: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Leucaena</a:t>
            </a:r>
            <a:r>
              <a:rPr lang="fr-FR" altLang="fr-FR" sz="1400" i="1" dirty="0">
                <a:solidFill>
                  <a:srgbClr val="008000"/>
                </a:solidFill>
              </a:rPr>
              <a:t> </a:t>
            </a:r>
            <a:r>
              <a:rPr lang="fr-FR" altLang="fr-FR" sz="1400" i="1" dirty="0" err="1">
                <a:solidFill>
                  <a:srgbClr val="008000"/>
                </a:solidFill>
              </a:rPr>
              <a:t>leucocephala</a:t>
            </a:r>
            <a:r>
              <a:rPr lang="fr-FR" altLang="fr-FR" sz="1400" dirty="0">
                <a:solidFill>
                  <a:srgbClr val="008000"/>
                </a:solidFill>
              </a:rPr>
              <a:t> ()</a:t>
            </a: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Parkia</a:t>
            </a:r>
            <a:r>
              <a:rPr lang="fr-FR" altLang="fr-FR" sz="1400" i="1" dirty="0">
                <a:solidFill>
                  <a:srgbClr val="008000"/>
                </a:solidFill>
              </a:rPr>
              <a:t> </a:t>
            </a:r>
            <a:r>
              <a:rPr lang="fr-FR" altLang="fr-FR" sz="1400" i="1" dirty="0" err="1">
                <a:solidFill>
                  <a:srgbClr val="008000"/>
                </a:solidFill>
              </a:rPr>
              <a:t>biglobosa</a:t>
            </a:r>
            <a:r>
              <a:rPr lang="fr-FR" altLang="fr-FR" sz="1400" i="1" dirty="0">
                <a:solidFill>
                  <a:srgbClr val="008000"/>
                </a:solidFill>
              </a:rPr>
              <a:t> </a:t>
            </a:r>
            <a:r>
              <a:rPr lang="fr-FR" altLang="fr-FR" sz="1400" dirty="0">
                <a:solidFill>
                  <a:srgbClr val="008000"/>
                </a:solidFill>
              </a:rPr>
              <a:t>(néré), </a:t>
            </a: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Pongamia</a:t>
            </a:r>
            <a:r>
              <a:rPr lang="fr-FR" altLang="fr-FR" sz="1400" i="1" dirty="0">
                <a:solidFill>
                  <a:srgbClr val="008000"/>
                </a:solidFill>
              </a:rPr>
              <a:t> </a:t>
            </a:r>
            <a:r>
              <a:rPr lang="fr-FR" altLang="fr-FR" sz="1400" i="1" dirty="0" err="1">
                <a:solidFill>
                  <a:srgbClr val="008000"/>
                </a:solidFill>
              </a:rPr>
              <a:t>pinnata</a:t>
            </a:r>
            <a:r>
              <a:rPr lang="fr-FR" altLang="fr-FR" sz="1400" i="1" dirty="0">
                <a:solidFill>
                  <a:srgbClr val="008000"/>
                </a:solidFill>
              </a:rPr>
              <a:t> </a:t>
            </a:r>
            <a:r>
              <a:rPr lang="fr-FR" altLang="fr-FR" sz="1400" dirty="0">
                <a:solidFill>
                  <a:srgbClr val="008000"/>
                </a:solidFill>
              </a:rPr>
              <a:t>ou</a:t>
            </a:r>
            <a:r>
              <a:rPr lang="fr-FR" altLang="fr-FR" sz="1400" i="1" dirty="0">
                <a:solidFill>
                  <a:srgbClr val="008000"/>
                </a:solidFill>
              </a:rPr>
              <a:t> </a:t>
            </a:r>
            <a:r>
              <a:rPr lang="la-Latn" altLang="fr-FR" sz="1400" i="1" dirty="0">
                <a:solidFill>
                  <a:srgbClr val="008000"/>
                </a:solidFill>
              </a:rPr>
              <a:t>Millettia pinnata</a:t>
            </a:r>
            <a:r>
              <a:rPr lang="fr-FR" altLang="fr-FR" sz="1400" dirty="0">
                <a:solidFill>
                  <a:srgbClr val="008000"/>
                </a:solidFill>
              </a:rPr>
              <a:t> (arbre de </a:t>
            </a:r>
            <a:r>
              <a:rPr lang="fr-FR" altLang="fr-FR" sz="1400" dirty="0" err="1">
                <a:solidFill>
                  <a:srgbClr val="008000"/>
                </a:solidFill>
              </a:rPr>
              <a:t>Pongote</a:t>
            </a:r>
            <a:r>
              <a:rPr lang="fr-FR" altLang="fr-FR" sz="1400" dirty="0">
                <a:solidFill>
                  <a:srgbClr val="008000"/>
                </a:solidFill>
              </a:rPr>
              <a:t> ou </a:t>
            </a:r>
            <a:r>
              <a:rPr lang="fr-FR" altLang="fr-FR" sz="1400" dirty="0" err="1">
                <a:solidFill>
                  <a:srgbClr val="008000"/>
                </a:solidFill>
              </a:rPr>
              <a:t>Karanj</a:t>
            </a:r>
            <a:r>
              <a:rPr lang="fr-FR" altLang="fr-FR" sz="1400" dirty="0">
                <a:solidFill>
                  <a:srgbClr val="008000"/>
                </a:solidFill>
              </a:rPr>
              <a:t>)</a:t>
            </a: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Sclerocarya</a:t>
            </a:r>
            <a:r>
              <a:rPr lang="fr-FR" altLang="fr-FR" sz="1400" i="1" dirty="0">
                <a:solidFill>
                  <a:srgbClr val="008000"/>
                </a:solidFill>
              </a:rPr>
              <a:t> </a:t>
            </a:r>
            <a:r>
              <a:rPr lang="fr-FR" altLang="fr-FR" sz="1400" i="1" dirty="0" err="1">
                <a:solidFill>
                  <a:srgbClr val="008000"/>
                </a:solidFill>
              </a:rPr>
              <a:t>birrea</a:t>
            </a:r>
            <a:r>
              <a:rPr lang="fr-FR" altLang="fr-FR" sz="1400" i="1" dirty="0">
                <a:solidFill>
                  <a:srgbClr val="008000"/>
                </a:solidFill>
              </a:rPr>
              <a:t> </a:t>
            </a:r>
            <a:r>
              <a:rPr lang="fr-FR" altLang="fr-FR" sz="1400" dirty="0">
                <a:solidFill>
                  <a:srgbClr val="008000"/>
                </a:solidFill>
              </a:rPr>
              <a:t>(marula), </a:t>
            </a:r>
          </a:p>
          <a:p>
            <a:pPr marL="342900" indent="-342900" algn="just" eaLnBrk="1" hangingPunct="1">
              <a:lnSpc>
                <a:spcPct val="100000"/>
              </a:lnSpc>
              <a:spcBef>
                <a:spcPct val="0"/>
              </a:spcBef>
              <a:buFont typeface="+mj-lt"/>
              <a:buAutoNum type="alphaLcPeriod"/>
            </a:pPr>
            <a:r>
              <a:rPr lang="fr-FR" altLang="fr-FR" sz="1400" i="1" dirty="0" err="1">
                <a:solidFill>
                  <a:srgbClr val="008000"/>
                </a:solidFill>
              </a:rPr>
              <a:t>Securidaca</a:t>
            </a:r>
            <a:r>
              <a:rPr lang="fr-FR" altLang="fr-FR" sz="1400" i="1" dirty="0">
                <a:solidFill>
                  <a:srgbClr val="008000"/>
                </a:solidFill>
              </a:rPr>
              <a:t> </a:t>
            </a:r>
            <a:r>
              <a:rPr lang="fr-FR" altLang="fr-FR" sz="1400" i="1" dirty="0" err="1">
                <a:solidFill>
                  <a:srgbClr val="008000"/>
                </a:solidFill>
              </a:rPr>
              <a:t>longepedunculata</a:t>
            </a:r>
            <a:r>
              <a:rPr lang="fr-FR" altLang="fr-FR" sz="1400" dirty="0">
                <a:solidFill>
                  <a:srgbClr val="008000"/>
                </a:solidFill>
              </a:rPr>
              <a:t> (Arbre aux serpents, </a:t>
            </a:r>
            <a:r>
              <a:rPr lang="fr-FR" altLang="fr-FR" sz="1400" dirty="0" err="1">
                <a:solidFill>
                  <a:srgbClr val="008000"/>
                </a:solidFill>
              </a:rPr>
              <a:t>Joro</a:t>
            </a:r>
            <a:r>
              <a:rPr lang="fr-FR" altLang="fr-FR" sz="1400" dirty="0">
                <a:solidFill>
                  <a:srgbClr val="008000"/>
                </a:solidFill>
              </a:rPr>
              <a:t>)</a:t>
            </a:r>
            <a:endParaRPr lang="fr-FR" altLang="fr-FR" sz="1400" i="1" dirty="0">
              <a:solidFill>
                <a:srgbClr val="008000"/>
              </a:solidFill>
            </a:endParaRPr>
          </a:p>
        </p:txBody>
      </p:sp>
      <p:pic>
        <p:nvPicPr>
          <p:cNvPr id="6149" name="Picture 2" descr="D:\Users\blisan\Pictures\perso\Agroforesterie climat tropical sec\piment Habanero.jpg">
            <a:extLst>
              <a:ext uri="{FF2B5EF4-FFF2-40B4-BE49-F238E27FC236}">
                <a16:creationId xmlns:a16="http://schemas.microsoft.com/office/drawing/2014/main" id="{873B032A-75B0-4866-89F3-09985BF2B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088" y="271463"/>
            <a:ext cx="2524125"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ZoneTexte 5">
            <a:extLst>
              <a:ext uri="{FF2B5EF4-FFF2-40B4-BE49-F238E27FC236}">
                <a16:creationId xmlns:a16="http://schemas.microsoft.com/office/drawing/2014/main" id="{C9961944-4B73-4313-896D-4488CE4A8B6E}"/>
              </a:ext>
            </a:extLst>
          </p:cNvPr>
          <p:cNvSpPr txBox="1">
            <a:spLocks noChangeArrowheads="1"/>
          </p:cNvSpPr>
          <p:nvPr/>
        </p:nvSpPr>
        <p:spPr bwMode="auto">
          <a:xfrm>
            <a:off x="8216900" y="5792788"/>
            <a:ext cx="3841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Banquette végétalisée avec </a:t>
            </a:r>
            <a:r>
              <a:rPr lang="fr-FR" altLang="fr-FR" sz="1200" i="1">
                <a:solidFill>
                  <a:srgbClr val="008000"/>
                </a:solidFill>
              </a:rPr>
              <a:t>Leucaena leucocephala </a:t>
            </a:r>
            <a:r>
              <a:rPr lang="fr-FR" altLang="fr-FR" sz="1200">
                <a:solidFill>
                  <a:srgbClr val="008000"/>
                </a:solidFill>
              </a:rPr>
              <a:t>au Cap Vert (© Bellefontaine/Cirad). Source : Les arbres hors forêt ... , Fonctions et importance pour le développement, </a:t>
            </a:r>
            <a:r>
              <a:rPr lang="fr-FR" altLang="fr-FR" sz="1200">
                <a:solidFill>
                  <a:srgbClr val="008000"/>
                </a:solidFill>
                <a:hlinkClick r:id="rId3"/>
              </a:rPr>
              <a:t>http://www.fao.org/docrep/005/y2328f/y2328f04.htm</a:t>
            </a:r>
            <a:r>
              <a:rPr lang="fr-FR" altLang="fr-FR" sz="1200">
                <a:solidFill>
                  <a:srgbClr val="008000"/>
                </a:solidFill>
              </a:rPr>
              <a:t>  </a:t>
            </a:r>
          </a:p>
        </p:txBody>
      </p:sp>
      <p:pic>
        <p:nvPicPr>
          <p:cNvPr id="6151" name="Picture 3" descr="D:\Users\blisan\Pictures\perso\Agroforesterie climat tropical sec\images\Banquette végétalisée avec Leucaena leucocephala au Cap Vert_s.jpg">
            <a:extLst>
              <a:ext uri="{FF2B5EF4-FFF2-40B4-BE49-F238E27FC236}">
                <a16:creationId xmlns:a16="http://schemas.microsoft.com/office/drawing/2014/main" id="{AB2510FA-A9BD-434E-AE83-8E63690EF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40497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ZoneTexte 4">
            <a:extLst>
              <a:ext uri="{FF2B5EF4-FFF2-40B4-BE49-F238E27FC236}">
                <a16:creationId xmlns:a16="http://schemas.microsoft.com/office/drawing/2014/main" id="{E8EA1797-02EE-491A-810D-3D8C3978A472}"/>
              </a:ext>
            </a:extLst>
          </p:cNvPr>
          <p:cNvSpPr txBox="1">
            <a:spLocks noChangeArrowheads="1"/>
          </p:cNvSpPr>
          <p:nvPr/>
        </p:nvSpPr>
        <p:spPr bwMode="auto">
          <a:xfrm>
            <a:off x="5389563" y="2436813"/>
            <a:ext cx="3157537"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dirty="0">
                <a:solidFill>
                  <a:srgbClr val="008000"/>
                </a:solidFill>
              </a:rPr>
              <a:t>↗ Sur cette photographie d’un ancien parc agroforestier dominé par le karité (</a:t>
            </a:r>
            <a:r>
              <a:rPr lang="fr-FR" altLang="fr-FR" sz="1200" i="1" dirty="0" err="1">
                <a:solidFill>
                  <a:srgbClr val="008000"/>
                </a:solidFill>
              </a:rPr>
              <a:t>Vitellaria</a:t>
            </a:r>
            <a:r>
              <a:rPr lang="fr-FR" altLang="fr-FR" sz="1200" i="1" dirty="0">
                <a:solidFill>
                  <a:srgbClr val="008000"/>
                </a:solidFill>
              </a:rPr>
              <a:t> </a:t>
            </a:r>
            <a:r>
              <a:rPr lang="fr-FR" altLang="fr-FR" sz="1200" i="1" dirty="0" err="1">
                <a:solidFill>
                  <a:srgbClr val="008000"/>
                </a:solidFill>
              </a:rPr>
              <a:t>paradoxa</a:t>
            </a:r>
            <a:r>
              <a:rPr lang="fr-FR" altLang="fr-FR" sz="1200" dirty="0">
                <a:solidFill>
                  <a:srgbClr val="008000"/>
                </a:solidFill>
              </a:rPr>
              <a:t>) et le néré (</a:t>
            </a:r>
            <a:r>
              <a:rPr lang="fr-FR" altLang="fr-FR" sz="1200" i="1" dirty="0" err="1">
                <a:solidFill>
                  <a:srgbClr val="008000"/>
                </a:solidFill>
              </a:rPr>
              <a:t>Parkia</a:t>
            </a:r>
            <a:r>
              <a:rPr lang="fr-FR" altLang="fr-FR" sz="1200" i="1" dirty="0">
                <a:solidFill>
                  <a:srgbClr val="008000"/>
                </a:solidFill>
              </a:rPr>
              <a:t> </a:t>
            </a:r>
            <a:r>
              <a:rPr lang="fr-FR" altLang="fr-FR" sz="1200" i="1" dirty="0" err="1">
                <a:solidFill>
                  <a:srgbClr val="008000"/>
                </a:solidFill>
              </a:rPr>
              <a:t>biglobosa</a:t>
            </a:r>
            <a:r>
              <a:rPr lang="fr-FR" altLang="fr-FR" sz="1200" dirty="0">
                <a:solidFill>
                  <a:srgbClr val="008000"/>
                </a:solidFill>
              </a:rPr>
              <a:t>) au Mali. </a:t>
            </a:r>
            <a:r>
              <a:rPr lang="fr-FR" altLang="fr-FR" sz="1200" dirty="0">
                <a:solidFill>
                  <a:srgbClr val="FF0000"/>
                </a:solidFill>
              </a:rPr>
              <a:t>L’on peut observer que la végétation dans les champs communautaires a été détruite aux fins de production de charbon pour la capitale Bamako. </a:t>
            </a:r>
            <a:r>
              <a:rPr lang="fr-FR" altLang="fr-FR" sz="1200" dirty="0">
                <a:solidFill>
                  <a:srgbClr val="008000"/>
                </a:solidFill>
              </a:rPr>
              <a:t>Cependant, </a:t>
            </a:r>
            <a:r>
              <a:rPr lang="fr-FR" altLang="fr-FR" sz="1200" b="1" dirty="0">
                <a:solidFill>
                  <a:srgbClr val="008000"/>
                </a:solidFill>
              </a:rPr>
              <a:t>personne ne touche un seul arbre dans le parc. Les densités d’arbres sont élevées et la voûte forestière est importante. </a:t>
            </a:r>
            <a:r>
              <a:rPr lang="fr-FR" altLang="fr-FR" sz="1200" dirty="0">
                <a:solidFill>
                  <a:srgbClr val="008000"/>
                </a:solidFill>
              </a:rPr>
              <a:t>Ceci peut se traduire par la réduction du rendement des céréales, qui serait largement compensée par la valeur des produits tirés de ces arbres. Source : </a:t>
            </a:r>
            <a:r>
              <a:rPr lang="fr-FR" altLang="fr-FR" sz="1200" dirty="0">
                <a:solidFill>
                  <a:srgbClr val="008000"/>
                </a:solidFill>
                <a:hlinkClick r:id="rId5"/>
              </a:rPr>
              <a:t>http://reverdir-afrique.blogspot.fr/</a:t>
            </a:r>
            <a:r>
              <a:rPr lang="fr-FR" altLang="fr-FR" sz="1200" dirty="0">
                <a:solidFill>
                  <a:srgbClr val="008000"/>
                </a:solidFill>
              </a:rPr>
              <a:t> </a:t>
            </a:r>
          </a:p>
        </p:txBody>
      </p:sp>
      <p:pic>
        <p:nvPicPr>
          <p:cNvPr id="6153" name="Picture 4" descr="D:\Users\blisan\Pictures\perso\Agroforesterie climat tropical sec\images\parc agroforestier4.jpg">
            <a:extLst>
              <a:ext uri="{FF2B5EF4-FFF2-40B4-BE49-F238E27FC236}">
                <a16:creationId xmlns:a16="http://schemas.microsoft.com/office/drawing/2014/main" id="{347AB26A-9F55-4BB9-B777-596A2D31D0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9925" y="5889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ZoneTexte 6">
            <a:extLst>
              <a:ext uri="{FF2B5EF4-FFF2-40B4-BE49-F238E27FC236}">
                <a16:creationId xmlns:a16="http://schemas.microsoft.com/office/drawing/2014/main" id="{557C6613-991E-4D4D-9CBF-B4921467A292}"/>
              </a:ext>
            </a:extLst>
          </p:cNvPr>
          <p:cNvSpPr txBox="1">
            <a:spLocks noChangeArrowheads="1"/>
          </p:cNvSpPr>
          <p:nvPr/>
        </p:nvSpPr>
        <p:spPr bwMode="auto">
          <a:xfrm>
            <a:off x="8893175" y="2438400"/>
            <a:ext cx="2816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 Le piment Habanero, un piment très piquant, à fort potentiel économique, pousse très bien dans le jardin potager africain.</a:t>
            </a:r>
          </a:p>
          <a:p>
            <a:pPr algn="ctr" eaLnBrk="1" hangingPunct="1"/>
            <a:r>
              <a:rPr lang="fr-FR" altLang="fr-FR" sz="1200">
                <a:solidFill>
                  <a:srgbClr val="008000"/>
                </a:solidFill>
              </a:rPr>
              <a:t>Source image : </a:t>
            </a:r>
            <a:r>
              <a:rPr lang="fr-FR" altLang="fr-FR" sz="1200">
                <a:solidFill>
                  <a:srgbClr val="008000"/>
                </a:solidFill>
                <a:hlinkClick r:id="rId7"/>
              </a:rPr>
              <a:t>http://objectifterre.over-blog.org/article-principe-du-parc-arbore-ou-parc-agro-forestier-38259652.html</a:t>
            </a:r>
            <a:r>
              <a:rPr lang="fr-FR" altLang="fr-FR" sz="1200">
                <a:solidFill>
                  <a:srgbClr val="008000"/>
                </a:solidFill>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94C1E40-9C17-4DDB-B528-2BE78573E18A}"/>
              </a:ext>
            </a:extLst>
          </p:cNvPr>
          <p:cNvSpPr>
            <a:spLocks noGrp="1"/>
          </p:cNvSpPr>
          <p:nvPr>
            <p:ph type="sldNum" sz="quarter" idx="12"/>
          </p:nvPr>
        </p:nvSpPr>
        <p:spPr>
          <a:xfrm>
            <a:off x="87313" y="107950"/>
            <a:ext cx="344487" cy="385763"/>
          </a:xfrm>
        </p:spPr>
        <p:txBody>
          <a:bodyPr/>
          <a:lstStyle/>
          <a:p>
            <a:pPr>
              <a:defRPr/>
            </a:pPr>
            <a:fld id="{D1C44FA1-88C8-4D67-BB13-505FD6655C15}" type="slidenum">
              <a:rPr lang="fr-FR"/>
              <a:pPr>
                <a:defRPr/>
              </a:pPr>
              <a:t>30</a:t>
            </a:fld>
            <a:endParaRPr lang="fr-FR"/>
          </a:p>
        </p:txBody>
      </p:sp>
      <p:sp>
        <p:nvSpPr>
          <p:cNvPr id="30724" name="Rectangle 15">
            <a:extLst>
              <a:ext uri="{FF2B5EF4-FFF2-40B4-BE49-F238E27FC236}">
                <a16:creationId xmlns:a16="http://schemas.microsoft.com/office/drawing/2014/main" id="{165D9C70-3EED-4977-AD28-0BB6E712825C}"/>
              </a:ext>
            </a:extLst>
          </p:cNvPr>
          <p:cNvSpPr>
            <a:spLocks noChangeArrowheads="1"/>
          </p:cNvSpPr>
          <p:nvPr/>
        </p:nvSpPr>
        <p:spPr bwMode="auto">
          <a:xfrm>
            <a:off x="3390900" y="88900"/>
            <a:ext cx="5286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30725" name="Rectangle 13">
            <a:extLst>
              <a:ext uri="{FF2B5EF4-FFF2-40B4-BE49-F238E27FC236}">
                <a16:creationId xmlns:a16="http://schemas.microsoft.com/office/drawing/2014/main" id="{621D76F2-B57D-4D6A-91EE-E7855E91BD2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30726" name="Rectangle 5">
            <a:extLst>
              <a:ext uri="{FF2B5EF4-FFF2-40B4-BE49-F238E27FC236}">
                <a16:creationId xmlns:a16="http://schemas.microsoft.com/office/drawing/2014/main" id="{5CD52DB3-D84B-42B0-A199-02DBD35B39DB}"/>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30727" name="Image 6" descr="logo aride_s.jpg">
            <a:extLst>
              <a:ext uri="{FF2B5EF4-FFF2-40B4-BE49-F238E27FC236}">
                <a16:creationId xmlns:a16="http://schemas.microsoft.com/office/drawing/2014/main" id="{EB9F53EC-C167-4615-A63C-4E81D8E8B5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841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Image 7" descr="logo salinisation2_s.jpg">
            <a:extLst>
              <a:ext uri="{FF2B5EF4-FFF2-40B4-BE49-F238E27FC236}">
                <a16:creationId xmlns:a16="http://schemas.microsoft.com/office/drawing/2014/main" id="{C868F4C0-9859-4E3A-8750-0AF77633F4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5715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8">
            <a:extLst>
              <a:ext uri="{FF2B5EF4-FFF2-40B4-BE49-F238E27FC236}">
                <a16:creationId xmlns:a16="http://schemas.microsoft.com/office/drawing/2014/main" id="{A1A4EFDF-A72A-4381-A0DE-D8F47C6EAB14}"/>
              </a:ext>
            </a:extLst>
          </p:cNvPr>
          <p:cNvSpPr>
            <a:spLocks noChangeArrowheads="1"/>
          </p:cNvSpPr>
          <p:nvPr/>
        </p:nvSpPr>
        <p:spPr bwMode="auto">
          <a:xfrm>
            <a:off x="1793875" y="230188"/>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30730" name="Rectangle 9">
            <a:extLst>
              <a:ext uri="{FF2B5EF4-FFF2-40B4-BE49-F238E27FC236}">
                <a16:creationId xmlns:a16="http://schemas.microsoft.com/office/drawing/2014/main" id="{CEDE691C-4F89-42A5-AEA4-24D960A0A8FA}"/>
              </a:ext>
            </a:extLst>
          </p:cNvPr>
          <p:cNvSpPr>
            <a:spLocks noChangeArrowheads="1"/>
          </p:cNvSpPr>
          <p:nvPr/>
        </p:nvSpPr>
        <p:spPr bwMode="auto">
          <a:xfrm>
            <a:off x="136525" y="773113"/>
            <a:ext cx="897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sp>
        <p:nvSpPr>
          <p:cNvPr id="30731" name="Rectangle 10">
            <a:extLst>
              <a:ext uri="{FF2B5EF4-FFF2-40B4-BE49-F238E27FC236}">
                <a16:creationId xmlns:a16="http://schemas.microsoft.com/office/drawing/2014/main" id="{EA8E5C0F-A103-4825-8C34-6B39127CCC31}"/>
              </a:ext>
            </a:extLst>
          </p:cNvPr>
          <p:cNvSpPr>
            <a:spLocks noChangeArrowheads="1"/>
          </p:cNvSpPr>
          <p:nvPr/>
        </p:nvSpPr>
        <p:spPr bwMode="auto">
          <a:xfrm>
            <a:off x="4000500" y="17621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30732" name="Picture 2" descr="medicament2_s">
            <a:extLst>
              <a:ext uri="{FF2B5EF4-FFF2-40B4-BE49-F238E27FC236}">
                <a16:creationId xmlns:a16="http://schemas.microsoft.com/office/drawing/2014/main" id="{C991C218-8F0E-4858-8A5A-1ED1EFCF5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00" y="14605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3" descr="fourrage2_ss">
            <a:extLst>
              <a:ext uri="{FF2B5EF4-FFF2-40B4-BE49-F238E27FC236}">
                <a16:creationId xmlns:a16="http://schemas.microsoft.com/office/drawing/2014/main" id="{8F0B98C3-2888-470C-A6D8-89DF19D7F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2263" y="155575"/>
            <a:ext cx="4270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ZoneTexte 14">
            <a:extLst>
              <a:ext uri="{FF2B5EF4-FFF2-40B4-BE49-F238E27FC236}">
                <a16:creationId xmlns:a16="http://schemas.microsoft.com/office/drawing/2014/main" id="{9CA3D6F9-D417-4244-828E-F606E9ACD96D}"/>
              </a:ext>
            </a:extLst>
          </p:cNvPr>
          <p:cNvSpPr txBox="1">
            <a:spLocks noChangeArrowheads="1"/>
          </p:cNvSpPr>
          <p:nvPr/>
        </p:nvSpPr>
        <p:spPr bwMode="auto">
          <a:xfrm>
            <a:off x="260350" y="1603375"/>
            <a:ext cx="118316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b="1">
                <a:solidFill>
                  <a:srgbClr val="008000"/>
                </a:solidFill>
              </a:rPr>
              <a:t>Alimentation (Humaine / animale) :</a:t>
            </a:r>
          </a:p>
          <a:p>
            <a:pPr eaLnBrk="1" hangingPunct="1"/>
            <a:r>
              <a:rPr lang="fr-FR" altLang="fr-FR" sz="1400" b="1">
                <a:solidFill>
                  <a:srgbClr val="008000"/>
                </a:solidFill>
              </a:rPr>
              <a:t>Animale : Feuille </a:t>
            </a:r>
            <a:r>
              <a:rPr lang="fr-FR" altLang="fr-FR" sz="1400">
                <a:solidFill>
                  <a:srgbClr val="008000"/>
                </a:solidFill>
              </a:rPr>
              <a:t>et </a:t>
            </a:r>
            <a:r>
              <a:rPr lang="fr-FR" altLang="fr-FR" sz="1400" b="1">
                <a:solidFill>
                  <a:srgbClr val="008000"/>
                </a:solidFill>
              </a:rPr>
              <a:t>fruit</a:t>
            </a:r>
            <a:r>
              <a:rPr lang="fr-FR" altLang="fr-FR" sz="1400">
                <a:solidFill>
                  <a:srgbClr val="008000"/>
                </a:solidFill>
              </a:rPr>
              <a:t>, </a:t>
            </a:r>
            <a:r>
              <a:rPr lang="fr-FR" altLang="fr-FR" sz="1400" b="1">
                <a:solidFill>
                  <a:srgbClr val="008000"/>
                </a:solidFill>
              </a:rPr>
              <a:t>gousse</a:t>
            </a:r>
            <a:r>
              <a:rPr lang="fr-FR" altLang="fr-FR" sz="1400">
                <a:solidFill>
                  <a:srgbClr val="008000"/>
                </a:solidFill>
              </a:rPr>
              <a:t>, </a:t>
            </a:r>
            <a:r>
              <a:rPr lang="fr-FR" altLang="fr-FR" sz="1400" b="1">
                <a:solidFill>
                  <a:srgbClr val="008000"/>
                </a:solidFill>
              </a:rPr>
              <a:t>pousses </a:t>
            </a:r>
            <a:r>
              <a:rPr lang="fr-FR" altLang="fr-FR" sz="1400">
                <a:solidFill>
                  <a:srgbClr val="008000"/>
                </a:solidFill>
              </a:rPr>
              <a:t>fraîches très appréciés par le bétail.</a:t>
            </a:r>
          </a:p>
          <a:p>
            <a:pPr eaLnBrk="1" hangingPunct="1"/>
            <a:r>
              <a:rPr lang="fr-FR" altLang="fr-FR" sz="1400" b="1">
                <a:solidFill>
                  <a:srgbClr val="008000"/>
                </a:solidFill>
              </a:rPr>
              <a:t>Humaine </a:t>
            </a:r>
            <a:r>
              <a:rPr lang="fr-FR" altLang="fr-FR" sz="1400">
                <a:solidFill>
                  <a:srgbClr val="008000"/>
                </a:solidFill>
              </a:rPr>
              <a:t>: </a:t>
            </a:r>
            <a:r>
              <a:rPr lang="fr-FR" altLang="fr-FR" sz="1400" b="1">
                <a:solidFill>
                  <a:srgbClr val="008000"/>
                </a:solidFill>
              </a:rPr>
              <a:t>Gomme </a:t>
            </a:r>
            <a:r>
              <a:rPr lang="fr-FR" altLang="fr-FR" sz="1400">
                <a:solidFill>
                  <a:srgbClr val="008000"/>
                </a:solidFill>
              </a:rPr>
              <a:t>utilisée comme « liant » dans les sauces. Entre dans de nombreuses préparations comme confiserie, crèmes, glaces, condiments, pâtes, émulsifiant améliorant la consistance des graisses, sucrerie, agents de conservation, gélifiants.</a:t>
            </a:r>
          </a:p>
          <a:p>
            <a:pPr eaLnBrk="1" hangingPunct="1"/>
            <a:r>
              <a:rPr lang="fr-FR" altLang="fr-FR" sz="1400" b="1">
                <a:solidFill>
                  <a:srgbClr val="008000"/>
                </a:solidFill>
              </a:rPr>
              <a:t>Usages artisanaux : Bois d'œuvre </a:t>
            </a:r>
            <a:r>
              <a:rPr lang="fr-FR" altLang="fr-FR" sz="1400">
                <a:solidFill>
                  <a:srgbClr val="008000"/>
                </a:solidFill>
              </a:rPr>
              <a:t>: piquets et perches (construction de clôture). </a:t>
            </a:r>
            <a:r>
              <a:rPr lang="fr-FR" altLang="fr-FR" sz="1400" b="1">
                <a:solidFill>
                  <a:srgbClr val="008000"/>
                </a:solidFill>
              </a:rPr>
              <a:t>Branches épineuses </a:t>
            </a:r>
            <a:r>
              <a:rPr lang="fr-FR" altLang="fr-FR" sz="1400">
                <a:solidFill>
                  <a:srgbClr val="008000"/>
                </a:solidFill>
              </a:rPr>
              <a:t>: clôtures. </a:t>
            </a:r>
            <a:r>
              <a:rPr lang="fr-FR" altLang="fr-FR" sz="1400" b="1">
                <a:solidFill>
                  <a:srgbClr val="008000"/>
                </a:solidFill>
              </a:rPr>
              <a:t>Liber </a:t>
            </a:r>
            <a:r>
              <a:rPr lang="fr-FR" altLang="fr-FR" sz="1400">
                <a:solidFill>
                  <a:srgbClr val="008000"/>
                </a:solidFill>
              </a:rPr>
              <a:t>: liens. </a:t>
            </a:r>
            <a:r>
              <a:rPr lang="fr-FR" altLang="fr-FR" sz="1400" b="1">
                <a:solidFill>
                  <a:srgbClr val="008000"/>
                </a:solidFill>
              </a:rPr>
              <a:t>Ecorce </a:t>
            </a:r>
            <a:r>
              <a:rPr lang="fr-FR" altLang="fr-FR" sz="1400">
                <a:solidFill>
                  <a:srgbClr val="008000"/>
                </a:solidFill>
              </a:rPr>
              <a:t>: attaches.</a:t>
            </a:r>
          </a:p>
          <a:p>
            <a:pPr eaLnBrk="1" hangingPunct="1"/>
            <a:r>
              <a:rPr lang="fr-FR" altLang="fr-FR" sz="1400" b="1">
                <a:solidFill>
                  <a:srgbClr val="008000"/>
                </a:solidFill>
              </a:rPr>
              <a:t>Gomme arabique </a:t>
            </a:r>
            <a:r>
              <a:rPr lang="fr-FR" altLang="fr-FR" sz="1400">
                <a:solidFill>
                  <a:srgbClr val="008000"/>
                </a:solidFill>
              </a:rPr>
              <a:t>utilisée pour des œuvres d'art artisanales.</a:t>
            </a:r>
          </a:p>
          <a:p>
            <a:pPr eaLnBrk="1" hangingPunct="1"/>
            <a:r>
              <a:rPr lang="fr-FR" altLang="fr-FR" sz="1400" b="1">
                <a:solidFill>
                  <a:srgbClr val="008000"/>
                </a:solidFill>
              </a:rPr>
              <a:t>Pharmacopée traditionnelle : Ecorce </a:t>
            </a:r>
            <a:r>
              <a:rPr lang="fr-FR" altLang="fr-FR" sz="1400">
                <a:solidFill>
                  <a:srgbClr val="008000"/>
                </a:solidFill>
              </a:rPr>
              <a:t>et </a:t>
            </a:r>
            <a:r>
              <a:rPr lang="fr-FR" altLang="fr-FR" sz="1400" b="1">
                <a:solidFill>
                  <a:srgbClr val="008000"/>
                </a:solidFill>
              </a:rPr>
              <a:t>gomme </a:t>
            </a:r>
            <a:r>
              <a:rPr lang="fr-FR" altLang="fr-FR" sz="1400">
                <a:solidFill>
                  <a:srgbClr val="008000"/>
                </a:solidFill>
              </a:rPr>
              <a:t>: anti-inflammatoire, angine. </a:t>
            </a:r>
            <a:r>
              <a:rPr lang="fr-FR" altLang="fr-FR" sz="1400" b="1">
                <a:solidFill>
                  <a:srgbClr val="008000"/>
                </a:solidFill>
              </a:rPr>
              <a:t>Gomme </a:t>
            </a:r>
            <a:r>
              <a:rPr lang="fr-FR" altLang="fr-FR" sz="1400">
                <a:solidFill>
                  <a:srgbClr val="008000"/>
                </a:solidFill>
              </a:rPr>
              <a:t>: panaris, diarrhée, otite, hémorragie. </a:t>
            </a:r>
            <a:r>
              <a:rPr lang="fr-FR" altLang="fr-FR" sz="1400" b="1">
                <a:solidFill>
                  <a:srgbClr val="008000"/>
                </a:solidFill>
              </a:rPr>
              <a:t>Racine </a:t>
            </a:r>
            <a:r>
              <a:rPr lang="fr-FR" altLang="fr-FR" sz="1400">
                <a:solidFill>
                  <a:srgbClr val="008000"/>
                </a:solidFill>
              </a:rPr>
              <a:t>: ictère. </a:t>
            </a:r>
            <a:r>
              <a:rPr lang="fr-FR" altLang="fr-FR" sz="1400" b="1">
                <a:solidFill>
                  <a:srgbClr val="008000"/>
                </a:solidFill>
              </a:rPr>
              <a:t>Ecorce </a:t>
            </a:r>
            <a:r>
              <a:rPr lang="fr-FR" altLang="fr-FR" sz="1400">
                <a:solidFill>
                  <a:srgbClr val="008000"/>
                </a:solidFill>
              </a:rPr>
              <a:t>: gastralgies, refroidissement, ophtalmie, hémorragie. </a:t>
            </a:r>
            <a:r>
              <a:rPr lang="fr-FR" altLang="fr-FR" sz="1400" b="1">
                <a:solidFill>
                  <a:srgbClr val="008000"/>
                </a:solidFill>
              </a:rPr>
              <a:t>Gomme </a:t>
            </a:r>
            <a:r>
              <a:rPr lang="fr-FR" altLang="fr-FR" sz="1400">
                <a:solidFill>
                  <a:srgbClr val="008000"/>
                </a:solidFill>
              </a:rPr>
              <a:t>: aphrodisiaque.</a:t>
            </a:r>
          </a:p>
          <a:p>
            <a:pPr eaLnBrk="1" hangingPunct="1"/>
            <a:r>
              <a:rPr lang="fr-FR" altLang="fr-FR" sz="1400" b="1">
                <a:solidFill>
                  <a:srgbClr val="008000"/>
                </a:solidFill>
              </a:rPr>
              <a:t>Pharmacopée : </a:t>
            </a:r>
            <a:r>
              <a:rPr lang="fr-FR" altLang="fr-FR" sz="1400">
                <a:solidFill>
                  <a:srgbClr val="008000"/>
                </a:solidFill>
              </a:rPr>
              <a:t>Utilisée pour préparation de granulés, comprimés, dragées et tablettes.</a:t>
            </a:r>
          </a:p>
          <a:p>
            <a:pPr eaLnBrk="1" hangingPunct="1"/>
            <a:r>
              <a:rPr lang="fr-FR" altLang="fr-FR" sz="1400" b="1">
                <a:solidFill>
                  <a:srgbClr val="008000"/>
                </a:solidFill>
              </a:rPr>
              <a:t>Industrie </a:t>
            </a:r>
            <a:r>
              <a:rPr lang="fr-FR" altLang="fr-FR" sz="1400">
                <a:solidFill>
                  <a:srgbClr val="008000"/>
                </a:solidFill>
              </a:rPr>
              <a:t>: La gomme arabique est utilisée dans les industries des adhésifs, (colles fines pour les timbres et enveloppes), du cirage, industries textile, métallurgique et des papiers photographiques.</a:t>
            </a:r>
          </a:p>
          <a:p>
            <a:pPr eaLnBrk="1" hangingPunct="1"/>
            <a:r>
              <a:rPr lang="fr-FR" altLang="fr-FR" sz="1400" b="1">
                <a:solidFill>
                  <a:srgbClr val="008000"/>
                </a:solidFill>
              </a:rPr>
              <a:t>Habitat : </a:t>
            </a:r>
            <a:r>
              <a:rPr lang="fr-FR" altLang="fr-FR" sz="1400">
                <a:solidFill>
                  <a:srgbClr val="008000"/>
                </a:solidFill>
              </a:rPr>
              <a:t>Zones sahéliennes à soudano-sahéliennes; Sols sableux, pierreux ou lourds. Indicateur du surpâturage.</a:t>
            </a:r>
          </a:p>
          <a:p>
            <a:pPr eaLnBrk="1" hangingPunct="1"/>
            <a:r>
              <a:rPr lang="fr-FR" altLang="fr-FR" sz="1400" b="1">
                <a:solidFill>
                  <a:srgbClr val="008000"/>
                </a:solidFill>
              </a:rPr>
              <a:t>Répartition : </a:t>
            </a:r>
            <a:r>
              <a:rPr lang="fr-FR" altLang="fr-FR" sz="1400">
                <a:solidFill>
                  <a:srgbClr val="008000"/>
                </a:solidFill>
              </a:rPr>
              <a:t>Afrique tropicale sèche, du Sénégal au Soudan, Afrique orientale, de l’Egypte à la Zambie, Arabie et Inde.</a:t>
            </a:r>
          </a:p>
          <a:p>
            <a:pPr eaLnBrk="1" hangingPunct="1"/>
            <a:r>
              <a:rPr lang="fr-FR" altLang="fr-FR" sz="1400">
                <a:solidFill>
                  <a:srgbClr val="008000"/>
                </a:solidFill>
              </a:rPr>
              <a:t>Source : </a:t>
            </a:r>
            <a:r>
              <a:rPr lang="fr-FR" altLang="fr-FR" sz="1400" i="1">
                <a:solidFill>
                  <a:srgbClr val="008000"/>
                </a:solidFill>
              </a:rPr>
              <a:t>Atlas sur les ressources sauvages au Sénégal</a:t>
            </a:r>
            <a:r>
              <a:rPr lang="fr-FR" altLang="fr-FR" sz="1400">
                <a:solidFill>
                  <a:srgbClr val="008000"/>
                </a:solidFill>
              </a:rPr>
              <a:t>, ibid.</a:t>
            </a:r>
          </a:p>
        </p:txBody>
      </p:sp>
      <p:pic>
        <p:nvPicPr>
          <p:cNvPr id="30735" name="Image 15">
            <a:extLst>
              <a:ext uri="{FF2B5EF4-FFF2-40B4-BE49-F238E27FC236}">
                <a16:creationId xmlns:a16="http://schemas.microsoft.com/office/drawing/2014/main" id="{7CB3CF87-59A0-4989-95E5-EC9ED4AD67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6525" y="5172075"/>
            <a:ext cx="21336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Image 16">
            <a:extLst>
              <a:ext uri="{FF2B5EF4-FFF2-40B4-BE49-F238E27FC236}">
                <a16:creationId xmlns:a16="http://schemas.microsoft.com/office/drawing/2014/main" id="{F3083A61-4543-434B-9C01-3622E1D2633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36263" y="4586288"/>
            <a:ext cx="13716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Image 17">
            <a:extLst>
              <a:ext uri="{FF2B5EF4-FFF2-40B4-BE49-F238E27FC236}">
                <a16:creationId xmlns:a16="http://schemas.microsoft.com/office/drawing/2014/main" id="{9DAE2ADD-C112-440D-BD4E-BFF32A51C98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52700" y="5043488"/>
            <a:ext cx="16764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Image 18">
            <a:extLst>
              <a:ext uri="{FF2B5EF4-FFF2-40B4-BE49-F238E27FC236}">
                <a16:creationId xmlns:a16="http://schemas.microsoft.com/office/drawing/2014/main" id="{8B6F5D70-C46D-41A2-868B-FE3ED3ECB1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13300" y="4999038"/>
            <a:ext cx="19812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Image 19">
            <a:extLst>
              <a:ext uri="{FF2B5EF4-FFF2-40B4-BE49-F238E27FC236}">
                <a16:creationId xmlns:a16="http://schemas.microsoft.com/office/drawing/2014/main" id="{15BBCC7A-771B-4613-97C6-DE574D2D916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05713" y="4929188"/>
            <a:ext cx="2184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ZoneTexte 20">
            <a:extLst>
              <a:ext uri="{FF2B5EF4-FFF2-40B4-BE49-F238E27FC236}">
                <a16:creationId xmlns:a16="http://schemas.microsoft.com/office/drawing/2014/main" id="{891429BA-A0A1-405E-A06A-241D03380AF1}"/>
              </a:ext>
            </a:extLst>
          </p:cNvPr>
          <p:cNvSpPr txBox="1">
            <a:spLocks noChangeArrowheads="1"/>
          </p:cNvSpPr>
          <p:nvPr/>
        </p:nvSpPr>
        <p:spPr bwMode="auto">
          <a:xfrm>
            <a:off x="7954963" y="6346825"/>
            <a:ext cx="16446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Gomme.</a:t>
            </a:r>
          </a:p>
        </p:txBody>
      </p:sp>
      <p:sp>
        <p:nvSpPr>
          <p:cNvPr id="30741" name="ZoneTexte 21">
            <a:extLst>
              <a:ext uri="{FF2B5EF4-FFF2-40B4-BE49-F238E27FC236}">
                <a16:creationId xmlns:a16="http://schemas.microsoft.com/office/drawing/2014/main" id="{EE2CD846-BB6A-4D2D-A80F-1AF69B7A94FA}"/>
              </a:ext>
            </a:extLst>
          </p:cNvPr>
          <p:cNvSpPr txBox="1">
            <a:spLocks noChangeArrowheads="1"/>
          </p:cNvSpPr>
          <p:nvPr/>
        </p:nvSpPr>
        <p:spPr bwMode="auto">
          <a:xfrm>
            <a:off x="4899025" y="6346825"/>
            <a:ext cx="16462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La saignée.</a:t>
            </a:r>
          </a:p>
        </p:txBody>
      </p:sp>
      <p:sp>
        <p:nvSpPr>
          <p:cNvPr id="22" name="Rectangle 2">
            <a:extLst>
              <a:ext uri="{FF2B5EF4-FFF2-40B4-BE49-F238E27FC236}">
                <a16:creationId xmlns:a16="http://schemas.microsoft.com/office/drawing/2014/main" id="{8B8B7D00-AEDE-483A-9D69-16C4160A87EF}"/>
              </a:ext>
            </a:extLst>
          </p:cNvPr>
          <p:cNvSpPr>
            <a:spLocks noChangeArrowheads="1"/>
          </p:cNvSpPr>
          <p:nvPr/>
        </p:nvSpPr>
        <p:spPr bwMode="auto">
          <a:xfrm>
            <a:off x="136524" y="1149349"/>
            <a:ext cx="11384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3.3. </a:t>
            </a:r>
            <a:r>
              <a:rPr lang="fr-FR" altLang="fr-FR" sz="1800" b="1" dirty="0">
                <a:solidFill>
                  <a:srgbClr val="008000"/>
                </a:solidFill>
              </a:rPr>
              <a:t>Gommier blanc - </a:t>
            </a:r>
            <a:r>
              <a:rPr lang="fr-FR" altLang="fr-FR" sz="1800" b="1" dirty="0" err="1">
                <a:solidFill>
                  <a:srgbClr val="008000"/>
                </a:solidFill>
              </a:rPr>
              <a:t>Gum</a:t>
            </a:r>
            <a:r>
              <a:rPr lang="fr-FR" altLang="fr-FR" sz="1800" b="1" dirty="0">
                <a:solidFill>
                  <a:srgbClr val="008000"/>
                </a:solidFill>
              </a:rPr>
              <a:t> acacia, </a:t>
            </a:r>
            <a:r>
              <a:rPr lang="fr-FR" altLang="fr-FR" sz="1800" b="1" dirty="0" err="1">
                <a:solidFill>
                  <a:srgbClr val="008000"/>
                </a:solidFill>
              </a:rPr>
              <a:t>Gum</a:t>
            </a:r>
            <a:r>
              <a:rPr lang="fr-FR" altLang="fr-FR" sz="1800" b="1" dirty="0">
                <a:solidFill>
                  <a:srgbClr val="008000"/>
                </a:solidFill>
              </a:rPr>
              <a:t> </a:t>
            </a:r>
            <a:r>
              <a:rPr lang="fr-FR" altLang="fr-FR" sz="1800" b="1" dirty="0" err="1">
                <a:solidFill>
                  <a:srgbClr val="008000"/>
                </a:solidFill>
              </a:rPr>
              <a:t>Arabic</a:t>
            </a:r>
            <a:r>
              <a:rPr lang="fr-FR" altLang="fr-FR" sz="1800" b="1" dirty="0">
                <a:solidFill>
                  <a:srgbClr val="008000"/>
                </a:solidFill>
              </a:rPr>
              <a:t> </a:t>
            </a:r>
            <a:r>
              <a:rPr lang="fr-FR" altLang="fr-FR" sz="1800" dirty="0">
                <a:solidFill>
                  <a:srgbClr val="008000"/>
                </a:solidFill>
              </a:rPr>
              <a:t>(</a:t>
            </a:r>
            <a:r>
              <a:rPr lang="fr-FR" altLang="fr-FR" sz="1800" i="1" dirty="0">
                <a:solidFill>
                  <a:srgbClr val="008000"/>
                </a:solidFill>
              </a:rPr>
              <a:t>Acacia </a:t>
            </a:r>
            <a:r>
              <a:rPr lang="fr-FR" altLang="fr-FR" sz="1800" i="1" dirty="0" err="1">
                <a:solidFill>
                  <a:srgbClr val="008000"/>
                </a:solidFill>
              </a:rPr>
              <a:t>senegal</a:t>
            </a:r>
            <a:r>
              <a:rPr lang="fr-FR" altLang="fr-FR" sz="1800" i="1" dirty="0">
                <a:solidFill>
                  <a:srgbClr val="008000"/>
                </a:solidFill>
              </a:rPr>
              <a:t> </a:t>
            </a:r>
            <a:r>
              <a:rPr lang="fr-FR" altLang="fr-FR" sz="1800" dirty="0">
                <a:solidFill>
                  <a:srgbClr val="008000"/>
                </a:solidFill>
              </a:rPr>
              <a:t>ou</a:t>
            </a:r>
            <a:r>
              <a:rPr lang="fr-FR" altLang="fr-FR" sz="1800" i="1" dirty="0">
                <a:solidFill>
                  <a:srgbClr val="008000"/>
                </a:solidFill>
              </a:rPr>
              <a:t> </a:t>
            </a:r>
            <a:r>
              <a:rPr lang="fr-FR" altLang="fr-FR" sz="1800" i="1" dirty="0" err="1">
                <a:solidFill>
                  <a:srgbClr val="008000"/>
                </a:solidFill>
              </a:rPr>
              <a:t>Senegalia</a:t>
            </a:r>
            <a:r>
              <a:rPr lang="fr-FR" altLang="fr-FR" sz="1800" i="1" dirty="0">
                <a:solidFill>
                  <a:srgbClr val="008000"/>
                </a:solidFill>
              </a:rPr>
              <a:t> </a:t>
            </a:r>
            <a:r>
              <a:rPr lang="fr-FR" altLang="fr-FR" sz="1800" i="1" dirty="0" err="1">
                <a:solidFill>
                  <a:srgbClr val="008000"/>
                </a:solidFill>
              </a:rPr>
              <a:t>senegal</a:t>
            </a:r>
            <a:r>
              <a:rPr lang="fr-FR" altLang="fr-FR" sz="1800" dirty="0">
                <a:solidFill>
                  <a:srgbClr val="008000"/>
                </a:solidFill>
              </a:rPr>
              <a:t>) (suite) </a:t>
            </a:r>
            <a:r>
              <a:rPr lang="fr-FR" sz="1800" b="1" dirty="0">
                <a:solidFill>
                  <a:srgbClr val="008000"/>
                </a:solidFill>
              </a:rPr>
              <a:t>(famille des </a:t>
            </a:r>
            <a:r>
              <a:rPr lang="fr-FR" sz="1800" i="1" u="sng" dirty="0" err="1">
                <a:hlinkClick r:id="rId11"/>
              </a:rPr>
              <a:t>Fabaceae</a:t>
            </a:r>
            <a:r>
              <a:rPr lang="fr-FR" sz="1800" b="1" dirty="0">
                <a:solidFill>
                  <a:srgbClr val="008000"/>
                </a:solidFill>
              </a:rPr>
              <a:t>)</a:t>
            </a:r>
            <a:endParaRPr lang="fr-FR" altLang="fr-FR" sz="1800" i="1" dirty="0">
              <a:solidFill>
                <a:srgbClr val="008000"/>
              </a:solidFill>
            </a:endParaRPr>
          </a:p>
        </p:txBody>
      </p:sp>
      <p:pic>
        <p:nvPicPr>
          <p:cNvPr id="23" name="Image 22">
            <a:extLst>
              <a:ext uri="{FF2B5EF4-FFF2-40B4-BE49-F238E27FC236}">
                <a16:creationId xmlns:a16="http://schemas.microsoft.com/office/drawing/2014/main" id="{F18FF354-DB65-4038-B4F4-4B05BCE1D750}"/>
              </a:ext>
            </a:extLst>
          </p:cNvPr>
          <p:cNvPicPr>
            <a:picLocks noChangeAspect="1"/>
          </p:cNvPicPr>
          <p:nvPr/>
        </p:nvPicPr>
        <p:blipFill>
          <a:blip r:embed="rId12"/>
          <a:stretch>
            <a:fillRect/>
          </a:stretch>
        </p:blipFill>
        <p:spPr>
          <a:xfrm>
            <a:off x="8342728" y="140180"/>
            <a:ext cx="400050" cy="352425"/>
          </a:xfrm>
          <a:prstGeom prst="rect">
            <a:avLst/>
          </a:prstGeom>
        </p:spPr>
      </p:pic>
      <p:pic>
        <p:nvPicPr>
          <p:cNvPr id="24" name="Image 23">
            <a:extLst>
              <a:ext uri="{FF2B5EF4-FFF2-40B4-BE49-F238E27FC236}">
                <a16:creationId xmlns:a16="http://schemas.microsoft.com/office/drawing/2014/main" id="{E8853039-FFE0-4F1E-A836-FF2850A7C169}"/>
              </a:ext>
            </a:extLst>
          </p:cNvPr>
          <p:cNvPicPr>
            <a:picLocks noChangeAspect="1"/>
          </p:cNvPicPr>
          <p:nvPr/>
        </p:nvPicPr>
        <p:blipFill>
          <a:blip r:embed="rId12"/>
          <a:stretch>
            <a:fillRect/>
          </a:stretch>
        </p:blipFill>
        <p:spPr>
          <a:xfrm>
            <a:off x="8762513" y="130019"/>
            <a:ext cx="400050" cy="352425"/>
          </a:xfrm>
          <a:prstGeom prst="rect">
            <a:avLst/>
          </a:prstGeom>
        </p:spPr>
      </p:pic>
      <p:pic>
        <p:nvPicPr>
          <p:cNvPr id="25" name="Image 24">
            <a:extLst>
              <a:ext uri="{FF2B5EF4-FFF2-40B4-BE49-F238E27FC236}">
                <a16:creationId xmlns:a16="http://schemas.microsoft.com/office/drawing/2014/main" id="{B13234AB-51DB-4759-BE88-54D962F26385}"/>
              </a:ext>
            </a:extLst>
          </p:cNvPr>
          <p:cNvPicPr>
            <a:picLocks noChangeAspect="1"/>
          </p:cNvPicPr>
          <p:nvPr/>
        </p:nvPicPr>
        <p:blipFill>
          <a:blip r:embed="rId12"/>
          <a:stretch>
            <a:fillRect/>
          </a:stretch>
        </p:blipFill>
        <p:spPr>
          <a:xfrm>
            <a:off x="9199563" y="120171"/>
            <a:ext cx="400050" cy="352425"/>
          </a:xfrm>
          <a:prstGeom prst="rect">
            <a:avLst/>
          </a:prstGeom>
        </p:spPr>
      </p:pic>
      <p:pic>
        <p:nvPicPr>
          <p:cNvPr id="26" name="Picture 2" descr="fruitsLogo9_ss">
            <a:extLst>
              <a:ext uri="{FF2B5EF4-FFF2-40B4-BE49-F238E27FC236}">
                <a16:creationId xmlns:a16="http://schemas.microsoft.com/office/drawing/2014/main" id="{B1F2C6C5-8489-4E91-B3E2-135C21A3F1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08425" y="20398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BD791-DDB5-4F64-874B-0E875F08F1E0}"/>
              </a:ext>
            </a:extLst>
          </p:cNvPr>
          <p:cNvSpPr/>
          <p:nvPr/>
        </p:nvSpPr>
        <p:spPr>
          <a:xfrm>
            <a:off x="136525" y="1533526"/>
            <a:ext cx="11901282" cy="2308324"/>
          </a:xfrm>
          <a:prstGeom prst="rect">
            <a:avLst/>
          </a:prstGeom>
        </p:spPr>
        <p:txBody>
          <a:bodyPr wrap="square">
            <a:spAutoFit/>
          </a:bodyPr>
          <a:lstStyle/>
          <a:p>
            <a:r>
              <a:rPr lang="fr-FR" b="0" i="0" dirty="0">
                <a:solidFill>
                  <a:srgbClr val="000000"/>
                </a:solidFill>
                <a:effectLst/>
                <a:latin typeface="+mn-lt"/>
              </a:rPr>
              <a:t>Cet arbre à légumineuses a été largement cultivé pour sa </a:t>
            </a:r>
            <a:r>
              <a:rPr lang="fr-FR" b="1" i="0" dirty="0">
                <a:solidFill>
                  <a:srgbClr val="008000"/>
                </a:solidFill>
                <a:effectLst/>
                <a:latin typeface="+mn-lt"/>
              </a:rPr>
              <a:t>production de gomme</a:t>
            </a:r>
            <a:r>
              <a:rPr lang="fr-FR" b="0" i="0" dirty="0">
                <a:solidFill>
                  <a:srgbClr val="000000"/>
                </a:solidFill>
                <a:effectLst/>
                <a:latin typeface="+mn-lt"/>
              </a:rPr>
              <a:t>. Ses besoins en précipitations sont de </a:t>
            </a:r>
            <a:r>
              <a:rPr lang="fr-FR" b="1" i="0" dirty="0">
                <a:solidFill>
                  <a:srgbClr val="008000"/>
                </a:solidFill>
                <a:effectLst/>
                <a:latin typeface="+mn-lt"/>
              </a:rPr>
              <a:t>300</a:t>
            </a:r>
            <a:r>
              <a:rPr lang="fr-FR" b="0" i="0" dirty="0">
                <a:solidFill>
                  <a:srgbClr val="000000"/>
                </a:solidFill>
                <a:effectLst/>
                <a:latin typeface="+mn-lt"/>
              </a:rPr>
              <a:t> à 1200 mm et se développent à des altitudes de 100 à 1700 m. </a:t>
            </a:r>
            <a:r>
              <a:rPr lang="fr-FR" b="0" i="0" dirty="0">
                <a:solidFill>
                  <a:srgbClr val="008000"/>
                </a:solidFill>
                <a:effectLst/>
                <a:latin typeface="+mn-lt"/>
              </a:rPr>
              <a:t>Il peut survivre à des températures de 48 °C </a:t>
            </a:r>
            <a:r>
              <a:rPr lang="fr-FR" b="0" i="0" dirty="0">
                <a:solidFill>
                  <a:srgbClr val="000000"/>
                </a:solidFill>
                <a:effectLst/>
                <a:latin typeface="+mn-lt"/>
              </a:rPr>
              <a:t>mais </a:t>
            </a:r>
            <a:r>
              <a:rPr lang="fr-FR" b="0" i="0" dirty="0">
                <a:solidFill>
                  <a:srgbClr val="FF0000"/>
                </a:solidFill>
                <a:effectLst/>
                <a:latin typeface="+mn-lt"/>
              </a:rPr>
              <a:t>ne résiste généralement pas aux gelées. </a:t>
            </a:r>
            <a:r>
              <a:rPr lang="fr-FR" b="0" i="1" dirty="0">
                <a:solidFill>
                  <a:srgbClr val="000000"/>
                </a:solidFill>
                <a:effectLst/>
                <a:latin typeface="+mn-lt"/>
              </a:rPr>
              <a:t>A. Le Sénégal</a:t>
            </a:r>
            <a:r>
              <a:rPr lang="fr-FR" b="0" i="0" dirty="0">
                <a:solidFill>
                  <a:srgbClr val="000000"/>
                </a:solidFill>
                <a:effectLst/>
                <a:latin typeface="+mn-lt"/>
              </a:rPr>
              <a:t> est également utilisé pour </a:t>
            </a:r>
            <a:r>
              <a:rPr lang="fr-FR" b="0" i="0" dirty="0">
                <a:solidFill>
                  <a:srgbClr val="008000"/>
                </a:solidFill>
                <a:effectLst/>
                <a:latin typeface="+mn-lt"/>
              </a:rPr>
              <a:t>restaurer la fertilité des sols </a:t>
            </a:r>
            <a:r>
              <a:rPr lang="fr-FR" b="0" i="0" dirty="0">
                <a:solidFill>
                  <a:srgbClr val="000000"/>
                </a:solidFill>
                <a:effectLst/>
                <a:latin typeface="+mn-lt"/>
              </a:rPr>
              <a:t>par cyclage des nutriments après la chute des feuilles et </a:t>
            </a:r>
            <a:r>
              <a:rPr lang="fr-FR" b="0" i="0" dirty="0">
                <a:solidFill>
                  <a:srgbClr val="008000"/>
                </a:solidFill>
                <a:effectLst/>
                <a:latin typeface="+mn-lt"/>
              </a:rPr>
              <a:t>fournir du carburant et du fourrage </a:t>
            </a:r>
            <a:r>
              <a:rPr lang="fr-FR" b="0" i="0" dirty="0">
                <a:solidFill>
                  <a:srgbClr val="000000"/>
                </a:solidFill>
                <a:effectLst/>
                <a:latin typeface="+mn-lt"/>
              </a:rPr>
              <a:t>(la capacité de fixation de l'azote de cette espèce est discutable). </a:t>
            </a:r>
            <a:r>
              <a:rPr lang="fr-FR" b="0" i="1" dirty="0">
                <a:solidFill>
                  <a:srgbClr val="000000"/>
                </a:solidFill>
                <a:effectLst/>
                <a:latin typeface="+mn-lt"/>
              </a:rPr>
              <a:t>Il a également été utilisé pour le </a:t>
            </a:r>
            <a:r>
              <a:rPr lang="fr-FR" b="0" i="1" dirty="0">
                <a:solidFill>
                  <a:srgbClr val="008000"/>
                </a:solidFill>
                <a:effectLst/>
                <a:latin typeface="+mn-lt"/>
              </a:rPr>
              <a:t>contrôle de la désertification, le rétablissement d'une couverture végétale dans les zones dégradées et la stabilisation des dunes de sable</a:t>
            </a:r>
            <a:r>
              <a:rPr lang="fr-FR" b="0" i="1" dirty="0">
                <a:solidFill>
                  <a:srgbClr val="000000"/>
                </a:solidFill>
                <a:effectLst/>
                <a:latin typeface="+mn-lt"/>
              </a:rPr>
              <a:t>. </a:t>
            </a:r>
            <a:r>
              <a:rPr lang="fr-FR" b="0" i="1" dirty="0">
                <a:solidFill>
                  <a:srgbClr val="008000"/>
                </a:solidFill>
                <a:effectLst/>
                <a:latin typeface="+mn-lt"/>
              </a:rPr>
              <a:t>Son bois est utilisé localement pour le bois de chauffage et le charbon de bois</a:t>
            </a:r>
            <a:r>
              <a:rPr lang="fr-FR" b="0" i="1" dirty="0">
                <a:solidFill>
                  <a:srgbClr val="000000"/>
                </a:solidFill>
                <a:effectLst/>
                <a:latin typeface="+mn-lt"/>
              </a:rPr>
              <a:t>, bien que son rendement en biomasse ne soit pas assez élevé pour le planter exclusivement à ces fins. </a:t>
            </a:r>
            <a:r>
              <a:rPr lang="fr-FR" b="0" i="1" dirty="0">
                <a:solidFill>
                  <a:srgbClr val="FF0000"/>
                </a:solidFill>
                <a:effectLst/>
                <a:latin typeface="+mn-lt"/>
              </a:rPr>
              <a:t>Il est susceptible d'attaques d'insectes</a:t>
            </a:r>
            <a:r>
              <a:rPr lang="fr-FR" b="0" i="1" dirty="0">
                <a:solidFill>
                  <a:srgbClr val="000000"/>
                </a:solidFill>
                <a:effectLst/>
                <a:latin typeface="+mn-lt"/>
              </a:rPr>
              <a:t>.</a:t>
            </a:r>
            <a:r>
              <a:rPr lang="fr-FR" sz="1200" b="0" dirty="0">
                <a:solidFill>
                  <a:srgbClr val="000000"/>
                </a:solidFill>
                <a:effectLst/>
                <a:latin typeface="+mn-lt"/>
              </a:rPr>
              <a:t> Source : </a:t>
            </a:r>
            <a:r>
              <a:rPr lang="fr-FR" sz="1200" b="0" dirty="0">
                <a:solidFill>
                  <a:srgbClr val="000000"/>
                </a:solidFill>
                <a:effectLst/>
                <a:latin typeface="+mn-lt"/>
                <a:hlinkClick r:id="rId2"/>
              </a:rPr>
              <a:t>http://www.newforestsproject.org/species.html</a:t>
            </a:r>
            <a:r>
              <a:rPr lang="fr-FR" sz="1200" b="0" dirty="0">
                <a:solidFill>
                  <a:srgbClr val="000000"/>
                </a:solidFill>
                <a:effectLst/>
                <a:latin typeface="+mn-lt"/>
              </a:rPr>
              <a:t> </a:t>
            </a:r>
            <a:endParaRPr lang="fr-FR" dirty="0">
              <a:latin typeface="+mn-lt"/>
            </a:endParaRPr>
          </a:p>
        </p:txBody>
      </p:sp>
      <p:sp>
        <p:nvSpPr>
          <p:cNvPr id="4" name="Espace réservé du numéro de diapositive 1">
            <a:extLst>
              <a:ext uri="{FF2B5EF4-FFF2-40B4-BE49-F238E27FC236}">
                <a16:creationId xmlns:a16="http://schemas.microsoft.com/office/drawing/2014/main" id="{9619A2D3-47BE-4DA2-A818-8DCBEADCA664}"/>
              </a:ext>
            </a:extLst>
          </p:cNvPr>
          <p:cNvSpPr txBox="1">
            <a:spLocks/>
          </p:cNvSpPr>
          <p:nvPr/>
        </p:nvSpPr>
        <p:spPr>
          <a:xfrm>
            <a:off x="87313" y="107950"/>
            <a:ext cx="344487" cy="3857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1C44FA1-88C8-4D67-BB13-505FD6655C15}" type="slidenum">
              <a:rPr lang="fr-FR" smtClean="0"/>
              <a:pPr>
                <a:defRPr/>
              </a:pPr>
              <a:t>31</a:t>
            </a:fld>
            <a:endParaRPr lang="fr-FR"/>
          </a:p>
        </p:txBody>
      </p:sp>
      <p:sp>
        <p:nvSpPr>
          <p:cNvPr id="5" name="Rectangle 2">
            <a:extLst>
              <a:ext uri="{FF2B5EF4-FFF2-40B4-BE49-F238E27FC236}">
                <a16:creationId xmlns:a16="http://schemas.microsoft.com/office/drawing/2014/main" id="{598DD8E5-BB78-4E90-90CE-A3255A003106}"/>
              </a:ext>
            </a:extLst>
          </p:cNvPr>
          <p:cNvSpPr>
            <a:spLocks noChangeArrowheads="1"/>
          </p:cNvSpPr>
          <p:nvPr/>
        </p:nvSpPr>
        <p:spPr bwMode="auto">
          <a:xfrm>
            <a:off x="136524" y="1149350"/>
            <a:ext cx="11524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3.3. </a:t>
            </a:r>
            <a:r>
              <a:rPr lang="fr-FR" altLang="fr-FR" sz="1800" b="1" dirty="0">
                <a:solidFill>
                  <a:srgbClr val="008000"/>
                </a:solidFill>
              </a:rPr>
              <a:t>Gommier blanc - </a:t>
            </a:r>
            <a:r>
              <a:rPr lang="fr-FR" altLang="fr-FR" sz="1800" b="1" dirty="0" err="1">
                <a:solidFill>
                  <a:srgbClr val="008000"/>
                </a:solidFill>
              </a:rPr>
              <a:t>Gum</a:t>
            </a:r>
            <a:r>
              <a:rPr lang="fr-FR" altLang="fr-FR" sz="1800" b="1" dirty="0">
                <a:solidFill>
                  <a:srgbClr val="008000"/>
                </a:solidFill>
              </a:rPr>
              <a:t> acacia, </a:t>
            </a:r>
            <a:r>
              <a:rPr lang="fr-FR" altLang="fr-FR" sz="1800" b="1" dirty="0" err="1">
                <a:solidFill>
                  <a:srgbClr val="008000"/>
                </a:solidFill>
              </a:rPr>
              <a:t>Gum</a:t>
            </a:r>
            <a:r>
              <a:rPr lang="fr-FR" altLang="fr-FR" sz="1800" b="1" dirty="0">
                <a:solidFill>
                  <a:srgbClr val="008000"/>
                </a:solidFill>
              </a:rPr>
              <a:t> </a:t>
            </a:r>
            <a:r>
              <a:rPr lang="fr-FR" altLang="fr-FR" sz="1800" b="1" dirty="0" err="1">
                <a:solidFill>
                  <a:srgbClr val="008000"/>
                </a:solidFill>
              </a:rPr>
              <a:t>Arabic</a:t>
            </a:r>
            <a:r>
              <a:rPr lang="fr-FR" altLang="fr-FR" sz="1800" b="1" dirty="0">
                <a:solidFill>
                  <a:srgbClr val="008000"/>
                </a:solidFill>
              </a:rPr>
              <a:t> </a:t>
            </a:r>
            <a:r>
              <a:rPr lang="fr-FR" altLang="fr-FR" sz="1800" dirty="0">
                <a:solidFill>
                  <a:srgbClr val="008000"/>
                </a:solidFill>
              </a:rPr>
              <a:t>(</a:t>
            </a:r>
            <a:r>
              <a:rPr lang="fr-FR" altLang="fr-FR" sz="1800" i="1" dirty="0">
                <a:solidFill>
                  <a:srgbClr val="008000"/>
                </a:solidFill>
              </a:rPr>
              <a:t>Acacia </a:t>
            </a:r>
            <a:r>
              <a:rPr lang="fr-FR" altLang="fr-FR" sz="1800" i="1" dirty="0" err="1">
                <a:solidFill>
                  <a:srgbClr val="008000"/>
                </a:solidFill>
              </a:rPr>
              <a:t>senegal</a:t>
            </a:r>
            <a:r>
              <a:rPr lang="fr-FR" altLang="fr-FR" sz="1800" i="1" dirty="0">
                <a:solidFill>
                  <a:srgbClr val="008000"/>
                </a:solidFill>
              </a:rPr>
              <a:t> </a:t>
            </a:r>
            <a:r>
              <a:rPr lang="fr-FR" altLang="fr-FR" sz="1800" dirty="0">
                <a:solidFill>
                  <a:srgbClr val="008000"/>
                </a:solidFill>
              </a:rPr>
              <a:t>ou</a:t>
            </a:r>
            <a:r>
              <a:rPr lang="fr-FR" altLang="fr-FR" sz="1800" i="1" dirty="0">
                <a:solidFill>
                  <a:srgbClr val="008000"/>
                </a:solidFill>
              </a:rPr>
              <a:t> </a:t>
            </a:r>
            <a:r>
              <a:rPr lang="fr-FR" altLang="fr-FR" sz="1800" i="1" dirty="0" err="1">
                <a:solidFill>
                  <a:srgbClr val="008000"/>
                </a:solidFill>
              </a:rPr>
              <a:t>Senegalia</a:t>
            </a:r>
            <a:r>
              <a:rPr lang="fr-FR" altLang="fr-FR" sz="1800" i="1" dirty="0">
                <a:solidFill>
                  <a:srgbClr val="008000"/>
                </a:solidFill>
              </a:rPr>
              <a:t> </a:t>
            </a:r>
            <a:r>
              <a:rPr lang="fr-FR" altLang="fr-FR" sz="1800" i="1" dirty="0" err="1">
                <a:solidFill>
                  <a:srgbClr val="008000"/>
                </a:solidFill>
              </a:rPr>
              <a:t>senegal</a:t>
            </a:r>
            <a:r>
              <a:rPr lang="fr-FR" altLang="fr-FR" sz="1800" dirty="0">
                <a:solidFill>
                  <a:srgbClr val="008000"/>
                </a:solidFill>
              </a:rPr>
              <a:t>) (suite et fin) </a:t>
            </a:r>
            <a:r>
              <a:rPr lang="fr-FR" sz="1800" b="1" dirty="0">
                <a:solidFill>
                  <a:srgbClr val="008000"/>
                </a:solidFill>
              </a:rPr>
              <a:t>(famille des </a:t>
            </a:r>
            <a:r>
              <a:rPr lang="fr-FR" sz="1800" i="1" u="sng" dirty="0" err="1">
                <a:hlinkClick r:id="rId3"/>
              </a:rPr>
              <a:t>Fabaceae</a:t>
            </a:r>
            <a:r>
              <a:rPr lang="fr-FR" sz="1800" b="1" dirty="0">
                <a:solidFill>
                  <a:srgbClr val="008000"/>
                </a:solidFill>
              </a:rPr>
              <a:t>)</a:t>
            </a:r>
            <a:endParaRPr lang="fr-FR" altLang="fr-FR" sz="1800" i="1" dirty="0">
              <a:solidFill>
                <a:srgbClr val="008000"/>
              </a:solidFill>
            </a:endParaRPr>
          </a:p>
        </p:txBody>
      </p:sp>
      <p:sp>
        <p:nvSpPr>
          <p:cNvPr id="6" name="Rectangle 15">
            <a:extLst>
              <a:ext uri="{FF2B5EF4-FFF2-40B4-BE49-F238E27FC236}">
                <a16:creationId xmlns:a16="http://schemas.microsoft.com/office/drawing/2014/main" id="{F07930F3-5B2A-45B1-8835-75801FDDAB45}"/>
              </a:ext>
            </a:extLst>
          </p:cNvPr>
          <p:cNvSpPr>
            <a:spLocks noChangeArrowheads="1"/>
          </p:cNvSpPr>
          <p:nvPr/>
        </p:nvSpPr>
        <p:spPr bwMode="auto">
          <a:xfrm>
            <a:off x="3390900" y="88900"/>
            <a:ext cx="5286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7" name="Rectangle 13">
            <a:extLst>
              <a:ext uri="{FF2B5EF4-FFF2-40B4-BE49-F238E27FC236}">
                <a16:creationId xmlns:a16="http://schemas.microsoft.com/office/drawing/2014/main" id="{14AC2CA4-B56C-4962-A981-4B5097533E8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 name="Rectangle 5">
            <a:extLst>
              <a:ext uri="{FF2B5EF4-FFF2-40B4-BE49-F238E27FC236}">
                <a16:creationId xmlns:a16="http://schemas.microsoft.com/office/drawing/2014/main" id="{97FEAD9E-7665-465C-8F22-915035D6C955}"/>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9" name="Image 6" descr="logo aride_s.jpg">
            <a:extLst>
              <a:ext uri="{FF2B5EF4-FFF2-40B4-BE49-F238E27FC236}">
                <a16:creationId xmlns:a16="http://schemas.microsoft.com/office/drawing/2014/main" id="{5D51357B-3127-470D-8495-30E8D6B5BF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900" y="841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descr="logo salinisation2_s.jpg">
            <a:extLst>
              <a:ext uri="{FF2B5EF4-FFF2-40B4-BE49-F238E27FC236}">
                <a16:creationId xmlns:a16="http://schemas.microsoft.com/office/drawing/2014/main" id="{F035C93A-4E56-4636-B1FC-DA3E1F4272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3325" y="5715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a:extLst>
              <a:ext uri="{FF2B5EF4-FFF2-40B4-BE49-F238E27FC236}">
                <a16:creationId xmlns:a16="http://schemas.microsoft.com/office/drawing/2014/main" id="{40C527A4-E5B0-470C-BD45-9229B5875819}"/>
              </a:ext>
            </a:extLst>
          </p:cNvPr>
          <p:cNvSpPr>
            <a:spLocks noChangeArrowheads="1"/>
          </p:cNvSpPr>
          <p:nvPr/>
        </p:nvSpPr>
        <p:spPr bwMode="auto">
          <a:xfrm>
            <a:off x="1793875" y="230188"/>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12" name="Rectangle 9">
            <a:extLst>
              <a:ext uri="{FF2B5EF4-FFF2-40B4-BE49-F238E27FC236}">
                <a16:creationId xmlns:a16="http://schemas.microsoft.com/office/drawing/2014/main" id="{13B459A4-3464-4574-91A8-9ED86A301EAE}"/>
              </a:ext>
            </a:extLst>
          </p:cNvPr>
          <p:cNvSpPr>
            <a:spLocks noChangeArrowheads="1"/>
          </p:cNvSpPr>
          <p:nvPr/>
        </p:nvSpPr>
        <p:spPr bwMode="auto">
          <a:xfrm>
            <a:off x="136525" y="773113"/>
            <a:ext cx="9463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 et fin)</a:t>
            </a:r>
            <a:endParaRPr lang="fr-FR" altLang="fr-FR" dirty="0"/>
          </a:p>
        </p:txBody>
      </p:sp>
      <p:sp>
        <p:nvSpPr>
          <p:cNvPr id="13" name="Rectangle 10">
            <a:extLst>
              <a:ext uri="{FF2B5EF4-FFF2-40B4-BE49-F238E27FC236}">
                <a16:creationId xmlns:a16="http://schemas.microsoft.com/office/drawing/2014/main" id="{44C57452-A848-4A27-8651-9AB0FC5F8652}"/>
              </a:ext>
            </a:extLst>
          </p:cNvPr>
          <p:cNvSpPr>
            <a:spLocks noChangeArrowheads="1"/>
          </p:cNvSpPr>
          <p:nvPr/>
        </p:nvSpPr>
        <p:spPr bwMode="auto">
          <a:xfrm>
            <a:off x="4000500" y="17621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14" name="Picture 2" descr="medicament2_s">
            <a:extLst>
              <a:ext uri="{FF2B5EF4-FFF2-40B4-BE49-F238E27FC236}">
                <a16:creationId xmlns:a16="http://schemas.microsoft.com/office/drawing/2014/main" id="{BBA2BC3E-F1C3-4580-A305-4BD9AD24D7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14605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fourrage2_ss">
            <a:extLst>
              <a:ext uri="{FF2B5EF4-FFF2-40B4-BE49-F238E27FC236}">
                <a16:creationId xmlns:a16="http://schemas.microsoft.com/office/drawing/2014/main" id="{B622277F-7767-4A63-83EE-59971D7ED6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155575"/>
            <a:ext cx="4270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a:extLst>
              <a:ext uri="{FF2B5EF4-FFF2-40B4-BE49-F238E27FC236}">
                <a16:creationId xmlns:a16="http://schemas.microsoft.com/office/drawing/2014/main" id="{1A519B7D-104B-4780-AB53-D8DC054D3698}"/>
              </a:ext>
            </a:extLst>
          </p:cNvPr>
          <p:cNvPicPr>
            <a:picLocks noChangeAspect="1"/>
          </p:cNvPicPr>
          <p:nvPr/>
        </p:nvPicPr>
        <p:blipFill>
          <a:blip r:embed="rId8"/>
          <a:stretch>
            <a:fillRect/>
          </a:stretch>
        </p:blipFill>
        <p:spPr>
          <a:xfrm>
            <a:off x="8342728" y="140180"/>
            <a:ext cx="400050" cy="352425"/>
          </a:xfrm>
          <a:prstGeom prst="rect">
            <a:avLst/>
          </a:prstGeom>
        </p:spPr>
      </p:pic>
      <p:pic>
        <p:nvPicPr>
          <p:cNvPr id="17" name="Image 16">
            <a:extLst>
              <a:ext uri="{FF2B5EF4-FFF2-40B4-BE49-F238E27FC236}">
                <a16:creationId xmlns:a16="http://schemas.microsoft.com/office/drawing/2014/main" id="{6AFBFD58-259F-4317-A1A5-E0FAEF570385}"/>
              </a:ext>
            </a:extLst>
          </p:cNvPr>
          <p:cNvPicPr>
            <a:picLocks noChangeAspect="1"/>
          </p:cNvPicPr>
          <p:nvPr/>
        </p:nvPicPr>
        <p:blipFill>
          <a:blip r:embed="rId8"/>
          <a:stretch>
            <a:fillRect/>
          </a:stretch>
        </p:blipFill>
        <p:spPr>
          <a:xfrm>
            <a:off x="8762513" y="130019"/>
            <a:ext cx="400050" cy="352425"/>
          </a:xfrm>
          <a:prstGeom prst="rect">
            <a:avLst/>
          </a:prstGeom>
        </p:spPr>
      </p:pic>
      <p:pic>
        <p:nvPicPr>
          <p:cNvPr id="18" name="Image 17">
            <a:extLst>
              <a:ext uri="{FF2B5EF4-FFF2-40B4-BE49-F238E27FC236}">
                <a16:creationId xmlns:a16="http://schemas.microsoft.com/office/drawing/2014/main" id="{432935C0-2EEC-4C2D-9514-CE1B9E087199}"/>
              </a:ext>
            </a:extLst>
          </p:cNvPr>
          <p:cNvPicPr>
            <a:picLocks noChangeAspect="1"/>
          </p:cNvPicPr>
          <p:nvPr/>
        </p:nvPicPr>
        <p:blipFill>
          <a:blip r:embed="rId8"/>
          <a:stretch>
            <a:fillRect/>
          </a:stretch>
        </p:blipFill>
        <p:spPr>
          <a:xfrm>
            <a:off x="9199563" y="120171"/>
            <a:ext cx="400050" cy="352425"/>
          </a:xfrm>
          <a:prstGeom prst="rect">
            <a:avLst/>
          </a:prstGeom>
        </p:spPr>
      </p:pic>
      <p:pic>
        <p:nvPicPr>
          <p:cNvPr id="20" name="Image 19" descr="Une image contenant conifère&#10;&#10;Description générée avec un niveau de confiance élevé">
            <a:extLst>
              <a:ext uri="{FF2B5EF4-FFF2-40B4-BE49-F238E27FC236}">
                <a16:creationId xmlns:a16="http://schemas.microsoft.com/office/drawing/2014/main" id="{1459E795-B79E-4C7D-9231-A289625E18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5682" y="4075971"/>
            <a:ext cx="1762125" cy="2600325"/>
          </a:xfrm>
          <a:prstGeom prst="rect">
            <a:avLst/>
          </a:prstGeom>
        </p:spPr>
      </p:pic>
      <p:pic>
        <p:nvPicPr>
          <p:cNvPr id="24" name="Image 23" descr="Une image contenant herbe, arbre, extérieur, ciel&#10;&#10;Description générée avec un niveau de confiance très élevé">
            <a:extLst>
              <a:ext uri="{FF2B5EF4-FFF2-40B4-BE49-F238E27FC236}">
                <a16:creationId xmlns:a16="http://schemas.microsoft.com/office/drawing/2014/main" id="{DC6810C8-7168-4568-9C00-D22AC35C10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4361" y="4952271"/>
            <a:ext cx="2543175" cy="1800225"/>
          </a:xfrm>
          <a:prstGeom prst="rect">
            <a:avLst/>
          </a:prstGeom>
        </p:spPr>
      </p:pic>
      <p:pic>
        <p:nvPicPr>
          <p:cNvPr id="26" name="Image 25" descr="Une image contenant extérieur, herbe, arbre, ciel&#10;&#10;Description générée avec un niveau de confiance très élevé">
            <a:extLst>
              <a:ext uri="{FF2B5EF4-FFF2-40B4-BE49-F238E27FC236}">
                <a16:creationId xmlns:a16="http://schemas.microsoft.com/office/drawing/2014/main" id="{83B90C46-6361-40DF-BED9-0A446A9E28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013" y="4995133"/>
            <a:ext cx="2667000" cy="1714500"/>
          </a:xfrm>
          <a:prstGeom prst="rect">
            <a:avLst/>
          </a:prstGeom>
        </p:spPr>
      </p:pic>
      <p:pic>
        <p:nvPicPr>
          <p:cNvPr id="28" name="Image 27">
            <a:extLst>
              <a:ext uri="{FF2B5EF4-FFF2-40B4-BE49-F238E27FC236}">
                <a16:creationId xmlns:a16="http://schemas.microsoft.com/office/drawing/2014/main" id="{80B9518F-AF94-4A7C-8A14-B64232ADB4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333" y="4952271"/>
            <a:ext cx="2657475" cy="1724025"/>
          </a:xfrm>
          <a:prstGeom prst="rect">
            <a:avLst/>
          </a:prstGeom>
        </p:spPr>
      </p:pic>
      <p:pic>
        <p:nvPicPr>
          <p:cNvPr id="31" name="Image 30">
            <a:extLst>
              <a:ext uri="{FF2B5EF4-FFF2-40B4-BE49-F238E27FC236}">
                <a16:creationId xmlns:a16="http://schemas.microsoft.com/office/drawing/2014/main" id="{1E2C78DA-972B-4E76-AFB6-2AAAF855BFA3}"/>
              </a:ext>
            </a:extLst>
          </p:cNvPr>
          <p:cNvPicPr>
            <a:picLocks noChangeAspect="1"/>
          </p:cNvPicPr>
          <p:nvPr/>
        </p:nvPicPr>
        <p:blipFill>
          <a:blip r:embed="rId13"/>
          <a:stretch>
            <a:fillRect/>
          </a:stretch>
        </p:blipFill>
        <p:spPr>
          <a:xfrm>
            <a:off x="9921389" y="0"/>
            <a:ext cx="2181225" cy="1228725"/>
          </a:xfrm>
          <a:prstGeom prst="rect">
            <a:avLst/>
          </a:prstGeom>
        </p:spPr>
      </p:pic>
      <p:pic>
        <p:nvPicPr>
          <p:cNvPr id="32" name="Image 31">
            <a:extLst>
              <a:ext uri="{FF2B5EF4-FFF2-40B4-BE49-F238E27FC236}">
                <a16:creationId xmlns:a16="http://schemas.microsoft.com/office/drawing/2014/main" id="{EEB720FD-AAC4-4031-BC35-A1D07E412CD4}"/>
              </a:ext>
            </a:extLst>
          </p:cNvPr>
          <p:cNvPicPr>
            <a:picLocks noChangeAspect="1"/>
          </p:cNvPicPr>
          <p:nvPr/>
        </p:nvPicPr>
        <p:blipFill>
          <a:blip r:embed="rId14"/>
          <a:stretch>
            <a:fillRect/>
          </a:stretch>
        </p:blipFill>
        <p:spPr>
          <a:xfrm>
            <a:off x="5385872" y="3856694"/>
            <a:ext cx="2047875" cy="1000125"/>
          </a:xfrm>
          <a:prstGeom prst="rect">
            <a:avLst/>
          </a:prstGeom>
        </p:spPr>
      </p:pic>
      <p:pic>
        <p:nvPicPr>
          <p:cNvPr id="33" name="Picture 2" descr="fruitsLogo9_ss">
            <a:extLst>
              <a:ext uri="{FF2B5EF4-FFF2-40B4-BE49-F238E27FC236}">
                <a16:creationId xmlns:a16="http://schemas.microsoft.com/office/drawing/2014/main" id="{6BC166CF-487A-4537-9F7F-C0A69FFBCD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9843" y="23260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535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a:extLst>
              <a:ext uri="{FF2B5EF4-FFF2-40B4-BE49-F238E27FC236}">
                <a16:creationId xmlns:a16="http://schemas.microsoft.com/office/drawing/2014/main" id="{9619A2D3-47BE-4DA2-A818-8DCBEADCA664}"/>
              </a:ext>
            </a:extLst>
          </p:cNvPr>
          <p:cNvSpPr txBox="1">
            <a:spLocks/>
          </p:cNvSpPr>
          <p:nvPr/>
        </p:nvSpPr>
        <p:spPr>
          <a:xfrm>
            <a:off x="87313" y="107950"/>
            <a:ext cx="344487" cy="3857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1C44FA1-88C8-4D67-BB13-505FD6655C15}" type="slidenum">
              <a:rPr lang="fr-FR" smtClean="0"/>
              <a:pPr>
                <a:defRPr/>
              </a:pPr>
              <a:t>32</a:t>
            </a:fld>
            <a:endParaRPr lang="fr-FR"/>
          </a:p>
        </p:txBody>
      </p:sp>
      <p:sp>
        <p:nvSpPr>
          <p:cNvPr id="5" name="Rectangle 2">
            <a:extLst>
              <a:ext uri="{FF2B5EF4-FFF2-40B4-BE49-F238E27FC236}">
                <a16:creationId xmlns:a16="http://schemas.microsoft.com/office/drawing/2014/main" id="{598DD8E5-BB78-4E90-90CE-A3255A003106}"/>
              </a:ext>
            </a:extLst>
          </p:cNvPr>
          <p:cNvSpPr>
            <a:spLocks noChangeArrowheads="1"/>
          </p:cNvSpPr>
          <p:nvPr/>
        </p:nvSpPr>
        <p:spPr bwMode="auto">
          <a:xfrm>
            <a:off x="136524" y="1149350"/>
            <a:ext cx="11524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3.3. (</a:t>
            </a:r>
            <a:r>
              <a:rPr lang="fr-FR" altLang="fr-FR" sz="1800" i="1" dirty="0">
                <a:solidFill>
                  <a:srgbClr val="008000"/>
                </a:solidFill>
              </a:rPr>
              <a:t>Acacia </a:t>
            </a:r>
            <a:r>
              <a:rPr lang="fr-FR" altLang="fr-FR" sz="1800" i="1" dirty="0" err="1">
                <a:solidFill>
                  <a:srgbClr val="008000"/>
                </a:solidFill>
              </a:rPr>
              <a:t>sieberiana</a:t>
            </a:r>
            <a:r>
              <a:rPr lang="fr-FR" altLang="fr-FR" sz="1800" dirty="0">
                <a:solidFill>
                  <a:srgbClr val="008000"/>
                </a:solidFill>
              </a:rPr>
              <a:t>) </a:t>
            </a:r>
            <a:r>
              <a:rPr lang="fr-FR" sz="1800" b="1" dirty="0">
                <a:solidFill>
                  <a:srgbClr val="008000"/>
                </a:solidFill>
              </a:rPr>
              <a:t>(famille des </a:t>
            </a:r>
            <a:r>
              <a:rPr lang="fr-FR" sz="1800" i="1" u="sng" dirty="0" err="1">
                <a:hlinkClick r:id="rId2"/>
              </a:rPr>
              <a:t>Fabaceae</a:t>
            </a:r>
            <a:r>
              <a:rPr lang="fr-FR" sz="1800" b="1" dirty="0">
                <a:solidFill>
                  <a:srgbClr val="008000"/>
                </a:solidFill>
              </a:rPr>
              <a:t>)</a:t>
            </a:r>
            <a:endParaRPr lang="fr-FR" altLang="fr-FR" sz="1800" i="1" dirty="0">
              <a:solidFill>
                <a:srgbClr val="008000"/>
              </a:solidFill>
            </a:endParaRPr>
          </a:p>
        </p:txBody>
      </p:sp>
      <p:sp>
        <p:nvSpPr>
          <p:cNvPr id="6" name="Rectangle 15">
            <a:extLst>
              <a:ext uri="{FF2B5EF4-FFF2-40B4-BE49-F238E27FC236}">
                <a16:creationId xmlns:a16="http://schemas.microsoft.com/office/drawing/2014/main" id="{F07930F3-5B2A-45B1-8835-75801FDDAB45}"/>
              </a:ext>
            </a:extLst>
          </p:cNvPr>
          <p:cNvSpPr>
            <a:spLocks noChangeArrowheads="1"/>
          </p:cNvSpPr>
          <p:nvPr/>
        </p:nvSpPr>
        <p:spPr bwMode="auto">
          <a:xfrm>
            <a:off x="3390900" y="88900"/>
            <a:ext cx="5286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7" name="Rectangle 13">
            <a:extLst>
              <a:ext uri="{FF2B5EF4-FFF2-40B4-BE49-F238E27FC236}">
                <a16:creationId xmlns:a16="http://schemas.microsoft.com/office/drawing/2014/main" id="{14AC2CA4-B56C-4962-A981-4B5097533E8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 name="Rectangle 5">
            <a:extLst>
              <a:ext uri="{FF2B5EF4-FFF2-40B4-BE49-F238E27FC236}">
                <a16:creationId xmlns:a16="http://schemas.microsoft.com/office/drawing/2014/main" id="{97FEAD9E-7665-465C-8F22-915035D6C955}"/>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9" name="Image 6" descr="logo aride_s.jpg">
            <a:extLst>
              <a:ext uri="{FF2B5EF4-FFF2-40B4-BE49-F238E27FC236}">
                <a16:creationId xmlns:a16="http://schemas.microsoft.com/office/drawing/2014/main" id="{5D51357B-3127-470D-8495-30E8D6B5BF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841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descr="logo salinisation2_s.jpg">
            <a:extLst>
              <a:ext uri="{FF2B5EF4-FFF2-40B4-BE49-F238E27FC236}">
                <a16:creationId xmlns:a16="http://schemas.microsoft.com/office/drawing/2014/main" id="{F035C93A-4E56-4636-B1FC-DA3E1F4272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3325" y="5715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a:extLst>
              <a:ext uri="{FF2B5EF4-FFF2-40B4-BE49-F238E27FC236}">
                <a16:creationId xmlns:a16="http://schemas.microsoft.com/office/drawing/2014/main" id="{40C527A4-E5B0-470C-BD45-9229B5875819}"/>
              </a:ext>
            </a:extLst>
          </p:cNvPr>
          <p:cNvSpPr>
            <a:spLocks noChangeArrowheads="1"/>
          </p:cNvSpPr>
          <p:nvPr/>
        </p:nvSpPr>
        <p:spPr bwMode="auto">
          <a:xfrm>
            <a:off x="1793875" y="230188"/>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12" name="Rectangle 9">
            <a:extLst>
              <a:ext uri="{FF2B5EF4-FFF2-40B4-BE49-F238E27FC236}">
                <a16:creationId xmlns:a16="http://schemas.microsoft.com/office/drawing/2014/main" id="{13B459A4-3464-4574-91A8-9ED86A301EAE}"/>
              </a:ext>
            </a:extLst>
          </p:cNvPr>
          <p:cNvSpPr>
            <a:spLocks noChangeArrowheads="1"/>
          </p:cNvSpPr>
          <p:nvPr/>
        </p:nvSpPr>
        <p:spPr bwMode="auto">
          <a:xfrm>
            <a:off x="136525" y="773113"/>
            <a:ext cx="9463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 et fin)</a:t>
            </a:r>
            <a:endParaRPr lang="fr-FR" altLang="fr-FR" dirty="0"/>
          </a:p>
        </p:txBody>
      </p:sp>
      <p:sp>
        <p:nvSpPr>
          <p:cNvPr id="13" name="Rectangle 10">
            <a:extLst>
              <a:ext uri="{FF2B5EF4-FFF2-40B4-BE49-F238E27FC236}">
                <a16:creationId xmlns:a16="http://schemas.microsoft.com/office/drawing/2014/main" id="{44C57452-A848-4A27-8651-9AB0FC5F8652}"/>
              </a:ext>
            </a:extLst>
          </p:cNvPr>
          <p:cNvSpPr>
            <a:spLocks noChangeArrowheads="1"/>
          </p:cNvSpPr>
          <p:nvPr/>
        </p:nvSpPr>
        <p:spPr bwMode="auto">
          <a:xfrm>
            <a:off x="4000500" y="17621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14" name="Picture 2" descr="medicament2_s">
            <a:extLst>
              <a:ext uri="{FF2B5EF4-FFF2-40B4-BE49-F238E27FC236}">
                <a16:creationId xmlns:a16="http://schemas.microsoft.com/office/drawing/2014/main" id="{BBA2BC3E-F1C3-4580-A305-4BD9AD24D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14605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fourrage2_ss">
            <a:extLst>
              <a:ext uri="{FF2B5EF4-FFF2-40B4-BE49-F238E27FC236}">
                <a16:creationId xmlns:a16="http://schemas.microsoft.com/office/drawing/2014/main" id="{B622277F-7767-4A63-83EE-59971D7ED6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2263" y="155575"/>
            <a:ext cx="4270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fruitsLogo9_ss">
            <a:extLst>
              <a:ext uri="{FF2B5EF4-FFF2-40B4-BE49-F238E27FC236}">
                <a16:creationId xmlns:a16="http://schemas.microsoft.com/office/drawing/2014/main" id="{6BC166CF-487A-4537-9F7F-C0A69FFBCD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9843" y="23260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6A0F2AB0-9CD2-4858-95C8-161B56E11CDD}"/>
              </a:ext>
            </a:extLst>
          </p:cNvPr>
          <p:cNvSpPr txBox="1"/>
          <p:nvPr/>
        </p:nvSpPr>
        <p:spPr>
          <a:xfrm>
            <a:off x="136524" y="1602889"/>
            <a:ext cx="11825980" cy="2492990"/>
          </a:xfrm>
          <a:prstGeom prst="rect">
            <a:avLst/>
          </a:prstGeom>
          <a:noFill/>
        </p:spPr>
        <p:txBody>
          <a:bodyPr wrap="square" rtlCol="0">
            <a:spAutoFit/>
          </a:bodyPr>
          <a:lstStyle/>
          <a:p>
            <a:r>
              <a:rPr lang="fr-FR" dirty="0"/>
              <a:t>Cet un arbre </a:t>
            </a:r>
            <a:r>
              <a:rPr lang="fr-FR" b="1" i="1" dirty="0">
                <a:solidFill>
                  <a:srgbClr val="008000"/>
                </a:solidFill>
              </a:rPr>
              <a:t>épineux</a:t>
            </a:r>
            <a:r>
              <a:rPr lang="fr-FR" dirty="0"/>
              <a:t>, de 10 à 25 m de haut, à l'écorce blanchâtre et écailleuse est l'un des plus grands parmi les acacias. On le rencontre plutôt solitaire dans les savanes boisées. Les inflorescences sphériques crèmes à jaunâtres sont composées e 3 à 6 capitules sphériques pédonculées. Les feuilles caduques bipennées et alternes comportent 10 à 20 paires de pinnules ayant chacune de 20 à 50 paires de folioles. </a:t>
            </a:r>
            <a:r>
              <a:rPr lang="fr-FR" b="1" dirty="0">
                <a:solidFill>
                  <a:srgbClr val="008000"/>
                </a:solidFill>
              </a:rPr>
              <a:t>Les fleurs sont mellifères</a:t>
            </a:r>
            <a:r>
              <a:rPr lang="fr-FR" dirty="0">
                <a:solidFill>
                  <a:srgbClr val="008000"/>
                </a:solidFill>
              </a:rPr>
              <a:t>. </a:t>
            </a:r>
            <a:r>
              <a:rPr lang="fr-FR" b="1" dirty="0">
                <a:solidFill>
                  <a:srgbClr val="008000"/>
                </a:solidFill>
              </a:rPr>
              <a:t>Le bois mi-dur convient pour les manches d'outils, les ustensiles de ménages et les mortiers</a:t>
            </a:r>
            <a:r>
              <a:rPr lang="fr-FR" dirty="0">
                <a:solidFill>
                  <a:srgbClr val="008000"/>
                </a:solidFill>
              </a:rPr>
              <a:t>. La </a:t>
            </a:r>
            <a:r>
              <a:rPr lang="fr-FR" b="1" dirty="0">
                <a:solidFill>
                  <a:srgbClr val="008000"/>
                </a:solidFill>
              </a:rPr>
              <a:t>gomme est comestible </a:t>
            </a:r>
            <a:r>
              <a:rPr lang="fr-FR" dirty="0">
                <a:solidFill>
                  <a:srgbClr val="008000"/>
                </a:solidFill>
              </a:rPr>
              <a:t>et aussi utilisée pour faire de l'encre. </a:t>
            </a:r>
            <a:r>
              <a:rPr lang="fr-FR" b="1" dirty="0">
                <a:solidFill>
                  <a:srgbClr val="008000"/>
                </a:solidFill>
              </a:rPr>
              <a:t>Fourrage</a:t>
            </a:r>
            <a:r>
              <a:rPr lang="fr-FR" dirty="0">
                <a:solidFill>
                  <a:srgbClr val="008000"/>
                </a:solidFill>
              </a:rPr>
              <a:t> pour le bétail. Bon </a:t>
            </a:r>
            <a:r>
              <a:rPr lang="fr-FR" b="1" dirty="0">
                <a:solidFill>
                  <a:srgbClr val="008000"/>
                </a:solidFill>
              </a:rPr>
              <a:t>bois de feu </a:t>
            </a:r>
            <a:r>
              <a:rPr lang="fr-FR" dirty="0">
                <a:solidFill>
                  <a:srgbClr val="008000"/>
                </a:solidFill>
              </a:rPr>
              <a:t>et aussi utilisé pour faire du </a:t>
            </a:r>
            <a:r>
              <a:rPr lang="fr-FR" b="1" dirty="0">
                <a:solidFill>
                  <a:srgbClr val="008000"/>
                </a:solidFill>
              </a:rPr>
              <a:t>charbon de bois</a:t>
            </a:r>
            <a:r>
              <a:rPr lang="fr-FR" dirty="0"/>
              <a:t>. </a:t>
            </a:r>
            <a:r>
              <a:rPr lang="fr-FR" sz="1200" dirty="0">
                <a:solidFill>
                  <a:srgbClr val="008000"/>
                </a:solidFill>
              </a:rPr>
              <a:t>Nombreuses utilisations médicinales. L'écorce et la racine servent à traiter l'inflammation des voies urinaires. L'écorce soulage le rhume, la toux et la fièvre impubère. Une décoction de la racine est prise en remède contre les maux d'estomac. L'écorce, feuilles et gommes servent à traiter le </a:t>
            </a:r>
            <a:r>
              <a:rPr lang="fr-FR" sz="1200" dirty="0">
                <a:solidFill>
                  <a:srgbClr val="008000"/>
                </a:solidFill>
                <a:hlinkClick r:id="rId8" tooltip="Ténia"/>
              </a:rPr>
              <a:t>ténia</a:t>
            </a:r>
            <a:r>
              <a:rPr lang="fr-FR" sz="1200" dirty="0">
                <a:solidFill>
                  <a:srgbClr val="008000"/>
                </a:solidFill>
              </a:rPr>
              <a:t>, la </a:t>
            </a:r>
            <a:r>
              <a:rPr lang="fr-FR" sz="1200" dirty="0">
                <a:solidFill>
                  <a:srgbClr val="008000"/>
                </a:solidFill>
                <a:hlinkClick r:id="rId9" tooltip="Bilharziose"/>
              </a:rPr>
              <a:t>bilharziose</a:t>
            </a:r>
            <a:r>
              <a:rPr lang="fr-FR" sz="1200" dirty="0">
                <a:solidFill>
                  <a:srgbClr val="008000"/>
                </a:solidFill>
              </a:rPr>
              <a:t>, l'</a:t>
            </a:r>
            <a:r>
              <a:rPr lang="fr-FR" sz="1200" dirty="0">
                <a:solidFill>
                  <a:srgbClr val="008000"/>
                </a:solidFill>
                <a:hlinkClick r:id="rId10" tooltip="Hémorragie"/>
              </a:rPr>
              <a:t>hémorragie</a:t>
            </a:r>
            <a:r>
              <a:rPr lang="fr-FR" sz="1200" dirty="0">
                <a:solidFill>
                  <a:srgbClr val="008000"/>
                </a:solidFill>
              </a:rPr>
              <a:t>, l'</a:t>
            </a:r>
            <a:r>
              <a:rPr lang="fr-FR" sz="1200" dirty="0">
                <a:solidFill>
                  <a:srgbClr val="008000"/>
                </a:solidFill>
                <a:hlinkClick r:id="rId11" tooltip="Orchite"/>
              </a:rPr>
              <a:t>orchite</a:t>
            </a:r>
            <a:r>
              <a:rPr lang="fr-FR" sz="1200" dirty="0">
                <a:solidFill>
                  <a:srgbClr val="008000"/>
                </a:solidFill>
              </a:rPr>
              <a:t>, le </a:t>
            </a:r>
            <a:r>
              <a:rPr lang="fr-FR" sz="1200" dirty="0">
                <a:solidFill>
                  <a:srgbClr val="008000"/>
                </a:solidFill>
                <a:hlinkClick r:id="rId12" tooltip="Rhume"/>
              </a:rPr>
              <a:t>rhume</a:t>
            </a:r>
            <a:r>
              <a:rPr lang="fr-FR" sz="1200" dirty="0">
                <a:solidFill>
                  <a:srgbClr val="008000"/>
                </a:solidFill>
              </a:rPr>
              <a:t>, la </a:t>
            </a:r>
            <a:r>
              <a:rPr lang="fr-FR" sz="1200" dirty="0">
                <a:solidFill>
                  <a:srgbClr val="008000"/>
                </a:solidFill>
                <a:hlinkClick r:id="rId13" tooltip="Diarrhée"/>
              </a:rPr>
              <a:t>diarrhée</a:t>
            </a:r>
            <a:r>
              <a:rPr lang="fr-FR" sz="1200" dirty="0">
                <a:solidFill>
                  <a:srgbClr val="008000"/>
                </a:solidFill>
              </a:rPr>
              <a:t>, la </a:t>
            </a:r>
            <a:r>
              <a:rPr lang="fr-FR" sz="1200" dirty="0">
                <a:solidFill>
                  <a:srgbClr val="008000"/>
                </a:solidFill>
                <a:hlinkClick r:id="rId14" tooltip="Gonorrhée"/>
              </a:rPr>
              <a:t>gonorrhée</a:t>
            </a:r>
            <a:r>
              <a:rPr lang="fr-FR" sz="1200" dirty="0">
                <a:solidFill>
                  <a:srgbClr val="008000"/>
                </a:solidFill>
              </a:rPr>
              <a:t>, les problèmes rénaux, la </a:t>
            </a:r>
            <a:r>
              <a:rPr lang="fr-FR" sz="1200" dirty="0">
                <a:solidFill>
                  <a:srgbClr val="008000"/>
                </a:solidFill>
                <a:hlinkClick r:id="rId15" tooltip="Syphilis"/>
              </a:rPr>
              <a:t>syphilis</a:t>
            </a:r>
            <a:r>
              <a:rPr lang="fr-FR" sz="1200" dirty="0">
                <a:solidFill>
                  <a:srgbClr val="008000"/>
                </a:solidFill>
              </a:rPr>
              <a:t>, l'</a:t>
            </a:r>
            <a:r>
              <a:rPr lang="fr-FR" sz="1200" dirty="0">
                <a:solidFill>
                  <a:srgbClr val="008000"/>
                </a:solidFill>
                <a:hlinkClick r:id="rId16" tooltip="Ophthalmie"/>
              </a:rPr>
              <a:t>ophtalmie</a:t>
            </a:r>
            <a:r>
              <a:rPr lang="fr-FR" sz="1200" dirty="0">
                <a:solidFill>
                  <a:srgbClr val="008000"/>
                </a:solidFill>
              </a:rPr>
              <a:t>, le </a:t>
            </a:r>
            <a:r>
              <a:rPr lang="fr-FR" sz="1200" dirty="0">
                <a:solidFill>
                  <a:srgbClr val="008000"/>
                </a:solidFill>
                <a:hlinkClick r:id="rId17" tooltip="Rhumatisme"/>
              </a:rPr>
              <a:t>rhumatisme</a:t>
            </a:r>
            <a:r>
              <a:rPr lang="fr-FR" sz="1200" dirty="0">
                <a:solidFill>
                  <a:srgbClr val="008000"/>
                </a:solidFill>
              </a:rPr>
              <a:t> et les désordres du système circulatoire. Les cosses sont </a:t>
            </a:r>
            <a:r>
              <a:rPr lang="fr-FR" sz="1200" dirty="0">
                <a:solidFill>
                  <a:srgbClr val="008000"/>
                </a:solidFill>
                <a:hlinkClick r:id="rId18" tooltip="Émollient"/>
              </a:rPr>
              <a:t>émollientes</a:t>
            </a:r>
            <a:r>
              <a:rPr lang="fr-FR" sz="1200" dirty="0">
                <a:solidFill>
                  <a:srgbClr val="008000"/>
                </a:solidFill>
              </a:rPr>
              <a:t> et les racines traitent maux d'estomac, l'</a:t>
            </a:r>
            <a:r>
              <a:rPr lang="fr-FR" sz="1200" dirty="0">
                <a:solidFill>
                  <a:srgbClr val="008000"/>
                </a:solidFill>
                <a:hlinkClick r:id="rId19" tooltip="Acné"/>
              </a:rPr>
              <a:t>acné</a:t>
            </a:r>
            <a:r>
              <a:rPr lang="fr-FR" sz="1200" dirty="0">
                <a:solidFill>
                  <a:srgbClr val="008000"/>
                </a:solidFill>
              </a:rPr>
              <a:t>, les problèmes </a:t>
            </a:r>
            <a:r>
              <a:rPr lang="fr-FR" sz="1200" dirty="0">
                <a:solidFill>
                  <a:srgbClr val="008000"/>
                </a:solidFill>
                <a:hlinkClick r:id="rId20" tooltip="Urètre"/>
              </a:rPr>
              <a:t>urétraux</a:t>
            </a:r>
            <a:r>
              <a:rPr lang="fr-FR" sz="1200" dirty="0">
                <a:solidFill>
                  <a:srgbClr val="008000"/>
                </a:solidFill>
              </a:rPr>
              <a:t>, l'</a:t>
            </a:r>
            <a:r>
              <a:rPr lang="fr-FR" sz="1200" dirty="0">
                <a:solidFill>
                  <a:srgbClr val="008000"/>
                </a:solidFill>
                <a:hlinkClick r:id="rId21" tooltip="Œdème"/>
              </a:rPr>
              <a:t>œdème</a:t>
            </a:r>
            <a:r>
              <a:rPr lang="fr-FR" sz="1200" dirty="0">
                <a:solidFill>
                  <a:srgbClr val="008000"/>
                </a:solidFill>
              </a:rPr>
              <a:t> et l'</a:t>
            </a:r>
            <a:r>
              <a:rPr lang="fr-FR" sz="1200" u="sng" dirty="0">
                <a:solidFill>
                  <a:srgbClr val="008000"/>
                </a:solidFill>
                <a:hlinkClick r:id="rId22"/>
              </a:rPr>
              <a:t>hydropisie</a:t>
            </a:r>
            <a:r>
              <a:rPr lang="fr-FR" sz="1200" dirty="0">
                <a:solidFill>
                  <a:srgbClr val="008000"/>
                </a:solidFill>
              </a:rPr>
              <a:t>. Le </a:t>
            </a:r>
            <a:r>
              <a:rPr lang="fr-FR" sz="1200" dirty="0">
                <a:solidFill>
                  <a:srgbClr val="008000"/>
                </a:solidFill>
                <a:hlinkClick r:id="rId23" tooltip="Tanin"/>
              </a:rPr>
              <a:t>tanin</a:t>
            </a:r>
            <a:r>
              <a:rPr lang="fr-FR" sz="1200" dirty="0">
                <a:solidFill>
                  <a:srgbClr val="008000"/>
                </a:solidFill>
              </a:rPr>
              <a:t>, que toutes deux contiennent, possède des propriétés </a:t>
            </a:r>
            <a:r>
              <a:rPr lang="fr-FR" sz="1200" dirty="0">
                <a:solidFill>
                  <a:srgbClr val="008000"/>
                </a:solidFill>
                <a:hlinkClick r:id="rId24" tooltip="Astringence"/>
              </a:rPr>
              <a:t>astringentes</a:t>
            </a:r>
            <a:r>
              <a:rPr lang="fr-FR" sz="1200" dirty="0">
                <a:solidFill>
                  <a:srgbClr val="008000"/>
                </a:solidFill>
              </a:rPr>
              <a:t>. Source : </a:t>
            </a:r>
            <a:r>
              <a:rPr lang="fr-FR" sz="1200" dirty="0">
                <a:solidFill>
                  <a:srgbClr val="008000"/>
                </a:solidFill>
                <a:hlinkClick r:id="rId25"/>
              </a:rPr>
              <a:t>https://fr.wikipedia.org/wiki/Acacia_sieberiana</a:t>
            </a:r>
            <a:r>
              <a:rPr lang="fr-FR" sz="1200" dirty="0">
                <a:solidFill>
                  <a:srgbClr val="008000"/>
                </a:solidFill>
              </a:rPr>
              <a:t> </a:t>
            </a:r>
          </a:p>
        </p:txBody>
      </p:sp>
      <p:pic>
        <p:nvPicPr>
          <p:cNvPr id="27" name="Image 26">
            <a:extLst>
              <a:ext uri="{FF2B5EF4-FFF2-40B4-BE49-F238E27FC236}">
                <a16:creationId xmlns:a16="http://schemas.microsoft.com/office/drawing/2014/main" id="{F49FFB71-7A00-4D05-A116-6F499D3B73C6}"/>
              </a:ext>
            </a:extLst>
          </p:cNvPr>
          <p:cNvPicPr>
            <a:picLocks noChangeAspect="1"/>
          </p:cNvPicPr>
          <p:nvPr/>
        </p:nvPicPr>
        <p:blipFill>
          <a:blip r:embed="rId26"/>
          <a:stretch>
            <a:fillRect/>
          </a:stretch>
        </p:blipFill>
        <p:spPr>
          <a:xfrm>
            <a:off x="8342728" y="140180"/>
            <a:ext cx="400050" cy="352425"/>
          </a:xfrm>
          <a:prstGeom prst="rect">
            <a:avLst/>
          </a:prstGeom>
        </p:spPr>
      </p:pic>
      <p:pic>
        <p:nvPicPr>
          <p:cNvPr id="29" name="Image 28">
            <a:extLst>
              <a:ext uri="{FF2B5EF4-FFF2-40B4-BE49-F238E27FC236}">
                <a16:creationId xmlns:a16="http://schemas.microsoft.com/office/drawing/2014/main" id="{B8720DB1-FF45-47B0-8B9A-C012BEF2890F}"/>
              </a:ext>
            </a:extLst>
          </p:cNvPr>
          <p:cNvPicPr>
            <a:picLocks noChangeAspect="1"/>
          </p:cNvPicPr>
          <p:nvPr/>
        </p:nvPicPr>
        <p:blipFill>
          <a:blip r:embed="rId26"/>
          <a:stretch>
            <a:fillRect/>
          </a:stretch>
        </p:blipFill>
        <p:spPr>
          <a:xfrm>
            <a:off x="8762513" y="130019"/>
            <a:ext cx="400050" cy="352425"/>
          </a:xfrm>
          <a:prstGeom prst="rect">
            <a:avLst/>
          </a:prstGeom>
        </p:spPr>
      </p:pic>
      <p:pic>
        <p:nvPicPr>
          <p:cNvPr id="30" name="Image 29">
            <a:extLst>
              <a:ext uri="{FF2B5EF4-FFF2-40B4-BE49-F238E27FC236}">
                <a16:creationId xmlns:a16="http://schemas.microsoft.com/office/drawing/2014/main" id="{221203FA-EA7F-433F-BCD6-366FC8D08091}"/>
              </a:ext>
            </a:extLst>
          </p:cNvPr>
          <p:cNvPicPr>
            <a:picLocks noChangeAspect="1"/>
          </p:cNvPicPr>
          <p:nvPr/>
        </p:nvPicPr>
        <p:blipFill>
          <a:blip r:embed="rId26"/>
          <a:stretch>
            <a:fillRect/>
          </a:stretch>
        </p:blipFill>
        <p:spPr>
          <a:xfrm>
            <a:off x="9199563" y="120171"/>
            <a:ext cx="400050" cy="352425"/>
          </a:xfrm>
          <a:prstGeom prst="rect">
            <a:avLst/>
          </a:prstGeom>
        </p:spPr>
      </p:pic>
      <p:pic>
        <p:nvPicPr>
          <p:cNvPr id="23" name="Image 22" descr="Une image contenant arbre, extérieur&#10;&#10;Description générée avec un niveau de confiance très élevé">
            <a:extLst>
              <a:ext uri="{FF2B5EF4-FFF2-40B4-BE49-F238E27FC236}">
                <a16:creationId xmlns:a16="http://schemas.microsoft.com/office/drawing/2014/main" id="{8F5B771D-3512-43F7-ACD7-E43DFBD3B40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073694" y="3823031"/>
            <a:ext cx="2035264" cy="1354375"/>
          </a:xfrm>
          <a:prstGeom prst="rect">
            <a:avLst/>
          </a:prstGeom>
        </p:spPr>
      </p:pic>
      <p:pic>
        <p:nvPicPr>
          <p:cNvPr id="34" name="Image 33" descr="Une image contenant plante, arbre&#10;&#10;Description générée avec un niveau de confiance très élevé">
            <a:extLst>
              <a:ext uri="{FF2B5EF4-FFF2-40B4-BE49-F238E27FC236}">
                <a16:creationId xmlns:a16="http://schemas.microsoft.com/office/drawing/2014/main" id="{7046C9FD-DFAF-401B-83DA-729D0BEAE8F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390518" y="4922480"/>
            <a:ext cx="2466975" cy="1847850"/>
          </a:xfrm>
          <a:prstGeom prst="rect">
            <a:avLst/>
          </a:prstGeom>
        </p:spPr>
      </p:pic>
      <p:pic>
        <p:nvPicPr>
          <p:cNvPr id="36" name="Image 35" descr="Une image contenant arbre, plante, extérieur, ciel&#10;&#10;Description générée avec un niveau de confiance très élevé">
            <a:extLst>
              <a:ext uri="{FF2B5EF4-FFF2-40B4-BE49-F238E27FC236}">
                <a16:creationId xmlns:a16="http://schemas.microsoft.com/office/drawing/2014/main" id="{CF974D39-6457-44F4-ADF4-2EE25113AF7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013457" y="5248275"/>
            <a:ext cx="2095500" cy="1571625"/>
          </a:xfrm>
          <a:prstGeom prst="rect">
            <a:avLst/>
          </a:prstGeom>
        </p:spPr>
      </p:pic>
      <p:pic>
        <p:nvPicPr>
          <p:cNvPr id="38" name="Image 37" descr="Une image contenant arbre, plante&#10;&#10;Description générée avec un niveau de confiance très élevé">
            <a:extLst>
              <a:ext uri="{FF2B5EF4-FFF2-40B4-BE49-F238E27FC236}">
                <a16:creationId xmlns:a16="http://schemas.microsoft.com/office/drawing/2014/main" id="{EF2C0C27-58C0-46A7-B817-3ED36A43BD8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31762" y="4627205"/>
            <a:ext cx="2143125" cy="2143125"/>
          </a:xfrm>
          <a:prstGeom prst="rect">
            <a:avLst/>
          </a:prstGeom>
        </p:spPr>
      </p:pic>
      <p:pic>
        <p:nvPicPr>
          <p:cNvPr id="40" name="Image 39" descr="Une image contenant arbre, extérieur, plante, herbe&#10;&#10;Description générée avec un niveau de confiance très élevé">
            <a:extLst>
              <a:ext uri="{FF2B5EF4-FFF2-40B4-BE49-F238E27FC236}">
                <a16:creationId xmlns:a16="http://schemas.microsoft.com/office/drawing/2014/main" id="{8F65280F-C9E5-45BD-8A38-207DB6B4822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822293" y="0"/>
            <a:ext cx="2417472" cy="1602889"/>
          </a:xfrm>
          <a:prstGeom prst="rect">
            <a:avLst/>
          </a:prstGeom>
        </p:spPr>
      </p:pic>
      <p:pic>
        <p:nvPicPr>
          <p:cNvPr id="44" name="Image 43" descr="Une image contenant arbre, extérieur&#10;&#10;Description générée avec un niveau de confiance très élevé">
            <a:extLst>
              <a:ext uri="{FF2B5EF4-FFF2-40B4-BE49-F238E27FC236}">
                <a16:creationId xmlns:a16="http://schemas.microsoft.com/office/drawing/2014/main" id="{02540AFC-D4CD-4FDB-B4BA-31B91850B97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032226" y="5086350"/>
            <a:ext cx="2638425" cy="1733550"/>
          </a:xfrm>
          <a:prstGeom prst="rect">
            <a:avLst/>
          </a:prstGeom>
        </p:spPr>
      </p:pic>
      <p:pic>
        <p:nvPicPr>
          <p:cNvPr id="46" name="Image 45" descr="Une image contenant arbre, extérieur, herbe&#10;&#10;Description générée avec un niveau de confiance très élevé">
            <a:extLst>
              <a:ext uri="{FF2B5EF4-FFF2-40B4-BE49-F238E27FC236}">
                <a16:creationId xmlns:a16="http://schemas.microsoft.com/office/drawing/2014/main" id="{59B7A649-72EC-4038-90CD-35C621C0DD7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207625" y="4352925"/>
            <a:ext cx="1847850" cy="2466975"/>
          </a:xfrm>
          <a:prstGeom prst="rect">
            <a:avLst/>
          </a:prstGeom>
        </p:spPr>
      </p:pic>
      <p:pic>
        <p:nvPicPr>
          <p:cNvPr id="47" name="Image 46">
            <a:extLst>
              <a:ext uri="{FF2B5EF4-FFF2-40B4-BE49-F238E27FC236}">
                <a16:creationId xmlns:a16="http://schemas.microsoft.com/office/drawing/2014/main" id="{9A1882DA-E541-47F7-947C-1ED30787FDC5}"/>
              </a:ext>
            </a:extLst>
          </p:cNvPr>
          <p:cNvPicPr>
            <a:picLocks noChangeAspect="1"/>
          </p:cNvPicPr>
          <p:nvPr/>
        </p:nvPicPr>
        <p:blipFill>
          <a:blip r:embed="rId34"/>
          <a:stretch>
            <a:fillRect/>
          </a:stretch>
        </p:blipFill>
        <p:spPr>
          <a:xfrm>
            <a:off x="5803106" y="4048125"/>
            <a:ext cx="2171700" cy="1038225"/>
          </a:xfrm>
          <a:prstGeom prst="rect">
            <a:avLst/>
          </a:prstGeom>
        </p:spPr>
      </p:pic>
    </p:spTree>
    <p:extLst>
      <p:ext uri="{BB962C8B-B14F-4D97-AF65-F5344CB8AC3E}">
        <p14:creationId xmlns:p14="http://schemas.microsoft.com/office/powerpoint/2010/main" val="300644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DD1F455D-9075-4670-8D68-6E545A416575}"/>
              </a:ext>
            </a:extLst>
          </p:cNvPr>
          <p:cNvSpPr txBox="1">
            <a:spLocks/>
          </p:cNvSpPr>
          <p:nvPr/>
        </p:nvSpPr>
        <p:spPr>
          <a:xfrm>
            <a:off x="87313" y="107950"/>
            <a:ext cx="344487" cy="3857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1C44FA1-88C8-4D67-BB13-505FD6655C15}" type="slidenum">
              <a:rPr lang="fr-FR" smtClean="0"/>
              <a:pPr>
                <a:defRPr/>
              </a:pPr>
              <a:t>33</a:t>
            </a:fld>
            <a:endParaRPr lang="fr-FR"/>
          </a:p>
        </p:txBody>
      </p:sp>
      <p:sp>
        <p:nvSpPr>
          <p:cNvPr id="4" name="Rectangle 15">
            <a:extLst>
              <a:ext uri="{FF2B5EF4-FFF2-40B4-BE49-F238E27FC236}">
                <a16:creationId xmlns:a16="http://schemas.microsoft.com/office/drawing/2014/main" id="{D9DEDB13-B44F-45D6-87AB-67B14BE3B8E0}"/>
              </a:ext>
            </a:extLst>
          </p:cNvPr>
          <p:cNvSpPr>
            <a:spLocks noChangeArrowheads="1"/>
          </p:cNvSpPr>
          <p:nvPr/>
        </p:nvSpPr>
        <p:spPr bwMode="auto">
          <a:xfrm>
            <a:off x="3390900" y="88900"/>
            <a:ext cx="5286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5" name="Rectangle 13">
            <a:extLst>
              <a:ext uri="{FF2B5EF4-FFF2-40B4-BE49-F238E27FC236}">
                <a16:creationId xmlns:a16="http://schemas.microsoft.com/office/drawing/2014/main" id="{DA9D1BE9-B503-4C81-A426-A63EA38B8DED}"/>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6" name="Rectangle 5">
            <a:extLst>
              <a:ext uri="{FF2B5EF4-FFF2-40B4-BE49-F238E27FC236}">
                <a16:creationId xmlns:a16="http://schemas.microsoft.com/office/drawing/2014/main" id="{0E9D99B2-058B-408E-B889-ACC5C056C3F7}"/>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 name="Image 6" descr="logo aride_s.jpg">
            <a:extLst>
              <a:ext uri="{FF2B5EF4-FFF2-40B4-BE49-F238E27FC236}">
                <a16:creationId xmlns:a16="http://schemas.microsoft.com/office/drawing/2014/main" id="{12ACAF2E-022C-493B-8C6C-6424D91550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841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logo salinisation2_s.jpg">
            <a:extLst>
              <a:ext uri="{FF2B5EF4-FFF2-40B4-BE49-F238E27FC236}">
                <a16:creationId xmlns:a16="http://schemas.microsoft.com/office/drawing/2014/main" id="{EFABD5EA-C7E5-434D-830C-F1F1FA7111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5715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9577BCF-B152-43C0-8CB1-D220C3DD4A9D}"/>
              </a:ext>
            </a:extLst>
          </p:cNvPr>
          <p:cNvSpPr>
            <a:spLocks noChangeArrowheads="1"/>
          </p:cNvSpPr>
          <p:nvPr/>
        </p:nvSpPr>
        <p:spPr bwMode="auto">
          <a:xfrm>
            <a:off x="1793875" y="230188"/>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10" name="Rectangle 9">
            <a:extLst>
              <a:ext uri="{FF2B5EF4-FFF2-40B4-BE49-F238E27FC236}">
                <a16:creationId xmlns:a16="http://schemas.microsoft.com/office/drawing/2014/main" id="{0BCC487A-EC02-4776-B32F-FA5788D7705D}"/>
              </a:ext>
            </a:extLst>
          </p:cNvPr>
          <p:cNvSpPr>
            <a:spLocks noChangeArrowheads="1"/>
          </p:cNvSpPr>
          <p:nvPr/>
        </p:nvSpPr>
        <p:spPr bwMode="auto">
          <a:xfrm>
            <a:off x="136525" y="773113"/>
            <a:ext cx="8114590" cy="37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sp>
        <p:nvSpPr>
          <p:cNvPr id="11" name="Rectangle 10">
            <a:extLst>
              <a:ext uri="{FF2B5EF4-FFF2-40B4-BE49-F238E27FC236}">
                <a16:creationId xmlns:a16="http://schemas.microsoft.com/office/drawing/2014/main" id="{B9A8BEBB-3FEE-4F05-80D7-4C2ACBC0B14A}"/>
              </a:ext>
            </a:extLst>
          </p:cNvPr>
          <p:cNvSpPr>
            <a:spLocks noChangeArrowheads="1"/>
          </p:cNvSpPr>
          <p:nvPr/>
        </p:nvSpPr>
        <p:spPr bwMode="auto">
          <a:xfrm>
            <a:off x="4000500" y="17621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12" name="Picture 2" descr="medicament2_s">
            <a:extLst>
              <a:ext uri="{FF2B5EF4-FFF2-40B4-BE49-F238E27FC236}">
                <a16:creationId xmlns:a16="http://schemas.microsoft.com/office/drawing/2014/main" id="{2029E9BD-786C-4190-88C0-6A7C93E00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00" y="14605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fourrage2_ss">
            <a:extLst>
              <a:ext uri="{FF2B5EF4-FFF2-40B4-BE49-F238E27FC236}">
                <a16:creationId xmlns:a16="http://schemas.microsoft.com/office/drawing/2014/main" id="{364DCE88-06CB-4CE1-B493-6926D4A62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2263" y="155575"/>
            <a:ext cx="4270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fruitsLogo9_ss">
            <a:extLst>
              <a:ext uri="{FF2B5EF4-FFF2-40B4-BE49-F238E27FC236}">
                <a16:creationId xmlns:a16="http://schemas.microsoft.com/office/drawing/2014/main" id="{90E55C96-BDB6-4DA7-87EE-4A5E79D4DB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9843" y="23260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a:extLst>
              <a:ext uri="{FF2B5EF4-FFF2-40B4-BE49-F238E27FC236}">
                <a16:creationId xmlns:a16="http://schemas.microsoft.com/office/drawing/2014/main" id="{42C04491-B58E-4A5F-98EE-789FFED3CCBF}"/>
              </a:ext>
            </a:extLst>
          </p:cNvPr>
          <p:cNvPicPr>
            <a:picLocks noChangeAspect="1"/>
          </p:cNvPicPr>
          <p:nvPr/>
        </p:nvPicPr>
        <p:blipFill>
          <a:blip r:embed="rId7"/>
          <a:stretch>
            <a:fillRect/>
          </a:stretch>
        </p:blipFill>
        <p:spPr>
          <a:xfrm>
            <a:off x="8342728" y="140180"/>
            <a:ext cx="400050" cy="352425"/>
          </a:xfrm>
          <a:prstGeom prst="rect">
            <a:avLst/>
          </a:prstGeom>
        </p:spPr>
      </p:pic>
      <p:pic>
        <p:nvPicPr>
          <p:cNvPr id="16" name="Image 15">
            <a:extLst>
              <a:ext uri="{FF2B5EF4-FFF2-40B4-BE49-F238E27FC236}">
                <a16:creationId xmlns:a16="http://schemas.microsoft.com/office/drawing/2014/main" id="{471DED20-F9C9-4DB4-B7FE-A5C3FA1539D8}"/>
              </a:ext>
            </a:extLst>
          </p:cNvPr>
          <p:cNvPicPr>
            <a:picLocks noChangeAspect="1"/>
          </p:cNvPicPr>
          <p:nvPr/>
        </p:nvPicPr>
        <p:blipFill>
          <a:blip r:embed="rId7"/>
          <a:stretch>
            <a:fillRect/>
          </a:stretch>
        </p:blipFill>
        <p:spPr>
          <a:xfrm>
            <a:off x="8762513" y="130019"/>
            <a:ext cx="400050" cy="352425"/>
          </a:xfrm>
          <a:prstGeom prst="rect">
            <a:avLst/>
          </a:prstGeom>
        </p:spPr>
      </p:pic>
      <p:pic>
        <p:nvPicPr>
          <p:cNvPr id="17" name="Image 16">
            <a:extLst>
              <a:ext uri="{FF2B5EF4-FFF2-40B4-BE49-F238E27FC236}">
                <a16:creationId xmlns:a16="http://schemas.microsoft.com/office/drawing/2014/main" id="{9E4BE565-92F2-45E3-8651-CCC0984656F8}"/>
              </a:ext>
            </a:extLst>
          </p:cNvPr>
          <p:cNvPicPr>
            <a:picLocks noChangeAspect="1"/>
          </p:cNvPicPr>
          <p:nvPr/>
        </p:nvPicPr>
        <p:blipFill>
          <a:blip r:embed="rId7"/>
          <a:stretch>
            <a:fillRect/>
          </a:stretch>
        </p:blipFill>
        <p:spPr>
          <a:xfrm>
            <a:off x="9199563" y="120171"/>
            <a:ext cx="400050" cy="352425"/>
          </a:xfrm>
          <a:prstGeom prst="rect">
            <a:avLst/>
          </a:prstGeom>
        </p:spPr>
      </p:pic>
      <p:sp>
        <p:nvSpPr>
          <p:cNvPr id="18" name="Rectangle 17">
            <a:extLst>
              <a:ext uri="{FF2B5EF4-FFF2-40B4-BE49-F238E27FC236}">
                <a16:creationId xmlns:a16="http://schemas.microsoft.com/office/drawing/2014/main" id="{268AFB90-EC6B-42F5-8AEE-39BC1E9134A4}"/>
              </a:ext>
            </a:extLst>
          </p:cNvPr>
          <p:cNvSpPr/>
          <p:nvPr/>
        </p:nvSpPr>
        <p:spPr>
          <a:xfrm>
            <a:off x="87313" y="1442962"/>
            <a:ext cx="12015040" cy="2585323"/>
          </a:xfrm>
          <a:prstGeom prst="rect">
            <a:avLst/>
          </a:prstGeom>
        </p:spPr>
        <p:txBody>
          <a:bodyPr wrap="square">
            <a:spAutoFit/>
          </a:bodyPr>
          <a:lstStyle/>
          <a:p>
            <a:r>
              <a:rPr lang="fr-FR" dirty="0"/>
              <a:t>Cet arbrisseau </a:t>
            </a:r>
            <a:r>
              <a:rPr lang="fr-FR" b="1" i="1" dirty="0">
                <a:solidFill>
                  <a:srgbClr val="008000"/>
                </a:solidFill>
              </a:rPr>
              <a:t>épineux</a:t>
            </a:r>
            <a:r>
              <a:rPr lang="fr-FR" dirty="0"/>
              <a:t>, 5 m de haut (parfois 9 m, dans la limite de distribution dans le sud), se rencontre seulement à l'est du lac Tchad et en Arabie saoudite. Il préfère les sols argileux et forme des </a:t>
            </a:r>
            <a:r>
              <a:rPr lang="fr-FR" i="1" dirty="0">
                <a:solidFill>
                  <a:srgbClr val="008000"/>
                </a:solidFill>
              </a:rPr>
              <a:t>fourrés impénétrables </a:t>
            </a:r>
            <a:r>
              <a:rPr lang="fr-FR" dirty="0"/>
              <a:t>(</a:t>
            </a:r>
            <a:r>
              <a:rPr lang="fr-FR" i="1" dirty="0"/>
              <a:t>Il constitue souvent des fourrés presque purs, denses</a:t>
            </a:r>
            <a:r>
              <a:rPr lang="fr-FR" dirty="0"/>
              <a:t>). L'écorce grise porte des lenticelles blanches et les tiges des </a:t>
            </a:r>
            <a:r>
              <a:rPr lang="fr-FR" b="1" dirty="0">
                <a:solidFill>
                  <a:srgbClr val="008000"/>
                </a:solidFill>
              </a:rPr>
              <a:t>épines à pointes noires en forme de griffes</a:t>
            </a:r>
            <a:r>
              <a:rPr lang="fr-FR" dirty="0"/>
              <a:t>. Les fleurs crèmes, parfumées et en épis pendant donnent des gousses aplaties et parcheminées. </a:t>
            </a:r>
            <a:r>
              <a:rPr lang="fr-FR" dirty="0">
                <a:solidFill>
                  <a:srgbClr val="008000"/>
                </a:solidFill>
              </a:rPr>
              <a:t>Les feuilles sont riches en protéines (Les jeunes feuilles contiennent jusqu'à 42 pour cent de protéines). Fourrage pour le bétail. L'écorce sert à faire des liens et des tressages. Au Soudan, les racines sont tressées en corbeilles. Bon bois de feu et de charbon. Les décoctions de feuilles sont utilisées pour guérir les troubles génito-urinaires. Précipitations comprises entre 400 </a:t>
            </a:r>
            <a:r>
              <a:rPr lang="fr-FR" dirty="0"/>
              <a:t>et 800 </a:t>
            </a:r>
            <a:r>
              <a:rPr lang="fr-FR" dirty="0" err="1"/>
              <a:t>mm.</a:t>
            </a:r>
            <a:r>
              <a:rPr lang="fr-FR" sz="1200" dirty="0"/>
              <a:t> Diffusé en Afrique, en Egypte, au Soudan, en Somalie, en Éthiopie, en Angola, au Kenya, en Ouganda et en Tanzanie. Sahel à l'est de la rivière Niger jusqu'à la péninsule arabique du sud, l'Afrique orientale et australe. Au Kenya, il se produit à des altitudes comprises entre 1000 et 1400 m. Au Soudan le long des réseaux de drainage.  Sources : a) </a:t>
            </a:r>
            <a:r>
              <a:rPr lang="fr-FR" sz="1200" i="1" dirty="0"/>
              <a:t>Arbres, arbustes et lianes des zones sèches d'Afrique de l'Ouest</a:t>
            </a:r>
            <a:r>
              <a:rPr lang="fr-FR" sz="1200" dirty="0"/>
              <a:t>, Michel </a:t>
            </a:r>
            <a:r>
              <a:rPr lang="fr-FR" sz="1200" dirty="0" err="1"/>
              <a:t>Arbonnier</a:t>
            </a:r>
            <a:r>
              <a:rPr lang="fr-FR" sz="1200" dirty="0"/>
              <a:t>, Ed. </a:t>
            </a:r>
            <a:r>
              <a:rPr lang="fr-FR" sz="1200" dirty="0" err="1"/>
              <a:t>Quae</a:t>
            </a:r>
            <a:r>
              <a:rPr lang="fr-FR" sz="1200" dirty="0"/>
              <a:t>, 2009, b) </a:t>
            </a:r>
            <a:r>
              <a:rPr lang="fr-FR" sz="1200" dirty="0">
                <a:hlinkClick r:id="rId8"/>
              </a:rPr>
              <a:t>http://www.fao.org/ag/agp/AGPC/doc/gbase/data/Pf000122.htm</a:t>
            </a:r>
            <a:r>
              <a:rPr lang="fr-FR" sz="1200" dirty="0"/>
              <a:t>, c) </a:t>
            </a:r>
            <a:r>
              <a:rPr lang="fr-FR" sz="1200" dirty="0">
                <a:hlinkClick r:id="rId9"/>
              </a:rPr>
              <a:t>http://www.worldagroforestry.org/treedb/AFTPDFS/Acacia_mellifera.PDF</a:t>
            </a:r>
            <a:r>
              <a:rPr lang="fr-FR" sz="1200" dirty="0"/>
              <a:t> </a:t>
            </a:r>
          </a:p>
        </p:txBody>
      </p:sp>
      <p:sp>
        <p:nvSpPr>
          <p:cNvPr id="19" name="Rectangle 18">
            <a:extLst>
              <a:ext uri="{FF2B5EF4-FFF2-40B4-BE49-F238E27FC236}">
                <a16:creationId xmlns:a16="http://schemas.microsoft.com/office/drawing/2014/main" id="{61D18AFF-F2A9-4EB5-88AB-08212002B35C}"/>
              </a:ext>
            </a:extLst>
          </p:cNvPr>
          <p:cNvSpPr/>
          <p:nvPr/>
        </p:nvSpPr>
        <p:spPr>
          <a:xfrm>
            <a:off x="259556" y="1073630"/>
            <a:ext cx="4693874" cy="369332"/>
          </a:xfrm>
          <a:prstGeom prst="rect">
            <a:avLst/>
          </a:prstGeom>
        </p:spPr>
        <p:txBody>
          <a:bodyPr wrap="square">
            <a:spAutoFit/>
          </a:bodyPr>
          <a:lstStyle/>
          <a:p>
            <a:r>
              <a:rPr lang="fr-FR" b="1" i="1" dirty="0">
                <a:solidFill>
                  <a:srgbClr val="008000"/>
                </a:solidFill>
              </a:rPr>
              <a:t>Acacia </a:t>
            </a:r>
            <a:r>
              <a:rPr lang="fr-FR" b="1" i="1" dirty="0" err="1">
                <a:solidFill>
                  <a:srgbClr val="008000"/>
                </a:solidFill>
              </a:rPr>
              <a:t>mellifera</a:t>
            </a:r>
            <a:r>
              <a:rPr lang="fr-FR" b="1" i="1" dirty="0">
                <a:solidFill>
                  <a:srgbClr val="008000"/>
                </a:solidFill>
              </a:rPr>
              <a:t> </a:t>
            </a:r>
            <a:r>
              <a:rPr lang="fr-FR" b="1" dirty="0">
                <a:solidFill>
                  <a:srgbClr val="008000"/>
                </a:solidFill>
              </a:rPr>
              <a:t>(famille des </a:t>
            </a:r>
            <a:r>
              <a:rPr lang="fr-FR" i="1" u="sng" dirty="0" err="1">
                <a:hlinkClick r:id="rId10"/>
              </a:rPr>
              <a:t>Fabaceae</a:t>
            </a:r>
            <a:r>
              <a:rPr lang="fr-FR" b="1" dirty="0">
                <a:solidFill>
                  <a:srgbClr val="008000"/>
                </a:solidFill>
              </a:rPr>
              <a:t>)</a:t>
            </a:r>
            <a:endParaRPr lang="fr-FR" b="1" i="1" dirty="0">
              <a:solidFill>
                <a:srgbClr val="008000"/>
              </a:solidFill>
            </a:endParaRPr>
          </a:p>
        </p:txBody>
      </p:sp>
      <p:pic>
        <p:nvPicPr>
          <p:cNvPr id="25" name="Image 24" descr="Une image contenant herbe, arbre, extérieur, debout&#10;&#10;Description générée avec un niveau de confiance très élevé">
            <a:extLst>
              <a:ext uri="{FF2B5EF4-FFF2-40B4-BE49-F238E27FC236}">
                <a16:creationId xmlns:a16="http://schemas.microsoft.com/office/drawing/2014/main" id="{2EE48BBB-F3EB-4680-AA47-F7FFC24D6E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8830" y="5017078"/>
            <a:ext cx="2514600" cy="1819275"/>
          </a:xfrm>
          <a:prstGeom prst="rect">
            <a:avLst/>
          </a:prstGeom>
        </p:spPr>
      </p:pic>
      <p:pic>
        <p:nvPicPr>
          <p:cNvPr id="29" name="Image 28" descr="Une image contenant extérieur, arbre, terrain&#10;&#10;Description générée avec un niveau de confiance très élevé">
            <a:extLst>
              <a:ext uri="{FF2B5EF4-FFF2-40B4-BE49-F238E27FC236}">
                <a16:creationId xmlns:a16="http://schemas.microsoft.com/office/drawing/2014/main" id="{145623F9-AE58-4437-BC40-65D884E0C7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56" y="5056201"/>
            <a:ext cx="2390142" cy="1790299"/>
          </a:xfrm>
          <a:prstGeom prst="rect">
            <a:avLst/>
          </a:prstGeom>
        </p:spPr>
      </p:pic>
      <p:pic>
        <p:nvPicPr>
          <p:cNvPr id="31" name="Image 30" descr="Une image contenant arbre, extérieur, terrain, plante&#10;&#10;Description générée avec un niveau de confiance très élevé">
            <a:extLst>
              <a:ext uri="{FF2B5EF4-FFF2-40B4-BE49-F238E27FC236}">
                <a16:creationId xmlns:a16="http://schemas.microsoft.com/office/drawing/2014/main" id="{ECD26516-9C6F-451C-AC2B-6A50B67911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9727" y="3959794"/>
            <a:ext cx="1533379" cy="1020394"/>
          </a:xfrm>
          <a:prstGeom prst="rect">
            <a:avLst/>
          </a:prstGeom>
        </p:spPr>
      </p:pic>
      <p:pic>
        <p:nvPicPr>
          <p:cNvPr id="35" name="Image 34" descr="Une image contenant arbre&#10;&#10;Description générée avec un niveau de confiance élevé">
            <a:extLst>
              <a:ext uri="{FF2B5EF4-FFF2-40B4-BE49-F238E27FC236}">
                <a16:creationId xmlns:a16="http://schemas.microsoft.com/office/drawing/2014/main" id="{F31753E6-604B-4246-AACB-AE0FDED833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75913" y="5090398"/>
            <a:ext cx="2325239" cy="1734986"/>
          </a:xfrm>
          <a:prstGeom prst="rect">
            <a:avLst/>
          </a:prstGeom>
        </p:spPr>
      </p:pic>
      <p:pic>
        <p:nvPicPr>
          <p:cNvPr id="37" name="Image 36" descr="Une image contenant herbe, extérieur, ciel, arbre&#10;&#10;Description générée avec un niveau de confiance très élevé">
            <a:extLst>
              <a:ext uri="{FF2B5EF4-FFF2-40B4-BE49-F238E27FC236}">
                <a16:creationId xmlns:a16="http://schemas.microsoft.com/office/drawing/2014/main" id="{C99046E2-BD98-4BC3-93D7-8F245EBDF2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39886" y="4977534"/>
            <a:ext cx="2466975" cy="1847850"/>
          </a:xfrm>
          <a:prstGeom prst="rect">
            <a:avLst/>
          </a:prstGeom>
        </p:spPr>
      </p:pic>
      <p:pic>
        <p:nvPicPr>
          <p:cNvPr id="41" name="Image 40" descr="Une image contenant extérieur, arbre&#10;&#10;Description générée avec un niveau de confiance très élevé">
            <a:extLst>
              <a:ext uri="{FF2B5EF4-FFF2-40B4-BE49-F238E27FC236}">
                <a16:creationId xmlns:a16="http://schemas.microsoft.com/office/drawing/2014/main" id="{51C89797-08D7-4F93-8D19-5F9C1D6758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45594" y="4977534"/>
            <a:ext cx="2246406" cy="1847850"/>
          </a:xfrm>
          <a:prstGeom prst="rect">
            <a:avLst/>
          </a:prstGeom>
        </p:spPr>
      </p:pic>
      <p:pic>
        <p:nvPicPr>
          <p:cNvPr id="43" name="Image 42" descr="Une image contenant extérieur, arbre, herbe, ciel&#10;&#10;Description générée avec un niveau de confiance très élevé">
            <a:extLst>
              <a:ext uri="{FF2B5EF4-FFF2-40B4-BE49-F238E27FC236}">
                <a16:creationId xmlns:a16="http://schemas.microsoft.com/office/drawing/2014/main" id="{3462D66E-D24B-40BE-BDA7-43257D7116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48153" y="-23888"/>
            <a:ext cx="1905000" cy="1466850"/>
          </a:xfrm>
          <a:prstGeom prst="rect">
            <a:avLst/>
          </a:prstGeom>
        </p:spPr>
      </p:pic>
      <p:pic>
        <p:nvPicPr>
          <p:cNvPr id="44" name="Image 43">
            <a:extLst>
              <a:ext uri="{FF2B5EF4-FFF2-40B4-BE49-F238E27FC236}">
                <a16:creationId xmlns:a16="http://schemas.microsoft.com/office/drawing/2014/main" id="{D0BB1325-91C5-4820-BA2A-36D5B3C361D2}"/>
              </a:ext>
            </a:extLst>
          </p:cNvPr>
          <p:cNvPicPr>
            <a:picLocks noChangeAspect="1"/>
          </p:cNvPicPr>
          <p:nvPr/>
        </p:nvPicPr>
        <p:blipFill>
          <a:blip r:embed="rId18"/>
          <a:stretch>
            <a:fillRect/>
          </a:stretch>
        </p:blipFill>
        <p:spPr>
          <a:xfrm>
            <a:off x="10178303" y="3958172"/>
            <a:ext cx="1924050" cy="1009650"/>
          </a:xfrm>
          <a:prstGeom prst="rect">
            <a:avLst/>
          </a:prstGeom>
        </p:spPr>
      </p:pic>
      <p:pic>
        <p:nvPicPr>
          <p:cNvPr id="45" name="Image 44">
            <a:extLst>
              <a:ext uri="{FF2B5EF4-FFF2-40B4-BE49-F238E27FC236}">
                <a16:creationId xmlns:a16="http://schemas.microsoft.com/office/drawing/2014/main" id="{C5B37279-EDA9-426E-8E83-CE665FDA3427}"/>
              </a:ext>
            </a:extLst>
          </p:cNvPr>
          <p:cNvPicPr>
            <a:picLocks noChangeAspect="1"/>
          </p:cNvPicPr>
          <p:nvPr/>
        </p:nvPicPr>
        <p:blipFill>
          <a:blip r:embed="rId19"/>
          <a:stretch>
            <a:fillRect/>
          </a:stretch>
        </p:blipFill>
        <p:spPr>
          <a:xfrm>
            <a:off x="92047" y="3988559"/>
            <a:ext cx="1888173" cy="1082668"/>
          </a:xfrm>
          <a:prstGeom prst="rect">
            <a:avLst/>
          </a:prstGeom>
        </p:spPr>
      </p:pic>
      <p:pic>
        <p:nvPicPr>
          <p:cNvPr id="46" name="Image 45">
            <a:extLst>
              <a:ext uri="{FF2B5EF4-FFF2-40B4-BE49-F238E27FC236}">
                <a16:creationId xmlns:a16="http://schemas.microsoft.com/office/drawing/2014/main" id="{F9DA13BA-FC02-45A8-8413-65F0FAB0E685}"/>
              </a:ext>
            </a:extLst>
          </p:cNvPr>
          <p:cNvPicPr>
            <a:picLocks noChangeAspect="1"/>
          </p:cNvPicPr>
          <p:nvPr/>
        </p:nvPicPr>
        <p:blipFill>
          <a:blip r:embed="rId20"/>
          <a:stretch>
            <a:fillRect/>
          </a:stretch>
        </p:blipFill>
        <p:spPr>
          <a:xfrm>
            <a:off x="8028244" y="3972161"/>
            <a:ext cx="2055852" cy="995659"/>
          </a:xfrm>
          <a:prstGeom prst="rect">
            <a:avLst/>
          </a:prstGeom>
        </p:spPr>
      </p:pic>
      <p:pic>
        <p:nvPicPr>
          <p:cNvPr id="47" name="Image 46">
            <a:extLst>
              <a:ext uri="{FF2B5EF4-FFF2-40B4-BE49-F238E27FC236}">
                <a16:creationId xmlns:a16="http://schemas.microsoft.com/office/drawing/2014/main" id="{25584B6C-6E32-4C0A-A3B8-D151D69AF948}"/>
              </a:ext>
            </a:extLst>
          </p:cNvPr>
          <p:cNvPicPr>
            <a:picLocks noChangeAspect="1"/>
          </p:cNvPicPr>
          <p:nvPr/>
        </p:nvPicPr>
        <p:blipFill>
          <a:blip r:embed="rId21"/>
          <a:stretch>
            <a:fillRect/>
          </a:stretch>
        </p:blipFill>
        <p:spPr>
          <a:xfrm>
            <a:off x="8563815" y="598488"/>
            <a:ext cx="1582946" cy="971179"/>
          </a:xfrm>
          <a:prstGeom prst="rect">
            <a:avLst/>
          </a:prstGeom>
        </p:spPr>
      </p:pic>
      <p:pic>
        <p:nvPicPr>
          <p:cNvPr id="48" name="Image 47">
            <a:extLst>
              <a:ext uri="{FF2B5EF4-FFF2-40B4-BE49-F238E27FC236}">
                <a16:creationId xmlns:a16="http://schemas.microsoft.com/office/drawing/2014/main" id="{C92D129E-F76D-4A85-9546-0120F86606A6}"/>
              </a:ext>
            </a:extLst>
          </p:cNvPr>
          <p:cNvPicPr>
            <a:picLocks noChangeAspect="1"/>
          </p:cNvPicPr>
          <p:nvPr/>
        </p:nvPicPr>
        <p:blipFill>
          <a:blip r:embed="rId22"/>
          <a:stretch>
            <a:fillRect/>
          </a:stretch>
        </p:blipFill>
        <p:spPr>
          <a:xfrm>
            <a:off x="2062311" y="3983011"/>
            <a:ext cx="2162175" cy="981075"/>
          </a:xfrm>
          <a:prstGeom prst="rect">
            <a:avLst/>
          </a:prstGeom>
        </p:spPr>
      </p:pic>
      <p:sp>
        <p:nvSpPr>
          <p:cNvPr id="49" name="ZoneTexte 48">
            <a:extLst>
              <a:ext uri="{FF2B5EF4-FFF2-40B4-BE49-F238E27FC236}">
                <a16:creationId xmlns:a16="http://schemas.microsoft.com/office/drawing/2014/main" id="{D742A12A-13E2-490F-B9AC-C2CD2811DF68}"/>
              </a:ext>
            </a:extLst>
          </p:cNvPr>
          <p:cNvSpPr txBox="1"/>
          <p:nvPr/>
        </p:nvSpPr>
        <p:spPr>
          <a:xfrm>
            <a:off x="5803106" y="3922905"/>
            <a:ext cx="2270587" cy="646331"/>
          </a:xfrm>
          <a:prstGeom prst="rect">
            <a:avLst/>
          </a:prstGeom>
          <a:noFill/>
        </p:spPr>
        <p:txBody>
          <a:bodyPr wrap="square" rtlCol="0">
            <a:spAutoFit/>
          </a:bodyPr>
          <a:lstStyle/>
          <a:p>
            <a:r>
              <a:rPr lang="fr-FR" sz="1200" dirty="0"/>
              <a:t>d) </a:t>
            </a:r>
            <a:r>
              <a:rPr lang="fr-FR" sz="1200" dirty="0">
                <a:hlinkClick r:id="rId23"/>
              </a:rPr>
              <a:t>http://plantyfolia.com/forum/mellifera_acacia_1295094676</a:t>
            </a:r>
            <a:r>
              <a:rPr lang="fr-FR" sz="1200" dirty="0"/>
              <a:t> </a:t>
            </a:r>
          </a:p>
        </p:txBody>
      </p:sp>
    </p:spTree>
    <p:extLst>
      <p:ext uri="{BB962C8B-B14F-4D97-AF65-F5344CB8AC3E}">
        <p14:creationId xmlns:p14="http://schemas.microsoft.com/office/powerpoint/2010/main" val="2902537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9E1CD61E-748B-4C89-B2BB-2F8E7FB4AB00}"/>
              </a:ext>
            </a:extLst>
          </p:cNvPr>
          <p:cNvSpPr txBox="1">
            <a:spLocks/>
          </p:cNvSpPr>
          <p:nvPr/>
        </p:nvSpPr>
        <p:spPr>
          <a:xfrm>
            <a:off x="87313" y="107950"/>
            <a:ext cx="344487" cy="3857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1C44FA1-88C8-4D67-BB13-505FD6655C15}" type="slidenum">
              <a:rPr lang="fr-FR" smtClean="0"/>
              <a:pPr>
                <a:defRPr/>
              </a:pPr>
              <a:t>34</a:t>
            </a:fld>
            <a:endParaRPr lang="fr-FR"/>
          </a:p>
        </p:txBody>
      </p:sp>
      <p:sp>
        <p:nvSpPr>
          <p:cNvPr id="4" name="Rectangle 15">
            <a:extLst>
              <a:ext uri="{FF2B5EF4-FFF2-40B4-BE49-F238E27FC236}">
                <a16:creationId xmlns:a16="http://schemas.microsoft.com/office/drawing/2014/main" id="{BACBBC0A-D0EF-4606-B811-9D049A071BCA}"/>
              </a:ext>
            </a:extLst>
          </p:cNvPr>
          <p:cNvSpPr>
            <a:spLocks noChangeArrowheads="1"/>
          </p:cNvSpPr>
          <p:nvPr/>
        </p:nvSpPr>
        <p:spPr bwMode="auto">
          <a:xfrm>
            <a:off x="3390900" y="88900"/>
            <a:ext cx="5286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5" name="Rectangle 13">
            <a:extLst>
              <a:ext uri="{FF2B5EF4-FFF2-40B4-BE49-F238E27FC236}">
                <a16:creationId xmlns:a16="http://schemas.microsoft.com/office/drawing/2014/main" id="{2ECE190D-D0E0-4EBC-9678-1F32B01EA455}"/>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6" name="Rectangle 5">
            <a:extLst>
              <a:ext uri="{FF2B5EF4-FFF2-40B4-BE49-F238E27FC236}">
                <a16:creationId xmlns:a16="http://schemas.microsoft.com/office/drawing/2014/main" id="{B0BE18B2-9D80-40C1-8ACB-5886CB26C1FA}"/>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 name="Image 6" descr="logo aride_s.jpg">
            <a:extLst>
              <a:ext uri="{FF2B5EF4-FFF2-40B4-BE49-F238E27FC236}">
                <a16:creationId xmlns:a16="http://schemas.microsoft.com/office/drawing/2014/main" id="{B9517FF5-4A2D-41BC-8C7D-C885EA9C34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841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logo salinisation2_s.jpg">
            <a:extLst>
              <a:ext uri="{FF2B5EF4-FFF2-40B4-BE49-F238E27FC236}">
                <a16:creationId xmlns:a16="http://schemas.microsoft.com/office/drawing/2014/main" id="{E8AB8C70-65C6-4C3B-86C8-F9860B7460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5715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C42D81B-DD8E-4B8B-90A1-28CC98C83F4F}"/>
              </a:ext>
            </a:extLst>
          </p:cNvPr>
          <p:cNvSpPr>
            <a:spLocks noChangeArrowheads="1"/>
          </p:cNvSpPr>
          <p:nvPr/>
        </p:nvSpPr>
        <p:spPr bwMode="auto">
          <a:xfrm>
            <a:off x="1793875" y="230188"/>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10" name="Rectangle 9">
            <a:extLst>
              <a:ext uri="{FF2B5EF4-FFF2-40B4-BE49-F238E27FC236}">
                <a16:creationId xmlns:a16="http://schemas.microsoft.com/office/drawing/2014/main" id="{89FE0362-4F34-4F36-9DA6-6643A5A88589}"/>
              </a:ext>
            </a:extLst>
          </p:cNvPr>
          <p:cNvSpPr>
            <a:spLocks noChangeArrowheads="1"/>
          </p:cNvSpPr>
          <p:nvPr/>
        </p:nvSpPr>
        <p:spPr bwMode="auto">
          <a:xfrm>
            <a:off x="136525" y="773113"/>
            <a:ext cx="8114590" cy="37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sp>
        <p:nvSpPr>
          <p:cNvPr id="11" name="Rectangle 10">
            <a:extLst>
              <a:ext uri="{FF2B5EF4-FFF2-40B4-BE49-F238E27FC236}">
                <a16:creationId xmlns:a16="http://schemas.microsoft.com/office/drawing/2014/main" id="{AA536A6B-B0DA-420F-B1EC-180C362F6939}"/>
              </a:ext>
            </a:extLst>
          </p:cNvPr>
          <p:cNvSpPr>
            <a:spLocks noChangeArrowheads="1"/>
          </p:cNvSpPr>
          <p:nvPr/>
        </p:nvSpPr>
        <p:spPr bwMode="auto">
          <a:xfrm>
            <a:off x="4000500" y="17621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12" name="Picture 2" descr="medicament2_s">
            <a:extLst>
              <a:ext uri="{FF2B5EF4-FFF2-40B4-BE49-F238E27FC236}">
                <a16:creationId xmlns:a16="http://schemas.microsoft.com/office/drawing/2014/main" id="{BB639D97-FF20-4FFC-9225-5AF394177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00" y="14605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fourrage2_ss">
            <a:extLst>
              <a:ext uri="{FF2B5EF4-FFF2-40B4-BE49-F238E27FC236}">
                <a16:creationId xmlns:a16="http://schemas.microsoft.com/office/drawing/2014/main" id="{6E8A8279-93B3-42C3-9C2D-8B24326DC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2263" y="155575"/>
            <a:ext cx="4270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fruitsLogo9_ss">
            <a:extLst>
              <a:ext uri="{FF2B5EF4-FFF2-40B4-BE49-F238E27FC236}">
                <a16:creationId xmlns:a16="http://schemas.microsoft.com/office/drawing/2014/main" id="{6A6488DC-ADDB-4DE7-99DA-2D83C97294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9843" y="23260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a:extLst>
              <a:ext uri="{FF2B5EF4-FFF2-40B4-BE49-F238E27FC236}">
                <a16:creationId xmlns:a16="http://schemas.microsoft.com/office/drawing/2014/main" id="{4A4AE836-51DA-4890-95F1-7612293ED282}"/>
              </a:ext>
            </a:extLst>
          </p:cNvPr>
          <p:cNvPicPr>
            <a:picLocks noChangeAspect="1"/>
          </p:cNvPicPr>
          <p:nvPr/>
        </p:nvPicPr>
        <p:blipFill>
          <a:blip r:embed="rId7"/>
          <a:stretch>
            <a:fillRect/>
          </a:stretch>
        </p:blipFill>
        <p:spPr>
          <a:xfrm>
            <a:off x="8342728" y="140180"/>
            <a:ext cx="400050" cy="352425"/>
          </a:xfrm>
          <a:prstGeom prst="rect">
            <a:avLst/>
          </a:prstGeom>
        </p:spPr>
      </p:pic>
      <p:pic>
        <p:nvPicPr>
          <p:cNvPr id="16" name="Image 15">
            <a:extLst>
              <a:ext uri="{FF2B5EF4-FFF2-40B4-BE49-F238E27FC236}">
                <a16:creationId xmlns:a16="http://schemas.microsoft.com/office/drawing/2014/main" id="{96AE76A1-9E77-4AB7-8261-E082D0C23C2C}"/>
              </a:ext>
            </a:extLst>
          </p:cNvPr>
          <p:cNvPicPr>
            <a:picLocks noChangeAspect="1"/>
          </p:cNvPicPr>
          <p:nvPr/>
        </p:nvPicPr>
        <p:blipFill>
          <a:blip r:embed="rId7"/>
          <a:stretch>
            <a:fillRect/>
          </a:stretch>
        </p:blipFill>
        <p:spPr>
          <a:xfrm>
            <a:off x="8762513" y="130019"/>
            <a:ext cx="400050" cy="352425"/>
          </a:xfrm>
          <a:prstGeom prst="rect">
            <a:avLst/>
          </a:prstGeom>
        </p:spPr>
      </p:pic>
      <p:pic>
        <p:nvPicPr>
          <p:cNvPr id="17" name="Image 16">
            <a:extLst>
              <a:ext uri="{FF2B5EF4-FFF2-40B4-BE49-F238E27FC236}">
                <a16:creationId xmlns:a16="http://schemas.microsoft.com/office/drawing/2014/main" id="{ACCB5908-66BA-4449-AEB7-608B0DB59C8B}"/>
              </a:ext>
            </a:extLst>
          </p:cNvPr>
          <p:cNvPicPr>
            <a:picLocks noChangeAspect="1"/>
          </p:cNvPicPr>
          <p:nvPr/>
        </p:nvPicPr>
        <p:blipFill>
          <a:blip r:embed="rId7"/>
          <a:stretch>
            <a:fillRect/>
          </a:stretch>
        </p:blipFill>
        <p:spPr>
          <a:xfrm>
            <a:off x="9199563" y="120171"/>
            <a:ext cx="400050" cy="352425"/>
          </a:xfrm>
          <a:prstGeom prst="rect">
            <a:avLst/>
          </a:prstGeom>
        </p:spPr>
      </p:pic>
      <p:sp>
        <p:nvSpPr>
          <p:cNvPr id="18" name="Rectangle 17">
            <a:extLst>
              <a:ext uri="{FF2B5EF4-FFF2-40B4-BE49-F238E27FC236}">
                <a16:creationId xmlns:a16="http://schemas.microsoft.com/office/drawing/2014/main" id="{BB1B8110-FD89-4A23-B8AF-CD2E624B61F5}"/>
              </a:ext>
            </a:extLst>
          </p:cNvPr>
          <p:cNvSpPr/>
          <p:nvPr/>
        </p:nvSpPr>
        <p:spPr>
          <a:xfrm>
            <a:off x="259556" y="1073630"/>
            <a:ext cx="4693874" cy="369332"/>
          </a:xfrm>
          <a:prstGeom prst="rect">
            <a:avLst/>
          </a:prstGeom>
        </p:spPr>
        <p:txBody>
          <a:bodyPr wrap="square">
            <a:spAutoFit/>
          </a:bodyPr>
          <a:lstStyle/>
          <a:p>
            <a:r>
              <a:rPr lang="fr-FR" b="1" i="1" dirty="0">
                <a:solidFill>
                  <a:srgbClr val="008000"/>
                </a:solidFill>
              </a:rPr>
              <a:t>Acacia </a:t>
            </a:r>
            <a:r>
              <a:rPr lang="fr-FR" b="1" i="1" dirty="0" err="1">
                <a:solidFill>
                  <a:srgbClr val="008000"/>
                </a:solidFill>
              </a:rPr>
              <a:t>laeta</a:t>
            </a:r>
            <a:r>
              <a:rPr lang="fr-FR" b="1" i="1" dirty="0">
                <a:solidFill>
                  <a:srgbClr val="008000"/>
                </a:solidFill>
              </a:rPr>
              <a:t> </a:t>
            </a:r>
            <a:r>
              <a:rPr lang="fr-FR" b="1" dirty="0">
                <a:solidFill>
                  <a:srgbClr val="008000"/>
                </a:solidFill>
              </a:rPr>
              <a:t>(famille des </a:t>
            </a:r>
            <a:r>
              <a:rPr lang="fr-FR" i="1" u="sng" dirty="0" err="1">
                <a:hlinkClick r:id="rId8"/>
              </a:rPr>
              <a:t>Fabaceae</a:t>
            </a:r>
            <a:r>
              <a:rPr lang="fr-FR" b="1" dirty="0">
                <a:solidFill>
                  <a:srgbClr val="008000"/>
                </a:solidFill>
              </a:rPr>
              <a:t>)</a:t>
            </a:r>
            <a:endParaRPr lang="fr-FR" b="1" i="1" dirty="0">
              <a:solidFill>
                <a:srgbClr val="008000"/>
              </a:solidFill>
            </a:endParaRPr>
          </a:p>
        </p:txBody>
      </p:sp>
      <p:sp>
        <p:nvSpPr>
          <p:cNvPr id="19" name="Rectangle 18">
            <a:extLst>
              <a:ext uri="{FF2B5EF4-FFF2-40B4-BE49-F238E27FC236}">
                <a16:creationId xmlns:a16="http://schemas.microsoft.com/office/drawing/2014/main" id="{33A50DD5-72ED-4B35-8929-6F4AF3C9F2CD}"/>
              </a:ext>
            </a:extLst>
          </p:cNvPr>
          <p:cNvSpPr/>
          <p:nvPr/>
        </p:nvSpPr>
        <p:spPr>
          <a:xfrm>
            <a:off x="259556" y="1442962"/>
            <a:ext cx="11702948" cy="2215991"/>
          </a:xfrm>
          <a:prstGeom prst="rect">
            <a:avLst/>
          </a:prstGeom>
        </p:spPr>
        <p:txBody>
          <a:bodyPr wrap="square">
            <a:spAutoFit/>
          </a:bodyPr>
          <a:lstStyle/>
          <a:p>
            <a:r>
              <a:rPr lang="fr-FR" dirty="0">
                <a:solidFill>
                  <a:srgbClr val="008000"/>
                </a:solidFill>
              </a:rPr>
              <a:t>Très résistant à la sècheresse</a:t>
            </a:r>
            <a:r>
              <a:rPr lang="fr-FR" dirty="0"/>
              <a:t>, cet arbre, atteignant 10 mètres de haut, croit en général sur des terrains rocheux, latéritiques ou sur des glacis secs sablo-argileux. L'écorce gris-vert de l'arbre paraît noire de loin. Ses gousses </a:t>
            </a:r>
            <a:r>
              <a:rPr lang="fr-FR" i="1" dirty="0" err="1"/>
              <a:t>paryracées</a:t>
            </a:r>
            <a:r>
              <a:rPr lang="fr-FR" dirty="0"/>
              <a:t> (°) et aplaties sont plus ou moins resserrées entre les graines et les fleurs plus ou moins parfumées formant des épis blancs ou crème.</a:t>
            </a:r>
          </a:p>
          <a:p>
            <a:r>
              <a:rPr lang="fr-FR" dirty="0">
                <a:solidFill>
                  <a:srgbClr val="008000"/>
                </a:solidFill>
              </a:rPr>
              <a:t>L'écorce sert à faire de liens, des cordages et des torches pour l'enfumage des ruches et le bois sert aux constructions et aux piquets de clôtures. Gomme arabique comestibles. Fourrage pour le bétail. Bon bois de feu et de charbon</a:t>
            </a:r>
            <a:r>
              <a:rPr lang="fr-FR" dirty="0"/>
              <a:t>.</a:t>
            </a:r>
          </a:p>
          <a:p>
            <a:r>
              <a:rPr lang="fr-FR" sz="1200" dirty="0"/>
              <a:t>Son écorce est considérée comme ayant des propriétés analgésiques, elle est également utilisée pour adoucir les peaux avant le bronzage. L’espèce est tolérante à la sécheresse et a été plantée avec succès dans les programmes de reboisement. Des parties de l'arbre sont utilisées pour le </a:t>
            </a:r>
            <a:r>
              <a:rPr lang="fr-FR" sz="1200" dirty="0">
                <a:hlinkClick r:id="rId9" tooltip="Colorant"/>
              </a:rPr>
              <a:t>colorant</a:t>
            </a:r>
            <a:r>
              <a:rPr lang="fr-FR" sz="1200" dirty="0"/>
              <a:t> ; L'arbre est utilisé pour le </a:t>
            </a:r>
            <a:r>
              <a:rPr lang="fr-FR" sz="1200" dirty="0">
                <a:hlinkClick r:id="rId10" tooltip="Fourrage"/>
              </a:rPr>
              <a:t>fourrage</a:t>
            </a:r>
            <a:r>
              <a:rPr lang="fr-FR" sz="1200" dirty="0"/>
              <a:t> ; Le feuillage et les gousses de semences forment un bon </a:t>
            </a:r>
            <a:r>
              <a:rPr lang="fr-FR" sz="1200" dirty="0">
                <a:hlinkClick r:id="rId11" tooltip="Fourrage"/>
              </a:rPr>
              <a:t>fourrage</a:t>
            </a:r>
            <a:r>
              <a:rPr lang="fr-FR" sz="1200" dirty="0"/>
              <a:t> pour le </a:t>
            </a:r>
            <a:r>
              <a:rPr lang="fr-FR" sz="1200" dirty="0">
                <a:hlinkClick r:id="rId12" tooltip="Bétail"/>
              </a:rPr>
              <a:t>bétail</a:t>
            </a:r>
            <a:r>
              <a:rPr lang="fr-FR" sz="1200" dirty="0"/>
              <a:t> et l'arbre résiste bien à cette utilisation.</a:t>
            </a:r>
          </a:p>
          <a:p>
            <a:r>
              <a:rPr lang="fr-FR" sz="1200" dirty="0"/>
              <a:t>(°) Qui est mince et rigide comme une feuille de papier. Sources : a) </a:t>
            </a:r>
            <a:r>
              <a:rPr lang="fr-FR" sz="1200" dirty="0">
                <a:hlinkClick r:id="rId13"/>
              </a:rPr>
              <a:t>https://fr.wikipedia.org/wiki/Acacia_laeta</a:t>
            </a:r>
            <a:r>
              <a:rPr lang="fr-FR" sz="1200" dirty="0"/>
              <a:t>, b) </a:t>
            </a:r>
            <a:r>
              <a:rPr lang="fr-FR" sz="1200" dirty="0">
                <a:hlinkClick r:id="rId14"/>
              </a:rPr>
              <a:t>https://en.wikipedia.org/wiki/Senegalia_laeta</a:t>
            </a:r>
            <a:r>
              <a:rPr lang="fr-FR" sz="1200" dirty="0"/>
              <a:t>,  </a:t>
            </a:r>
          </a:p>
        </p:txBody>
      </p:sp>
      <p:pic>
        <p:nvPicPr>
          <p:cNvPr id="21" name="Image 20" descr="Une image contenant arbre, extérieur, animal, assis&#10;&#10;Description générée avec un niveau de confiance très élevé">
            <a:extLst>
              <a:ext uri="{FF2B5EF4-FFF2-40B4-BE49-F238E27FC236}">
                <a16:creationId xmlns:a16="http://schemas.microsoft.com/office/drawing/2014/main" id="{625ADC71-9A3C-4BEE-9983-541CBEE6ECD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93716" y="3626058"/>
            <a:ext cx="2115413" cy="1407711"/>
          </a:xfrm>
          <a:prstGeom prst="rect">
            <a:avLst/>
          </a:prstGeom>
        </p:spPr>
      </p:pic>
      <p:pic>
        <p:nvPicPr>
          <p:cNvPr id="25" name="Image 24" descr="Une image contenant arbre, extérieur, plante, petit&#10;&#10;Description générée avec un niveau de confiance très élevé">
            <a:extLst>
              <a:ext uri="{FF2B5EF4-FFF2-40B4-BE49-F238E27FC236}">
                <a16:creationId xmlns:a16="http://schemas.microsoft.com/office/drawing/2014/main" id="{75C9B525-D35A-47D9-BFAB-C50299AB77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556" y="3682044"/>
            <a:ext cx="2413794" cy="1351725"/>
          </a:xfrm>
          <a:prstGeom prst="rect">
            <a:avLst/>
          </a:prstGeom>
        </p:spPr>
      </p:pic>
      <p:pic>
        <p:nvPicPr>
          <p:cNvPr id="27" name="Image 26" descr="Une image contenant arbre&#10;&#10;Description générée avec un niveau de confiance très élevé">
            <a:extLst>
              <a:ext uri="{FF2B5EF4-FFF2-40B4-BE49-F238E27FC236}">
                <a16:creationId xmlns:a16="http://schemas.microsoft.com/office/drawing/2014/main" id="{2FCF6D68-8480-4D77-BBED-154A4BEA91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9556" y="5129212"/>
            <a:ext cx="2667000" cy="1714500"/>
          </a:xfrm>
          <a:prstGeom prst="rect">
            <a:avLst/>
          </a:prstGeom>
        </p:spPr>
      </p:pic>
      <p:pic>
        <p:nvPicPr>
          <p:cNvPr id="29" name="Image 28" descr="Une image contenant plante, feuille, fougère, table&#10;&#10;Description générée avec un niveau de confiance très élevé">
            <a:extLst>
              <a:ext uri="{FF2B5EF4-FFF2-40B4-BE49-F238E27FC236}">
                <a16:creationId xmlns:a16="http://schemas.microsoft.com/office/drawing/2014/main" id="{6B671A88-DD1F-4FE2-8121-10DF72D9D42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31701" y="5091112"/>
            <a:ext cx="2619375" cy="1743075"/>
          </a:xfrm>
          <a:prstGeom prst="rect">
            <a:avLst/>
          </a:prstGeom>
        </p:spPr>
      </p:pic>
      <p:pic>
        <p:nvPicPr>
          <p:cNvPr id="31" name="Image 30" descr="Une image contenant extérieur, herbe, arbre, ciel&#10;&#10;Description générée avec un niveau de confiance très élevé">
            <a:extLst>
              <a:ext uri="{FF2B5EF4-FFF2-40B4-BE49-F238E27FC236}">
                <a16:creationId xmlns:a16="http://schemas.microsoft.com/office/drawing/2014/main" id="{35D1FCAB-D396-4E9B-A1CF-3B29F1044E3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02055" y="5114925"/>
            <a:ext cx="2695575" cy="1695450"/>
          </a:xfrm>
          <a:prstGeom prst="rect">
            <a:avLst/>
          </a:prstGeom>
        </p:spPr>
      </p:pic>
      <p:pic>
        <p:nvPicPr>
          <p:cNvPr id="35" name="Image 34" descr="Une image contenant plante, arbre&#10;&#10;Description générée avec un niveau de confiance élevé">
            <a:extLst>
              <a:ext uri="{FF2B5EF4-FFF2-40B4-BE49-F238E27FC236}">
                <a16:creationId xmlns:a16="http://schemas.microsoft.com/office/drawing/2014/main" id="{5262489A-8C12-4831-94CA-E20490D458A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99588" y="5114925"/>
            <a:ext cx="2619375" cy="1743075"/>
          </a:xfrm>
          <a:prstGeom prst="rect">
            <a:avLst/>
          </a:prstGeom>
        </p:spPr>
      </p:pic>
      <p:pic>
        <p:nvPicPr>
          <p:cNvPr id="38" name="Image 37">
            <a:extLst>
              <a:ext uri="{FF2B5EF4-FFF2-40B4-BE49-F238E27FC236}">
                <a16:creationId xmlns:a16="http://schemas.microsoft.com/office/drawing/2014/main" id="{13EBC6B0-D268-4766-AF98-25F000D212FA}"/>
              </a:ext>
            </a:extLst>
          </p:cNvPr>
          <p:cNvPicPr>
            <a:picLocks noChangeAspect="1"/>
          </p:cNvPicPr>
          <p:nvPr/>
        </p:nvPicPr>
        <p:blipFill>
          <a:blip r:embed="rId21"/>
          <a:stretch>
            <a:fillRect/>
          </a:stretch>
        </p:blipFill>
        <p:spPr>
          <a:xfrm>
            <a:off x="10333729" y="84138"/>
            <a:ext cx="1628775" cy="1085850"/>
          </a:xfrm>
          <a:prstGeom prst="rect">
            <a:avLst/>
          </a:prstGeom>
        </p:spPr>
      </p:pic>
      <p:pic>
        <p:nvPicPr>
          <p:cNvPr id="39" name="Image 38">
            <a:extLst>
              <a:ext uri="{FF2B5EF4-FFF2-40B4-BE49-F238E27FC236}">
                <a16:creationId xmlns:a16="http://schemas.microsoft.com/office/drawing/2014/main" id="{3F88C5F4-0748-4DCD-B094-288E84D1C26F}"/>
              </a:ext>
            </a:extLst>
          </p:cNvPr>
          <p:cNvPicPr>
            <a:picLocks noChangeAspect="1"/>
          </p:cNvPicPr>
          <p:nvPr/>
        </p:nvPicPr>
        <p:blipFill>
          <a:blip r:embed="rId22"/>
          <a:stretch>
            <a:fillRect/>
          </a:stretch>
        </p:blipFill>
        <p:spPr>
          <a:xfrm>
            <a:off x="9399588" y="3776662"/>
            <a:ext cx="2266950" cy="1066800"/>
          </a:xfrm>
          <a:prstGeom prst="rect">
            <a:avLst/>
          </a:prstGeom>
        </p:spPr>
      </p:pic>
      <p:pic>
        <p:nvPicPr>
          <p:cNvPr id="40" name="Image 39" descr="Une image contenant arbre, plante, extérieur, conifère&#10;&#10;Description générée avec un niveau de confiance très élevé">
            <a:extLst>
              <a:ext uri="{FF2B5EF4-FFF2-40B4-BE49-F238E27FC236}">
                <a16:creationId xmlns:a16="http://schemas.microsoft.com/office/drawing/2014/main" id="{C89DCD21-3C30-4981-93A5-759C922AD4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49706" y="3620356"/>
            <a:ext cx="2356808" cy="1597104"/>
          </a:xfrm>
          <a:prstGeom prst="rect">
            <a:avLst/>
          </a:prstGeom>
        </p:spPr>
      </p:pic>
    </p:spTree>
    <p:extLst>
      <p:ext uri="{BB962C8B-B14F-4D97-AF65-F5344CB8AC3E}">
        <p14:creationId xmlns:p14="http://schemas.microsoft.com/office/powerpoint/2010/main" val="3020559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65EB787-0004-4536-BB47-E267441FA44C}"/>
              </a:ext>
            </a:extLst>
          </p:cNvPr>
          <p:cNvSpPr>
            <a:spLocks noChangeArrowheads="1"/>
          </p:cNvSpPr>
          <p:nvPr/>
        </p:nvSpPr>
        <p:spPr bwMode="auto">
          <a:xfrm>
            <a:off x="179387" y="1062037"/>
            <a:ext cx="11223719" cy="37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FR" altLang="fr-FR" sz="1800" dirty="0">
                <a:solidFill>
                  <a:srgbClr val="008000"/>
                </a:solidFill>
              </a:rPr>
              <a:t>3.4. </a:t>
            </a:r>
            <a:r>
              <a:rPr lang="fr-FR" altLang="fr-FR" sz="1800" b="1" dirty="0">
                <a:solidFill>
                  <a:srgbClr val="008000"/>
                </a:solidFill>
              </a:rPr>
              <a:t>Mimosa épineux - </a:t>
            </a:r>
            <a:r>
              <a:rPr lang="it-IT" altLang="fr-FR" sz="1800" b="1" dirty="0">
                <a:solidFill>
                  <a:srgbClr val="008000"/>
                </a:solidFill>
              </a:rPr>
              <a:t>Umbrella thorn, Israeli babool, Seyal </a:t>
            </a:r>
            <a:r>
              <a:rPr lang="fr-FR" altLang="fr-FR" sz="1800" dirty="0">
                <a:solidFill>
                  <a:srgbClr val="008000"/>
                </a:solidFill>
              </a:rPr>
              <a:t>(</a:t>
            </a:r>
            <a:r>
              <a:rPr lang="fr-FR" altLang="fr-FR" sz="1800" i="1" dirty="0">
                <a:solidFill>
                  <a:srgbClr val="008000"/>
                </a:solidFill>
              </a:rPr>
              <a:t>Acacia </a:t>
            </a:r>
            <a:r>
              <a:rPr lang="fr-FR" altLang="fr-FR" sz="1800" i="1" dirty="0" err="1">
                <a:solidFill>
                  <a:srgbClr val="008000"/>
                </a:solidFill>
              </a:rPr>
              <a:t>seyal</a:t>
            </a:r>
            <a:r>
              <a:rPr lang="fr-FR" altLang="fr-FR" sz="1800" i="1" dirty="0">
                <a:solidFill>
                  <a:srgbClr val="008000"/>
                </a:solidFill>
              </a:rPr>
              <a:t> ou Acacia </a:t>
            </a:r>
            <a:r>
              <a:rPr lang="fr-FR" altLang="fr-FR" sz="1800" i="1" dirty="0" err="1">
                <a:solidFill>
                  <a:srgbClr val="008000"/>
                </a:solidFill>
              </a:rPr>
              <a:t>tortilis</a:t>
            </a:r>
            <a:r>
              <a:rPr lang="fr-FR" altLang="fr-FR" sz="1800" dirty="0">
                <a:solidFill>
                  <a:srgbClr val="008000"/>
                </a:solidFill>
              </a:rPr>
              <a:t>) </a:t>
            </a:r>
            <a:r>
              <a:rPr lang="fr-FR" sz="1800" b="1" dirty="0">
                <a:solidFill>
                  <a:srgbClr val="008000"/>
                </a:solidFill>
              </a:rPr>
              <a:t>(famille des </a:t>
            </a:r>
            <a:r>
              <a:rPr lang="fr-FR" sz="1800" i="1" u="sng" dirty="0" err="1">
                <a:hlinkClick r:id="rId2"/>
              </a:rPr>
              <a:t>Fabaceae</a:t>
            </a:r>
            <a:r>
              <a:rPr lang="fr-FR" sz="1800" b="1" dirty="0">
                <a:solidFill>
                  <a:srgbClr val="008000"/>
                </a:solidFill>
              </a:rPr>
              <a:t>)</a:t>
            </a:r>
            <a:endParaRPr lang="fr-FR" altLang="fr-FR" sz="1800" b="1" i="1" dirty="0">
              <a:solidFill>
                <a:srgbClr val="008000"/>
              </a:solidFill>
            </a:endParaRPr>
          </a:p>
        </p:txBody>
      </p:sp>
      <p:sp>
        <p:nvSpPr>
          <p:cNvPr id="31747" name="Espace réservé du numéro de diapositive 1">
            <a:extLst>
              <a:ext uri="{FF2B5EF4-FFF2-40B4-BE49-F238E27FC236}">
                <a16:creationId xmlns:a16="http://schemas.microsoft.com/office/drawing/2014/main" id="{36E4BC97-6D05-4BFC-970B-47EDAB5B08DC}"/>
              </a:ext>
            </a:extLst>
          </p:cNvPr>
          <p:cNvSpPr txBox="1">
            <a:spLocks/>
          </p:cNvSpPr>
          <p:nvPr/>
        </p:nvSpPr>
        <p:spPr bwMode="auto">
          <a:xfrm>
            <a:off x="141288" y="141288"/>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9690E836-54A2-4224-9EED-009EABCDA7FD}" type="slidenum">
              <a:rPr lang="fr-FR" altLang="fr-FR" sz="1200">
                <a:solidFill>
                  <a:srgbClr val="898989"/>
                </a:solidFill>
              </a:rPr>
              <a:pPr algn="r" eaLnBrk="1" hangingPunct="1">
                <a:lnSpc>
                  <a:spcPct val="100000"/>
                </a:lnSpc>
                <a:spcBef>
                  <a:spcPct val="0"/>
                </a:spcBef>
                <a:buFontTx/>
                <a:buNone/>
              </a:pPr>
              <a:t>35</a:t>
            </a:fld>
            <a:endParaRPr lang="fr-FR" altLang="fr-FR" sz="1200">
              <a:solidFill>
                <a:srgbClr val="898989"/>
              </a:solidFill>
            </a:endParaRPr>
          </a:p>
        </p:txBody>
      </p:sp>
      <p:sp>
        <p:nvSpPr>
          <p:cNvPr id="31748" name="Rectangle 15">
            <a:extLst>
              <a:ext uri="{FF2B5EF4-FFF2-40B4-BE49-F238E27FC236}">
                <a16:creationId xmlns:a16="http://schemas.microsoft.com/office/drawing/2014/main" id="{224C85F4-7278-4C3B-92FC-EEA16E34A784}"/>
              </a:ext>
            </a:extLst>
          </p:cNvPr>
          <p:cNvSpPr>
            <a:spLocks noChangeArrowheads="1"/>
          </p:cNvSpPr>
          <p:nvPr/>
        </p:nvSpPr>
        <p:spPr bwMode="auto">
          <a:xfrm>
            <a:off x="2454275" y="87313"/>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31749" name="ZoneTexte 6">
            <a:extLst>
              <a:ext uri="{FF2B5EF4-FFF2-40B4-BE49-F238E27FC236}">
                <a16:creationId xmlns:a16="http://schemas.microsoft.com/office/drawing/2014/main" id="{D2F0D91A-8AB7-467F-B112-C29CFAA5B770}"/>
              </a:ext>
            </a:extLst>
          </p:cNvPr>
          <p:cNvSpPr txBox="1">
            <a:spLocks noChangeArrowheads="1"/>
          </p:cNvSpPr>
          <p:nvPr/>
        </p:nvSpPr>
        <p:spPr bwMode="auto">
          <a:xfrm>
            <a:off x="141288" y="1322389"/>
            <a:ext cx="1182121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008000"/>
                </a:solidFill>
                <a:latin typeface="Arial" panose="020B0604020202020204" pitchFamily="34" charset="0"/>
              </a:rPr>
              <a:t>Arbre </a:t>
            </a:r>
            <a:r>
              <a:rPr lang="fr-FR" altLang="fr-FR" sz="1800" b="1" i="1" dirty="0">
                <a:solidFill>
                  <a:srgbClr val="008000"/>
                </a:solidFill>
                <a:latin typeface="Arial" panose="020B0604020202020204" pitchFamily="34" charset="0"/>
              </a:rPr>
              <a:t>épineux</a:t>
            </a:r>
            <a:r>
              <a:rPr lang="fr-FR" altLang="fr-FR" sz="1800" dirty="0">
                <a:solidFill>
                  <a:srgbClr val="008000"/>
                </a:solidFill>
                <a:latin typeface="Arial" panose="020B0604020202020204" pitchFamily="34" charset="0"/>
              </a:rPr>
              <a:t> à l'écorce verdâtre ou rougeâtre pâle de 6-10 m (20-30 pi) de hauteur. Avec l'</a:t>
            </a:r>
            <a:r>
              <a:rPr lang="fr-FR" altLang="fr-FR" sz="1800" i="1" dirty="0">
                <a:solidFill>
                  <a:srgbClr val="008000"/>
                </a:solidFill>
                <a:latin typeface="Arial" panose="020B0604020202020204" pitchFamily="34" charset="0"/>
                <a:hlinkClick r:id="rId3" tooltip="Acacia senegal"/>
              </a:rPr>
              <a:t>Acacia </a:t>
            </a:r>
            <a:r>
              <a:rPr lang="fr-FR" altLang="fr-FR" sz="1800" i="1" dirty="0" err="1">
                <a:solidFill>
                  <a:srgbClr val="008000"/>
                </a:solidFill>
                <a:latin typeface="Arial" panose="020B0604020202020204" pitchFamily="34" charset="0"/>
                <a:hlinkClick r:id="rId3" tooltip="Acacia senegal"/>
              </a:rPr>
              <a:t>senegal</a:t>
            </a:r>
            <a:r>
              <a:rPr lang="fr-FR" altLang="fr-FR" sz="1800" dirty="0">
                <a:solidFill>
                  <a:srgbClr val="008000"/>
                </a:solidFill>
                <a:latin typeface="Arial" panose="020B0604020202020204" pitchFamily="34" charset="0"/>
              </a:rPr>
              <a:t>, il s'agit d’une des deux espèces produisant de la </a:t>
            </a:r>
            <a:r>
              <a:rPr lang="fr-FR" altLang="fr-FR" sz="1800" dirty="0">
                <a:solidFill>
                  <a:srgbClr val="008000"/>
                </a:solidFill>
                <a:latin typeface="Arial" panose="020B0604020202020204" pitchFamily="34" charset="0"/>
                <a:hlinkClick r:id="rId4" tooltip="Gomme arabique"/>
              </a:rPr>
              <a:t>gomme arabique</a:t>
            </a:r>
            <a:r>
              <a:rPr lang="fr-FR" altLang="fr-FR" sz="1800" dirty="0">
                <a:solidFill>
                  <a:srgbClr val="008000"/>
                </a:solidFill>
                <a:latin typeface="Arial" panose="020B0604020202020204" pitchFamily="34" charset="0"/>
              </a:rPr>
              <a:t>. La gomme obtenue à partir de cette espèce est de consistance plus friable. </a:t>
            </a:r>
            <a:r>
              <a:rPr lang="fr-FR" altLang="fr-FR" sz="1200" dirty="0">
                <a:solidFill>
                  <a:srgbClr val="008000"/>
                </a:solidFill>
                <a:latin typeface="Arial" panose="020B0604020202020204" pitchFamily="34" charset="0"/>
              </a:rPr>
              <a:t>(synonyme : </a:t>
            </a:r>
            <a:r>
              <a:rPr lang="fr-FR" altLang="fr-FR" sz="1200" i="1" dirty="0" err="1">
                <a:solidFill>
                  <a:srgbClr val="008000"/>
                </a:solidFill>
                <a:latin typeface="Arial" panose="020B0604020202020204" pitchFamily="34" charset="0"/>
              </a:rPr>
              <a:t>Vachellia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seyal</a:t>
            </a:r>
            <a:r>
              <a:rPr lang="fr-FR" altLang="fr-FR" sz="1200" dirty="0">
                <a:solidFill>
                  <a:srgbClr val="008000"/>
                </a:solidFill>
                <a:latin typeface="Arial" panose="020B0604020202020204" pitchFamily="34" charset="0"/>
              </a:rPr>
              <a:t>).</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Ses fleurs sont réparties dans des grappes rondes jaunes claires d'environ 1,5 cm dans (0,5 po) de diamètre. Ses épines peuvent atteindre 7-20 cm de long. Dans </a:t>
            </a:r>
            <a:r>
              <a:rPr lang="fr-FR" altLang="fr-FR" sz="1200" i="1" dirty="0" err="1">
                <a:solidFill>
                  <a:srgbClr val="008000"/>
                </a:solidFill>
                <a:latin typeface="Arial" panose="020B0604020202020204" pitchFamily="34" charset="0"/>
              </a:rPr>
              <a:t>Vachellia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seyal</a:t>
            </a:r>
            <a:r>
              <a:rPr lang="fr-FR" altLang="fr-FR" sz="1200" dirty="0">
                <a:solidFill>
                  <a:srgbClr val="008000"/>
                </a:solidFill>
                <a:latin typeface="Arial" panose="020B0604020202020204" pitchFamily="34" charset="0"/>
              </a:rPr>
              <a:t> var. </a:t>
            </a:r>
            <a:r>
              <a:rPr lang="fr-FR" altLang="fr-FR" sz="1200" i="1" dirty="0" err="1">
                <a:solidFill>
                  <a:srgbClr val="008000"/>
                </a:solidFill>
                <a:latin typeface="Arial" panose="020B0604020202020204" pitchFamily="34" charset="0"/>
              </a:rPr>
              <a:t>Fistula</a:t>
            </a:r>
            <a:r>
              <a:rPr lang="fr-FR" altLang="fr-FR" sz="1200" i="1"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 plus fréquente sur les sols argileux lourds, la base renflée de des épines offrent un abris à certaines fourmis symbiotiques </a:t>
            </a:r>
            <a:r>
              <a:rPr lang="fr-FR" altLang="fr-FR" sz="1200" baseline="30000" dirty="0">
                <a:solidFill>
                  <a:srgbClr val="008000"/>
                </a:solidFill>
                <a:latin typeface="Arial" panose="020B0604020202020204" pitchFamily="34" charset="0"/>
                <a:hlinkClick r:id="rId5"/>
              </a:rPr>
              <a:t>[4]</a:t>
            </a:r>
            <a:r>
              <a:rPr lang="fr-FR" altLang="fr-FR" sz="1200" dirty="0">
                <a:solidFill>
                  <a:srgbClr val="008000"/>
                </a:solidFill>
                <a:latin typeface="Arial" panose="020B0604020202020204" pitchFamily="34" charset="0"/>
              </a:rPr>
              <a:t>. </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Son aire de distribution va de </a:t>
            </a:r>
            <a:r>
              <a:rPr lang="fr-FR" altLang="fr-FR" sz="1200" dirty="0">
                <a:solidFill>
                  <a:srgbClr val="008000"/>
                </a:solidFill>
                <a:latin typeface="Arial" panose="020B0604020202020204" pitchFamily="34" charset="0"/>
                <a:hlinkClick r:id="rId6" tooltip="Egypte"/>
              </a:rPr>
              <a:t>Egypte</a:t>
            </a:r>
            <a:r>
              <a:rPr lang="fr-FR" altLang="fr-FR" sz="1200" dirty="0">
                <a:solidFill>
                  <a:srgbClr val="008000"/>
                </a:solidFill>
                <a:latin typeface="Arial" panose="020B0604020202020204" pitchFamily="34" charset="0"/>
              </a:rPr>
              <a:t> au </a:t>
            </a:r>
            <a:r>
              <a:rPr lang="fr-FR" altLang="fr-FR" sz="1200" dirty="0">
                <a:solidFill>
                  <a:srgbClr val="008000"/>
                </a:solidFill>
                <a:latin typeface="Arial" panose="020B0604020202020204" pitchFamily="34" charset="0"/>
                <a:hlinkClick r:id="rId7" tooltip="Kenya"/>
              </a:rPr>
              <a:t>Kenya</a:t>
            </a:r>
            <a:r>
              <a:rPr lang="fr-FR" altLang="fr-FR" sz="1200" dirty="0">
                <a:solidFill>
                  <a:srgbClr val="008000"/>
                </a:solidFill>
                <a:latin typeface="Arial" panose="020B0604020202020204" pitchFamily="34" charset="0"/>
              </a:rPr>
              <a:t> et à l'ouest du </a:t>
            </a:r>
            <a:r>
              <a:rPr lang="fr-FR" altLang="fr-FR" sz="1200" dirty="0">
                <a:solidFill>
                  <a:srgbClr val="008000"/>
                </a:solidFill>
                <a:latin typeface="Arial" panose="020B0604020202020204" pitchFamily="34" charset="0"/>
                <a:hlinkClick r:id="rId8" tooltip="Sénégal"/>
              </a:rPr>
              <a:t>Sénégal</a:t>
            </a:r>
            <a:r>
              <a:rPr lang="fr-FR" altLang="fr-FR" sz="1200" dirty="0">
                <a:solidFill>
                  <a:srgbClr val="008000"/>
                </a:solidFill>
                <a:latin typeface="Arial" panose="020B0604020202020204" pitchFamily="34" charset="0"/>
              </a:rPr>
              <a:t>. Au </a:t>
            </a:r>
            <a:r>
              <a:rPr lang="fr-FR" altLang="fr-FR" sz="1200" dirty="0">
                <a:solidFill>
                  <a:srgbClr val="008000"/>
                </a:solidFill>
                <a:latin typeface="Arial" panose="020B0604020202020204" pitchFamily="34" charset="0"/>
                <a:hlinkClick r:id="rId9" tooltip="Sahara"/>
              </a:rPr>
              <a:t>Sahara</a:t>
            </a:r>
            <a:r>
              <a:rPr lang="fr-FR" altLang="fr-FR" sz="1200" dirty="0">
                <a:solidFill>
                  <a:srgbClr val="008000"/>
                </a:solidFill>
                <a:latin typeface="Arial" panose="020B0604020202020204" pitchFamily="34" charset="0"/>
              </a:rPr>
              <a:t>, il pousse souvent dans les vallées humides.</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Cette espèce comprend plusieurs variétés distinctes : Selon </a:t>
            </a:r>
            <a:r>
              <a:rPr lang="fr-FR" altLang="fr-FR" sz="1200" dirty="0">
                <a:solidFill>
                  <a:srgbClr val="008000"/>
                </a:solidFill>
                <a:latin typeface="Arial" panose="020B0604020202020204" pitchFamily="34" charset="0"/>
                <a:hlinkClick r:id="rId10" tooltip="Catalogue of Life"/>
              </a:rPr>
              <a:t>Catalogue of Life</a:t>
            </a:r>
            <a:r>
              <a:rPr lang="fr-FR" altLang="fr-FR" sz="1200" dirty="0">
                <a:solidFill>
                  <a:srgbClr val="008000"/>
                </a:solidFill>
                <a:latin typeface="Arial" panose="020B0604020202020204" pitchFamily="34" charset="0"/>
              </a:rPr>
              <a:t> (19 juin 2013)</a:t>
            </a:r>
            <a:r>
              <a:rPr lang="fr-FR" altLang="fr-FR" sz="1200" baseline="30000" dirty="0">
                <a:solidFill>
                  <a:srgbClr val="008000"/>
                </a:solidFill>
                <a:latin typeface="Arial" panose="020B0604020202020204" pitchFamily="34" charset="0"/>
                <a:hlinkClick r:id="rId11"/>
              </a:rPr>
              <a:t>2</a:t>
            </a:r>
            <a:r>
              <a:rPr lang="fr-FR" altLang="fr-FR" sz="1200" dirty="0">
                <a:solidFill>
                  <a:srgbClr val="008000"/>
                </a:solidFill>
                <a:latin typeface="Arial" panose="020B0604020202020204" pitchFamily="34" charset="0"/>
              </a:rPr>
              <a:t> :</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variété </a:t>
            </a:r>
            <a:r>
              <a:rPr lang="fr-FR" altLang="fr-FR" sz="1200" i="1" dirty="0">
                <a:solidFill>
                  <a:srgbClr val="008000"/>
                </a:solidFill>
                <a:latin typeface="Arial" panose="020B0604020202020204" pitchFamily="34" charset="0"/>
              </a:rPr>
              <a:t>Acacia </a:t>
            </a:r>
            <a:r>
              <a:rPr lang="fr-FR" altLang="fr-FR" sz="1200" i="1" dirty="0" err="1">
                <a:solidFill>
                  <a:srgbClr val="008000"/>
                </a:solidFill>
                <a:latin typeface="Arial" panose="020B0604020202020204" pitchFamily="34" charset="0"/>
              </a:rPr>
              <a:t>seyal</a:t>
            </a:r>
            <a:r>
              <a:rPr lang="fr-FR" altLang="fr-FR" sz="1200" i="1" dirty="0">
                <a:solidFill>
                  <a:srgbClr val="008000"/>
                </a:solidFill>
                <a:latin typeface="Arial" panose="020B0604020202020204" pitchFamily="34" charset="0"/>
              </a:rPr>
              <a:t> var. </a:t>
            </a:r>
            <a:r>
              <a:rPr lang="fr-FR" altLang="fr-FR" sz="1200" i="1" dirty="0" err="1">
                <a:solidFill>
                  <a:srgbClr val="008000"/>
                </a:solidFill>
                <a:latin typeface="Arial" panose="020B0604020202020204" pitchFamily="34" charset="0"/>
              </a:rPr>
              <a:t>fistula</a:t>
            </a:r>
            <a:r>
              <a:rPr lang="fr-FR" altLang="fr-FR" sz="1200" dirty="0">
                <a:solidFill>
                  <a:srgbClr val="008000"/>
                </a:solidFill>
                <a:latin typeface="Arial" panose="020B0604020202020204" pitchFamily="34" charset="0"/>
              </a:rPr>
              <a:t> et variété </a:t>
            </a:r>
            <a:r>
              <a:rPr lang="fr-FR" altLang="fr-FR" sz="1200" i="1" dirty="0">
                <a:solidFill>
                  <a:srgbClr val="008000"/>
                </a:solidFill>
                <a:latin typeface="Arial" panose="020B0604020202020204" pitchFamily="34" charset="0"/>
              </a:rPr>
              <a:t>Acacia </a:t>
            </a:r>
            <a:r>
              <a:rPr lang="fr-FR" altLang="fr-FR" sz="1200" i="1" dirty="0" err="1">
                <a:solidFill>
                  <a:srgbClr val="008000"/>
                </a:solidFill>
                <a:latin typeface="Arial" panose="020B0604020202020204" pitchFamily="34" charset="0"/>
              </a:rPr>
              <a:t>seyal</a:t>
            </a:r>
            <a:r>
              <a:rPr lang="fr-FR" altLang="fr-FR" sz="1200" i="1" dirty="0">
                <a:solidFill>
                  <a:srgbClr val="008000"/>
                </a:solidFill>
                <a:latin typeface="Arial" panose="020B0604020202020204" pitchFamily="34" charset="0"/>
              </a:rPr>
              <a:t> var. </a:t>
            </a:r>
            <a:r>
              <a:rPr lang="fr-FR" altLang="fr-FR" sz="1200" i="1" dirty="0" err="1">
                <a:solidFill>
                  <a:srgbClr val="008000"/>
                </a:solidFill>
                <a:latin typeface="Arial" panose="020B0604020202020204" pitchFamily="34" charset="0"/>
              </a:rPr>
              <a:t>seyal</a:t>
            </a:r>
            <a:endParaRPr lang="fr-FR" altLang="fr-FR" sz="1200" dirty="0">
              <a:solidFill>
                <a:srgbClr val="008000"/>
              </a:solidFill>
              <a:latin typeface="Arial" panose="020B0604020202020204" pitchFamily="34" charset="0"/>
            </a:endParaRP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2"/>
              </a:rPr>
              <a:t>http://fr.wikipedia.org/wiki/Acacia_seyal</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13"/>
              </a:rPr>
              <a:t>http://en.wikipedia.org/wiki/Vachellia_seyal</a:t>
            </a:r>
            <a:r>
              <a:rPr lang="fr-FR" altLang="fr-FR" sz="1200" dirty="0">
                <a:solidFill>
                  <a:srgbClr val="008000"/>
                </a:solidFill>
                <a:latin typeface="Arial" panose="020B0604020202020204" pitchFamily="34" charset="0"/>
              </a:rPr>
              <a:t> </a:t>
            </a:r>
          </a:p>
        </p:txBody>
      </p:sp>
      <p:pic>
        <p:nvPicPr>
          <p:cNvPr id="31750" name="Picture 3" descr="C:\Users\LISAN\Pictures\plantes-halophytes-xerophiles\Acacia seyal.jpg">
            <a:extLst>
              <a:ext uri="{FF2B5EF4-FFF2-40B4-BE49-F238E27FC236}">
                <a16:creationId xmlns:a16="http://schemas.microsoft.com/office/drawing/2014/main" id="{457571C1-913F-4BA6-9BF4-D82247B737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2950" y="33575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C:\Users\LISAN\Pictures\plantes-halophytes-xerophiles\Acacia seyal2.jpg">
            <a:extLst>
              <a:ext uri="{FF2B5EF4-FFF2-40B4-BE49-F238E27FC236}">
                <a16:creationId xmlns:a16="http://schemas.microsoft.com/office/drawing/2014/main" id="{CC483A27-5617-4F88-8EA8-A3064B94CF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6600" y="5013325"/>
            <a:ext cx="26765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5" descr="C:\Users\LISAN\Pictures\plantes-halophytes-xerophiles\Acacia seyal3.jpg">
            <a:extLst>
              <a:ext uri="{FF2B5EF4-FFF2-40B4-BE49-F238E27FC236}">
                <a16:creationId xmlns:a16="http://schemas.microsoft.com/office/drawing/2014/main" id="{2F232BA6-8A6E-4884-BAD4-E3CD91A6746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6688" y="48688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6" descr="C:\Users\LISAN\Pictures\plantes-halophytes-xerophiles\Acacia seyal4.jpg">
            <a:extLst>
              <a:ext uri="{FF2B5EF4-FFF2-40B4-BE49-F238E27FC236}">
                <a16:creationId xmlns:a16="http://schemas.microsoft.com/office/drawing/2014/main" id="{2CFC303D-25C9-4F9C-93E5-80A60173429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388" y="50133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7" descr="C:\Users\LISAN\Pictures\plantes-halophytes-xerophiles\Acacia seyal5.jpg">
            <a:extLst>
              <a:ext uri="{FF2B5EF4-FFF2-40B4-BE49-F238E27FC236}">
                <a16:creationId xmlns:a16="http://schemas.microsoft.com/office/drawing/2014/main" id="{5166F90A-0635-4525-88EF-ED799CE2E8A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63938" y="3860800"/>
            <a:ext cx="22288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ZoneTexte 12">
            <a:extLst>
              <a:ext uri="{FF2B5EF4-FFF2-40B4-BE49-F238E27FC236}">
                <a16:creationId xmlns:a16="http://schemas.microsoft.com/office/drawing/2014/main" id="{D71A3343-E864-4F2C-8AD7-8F1AC08888E5}"/>
              </a:ext>
            </a:extLst>
          </p:cNvPr>
          <p:cNvSpPr txBox="1">
            <a:spLocks noChangeArrowheads="1"/>
          </p:cNvSpPr>
          <p:nvPr/>
        </p:nvSpPr>
        <p:spPr bwMode="auto">
          <a:xfrm>
            <a:off x="179388" y="4222750"/>
            <a:ext cx="2428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008000"/>
                </a:solidFill>
                <a:latin typeface="Arial" panose="020B0604020202020204" pitchFamily="34" charset="0"/>
              </a:rPr>
              <a:t>Famille des </a:t>
            </a:r>
            <a:r>
              <a:rPr lang="fr-FR" altLang="fr-FR" sz="1200" i="1">
                <a:solidFill>
                  <a:srgbClr val="008000"/>
                </a:solidFill>
                <a:latin typeface="Arial" panose="020B0604020202020204" pitchFamily="34" charset="0"/>
                <a:hlinkClick r:id="rId19" tooltip="Fabaceae"/>
              </a:rPr>
              <a:t>Fabaceae</a:t>
            </a:r>
            <a:r>
              <a:rPr lang="fr-FR" altLang="fr-FR" sz="1200">
                <a:solidFill>
                  <a:srgbClr val="008000"/>
                </a:solidFill>
                <a:latin typeface="Arial" panose="020B0604020202020204" pitchFamily="34" charset="0"/>
              </a:rPr>
              <a:t>, sous-famille des </a:t>
            </a:r>
            <a:r>
              <a:rPr lang="fr-FR" altLang="fr-FR" sz="1200" i="1">
                <a:solidFill>
                  <a:srgbClr val="008000"/>
                </a:solidFill>
                <a:latin typeface="Arial" panose="020B0604020202020204" pitchFamily="34" charset="0"/>
                <a:hlinkClick r:id="rId20" tooltip="Mimosaceae"/>
              </a:rPr>
              <a:t>Mimosaceae</a:t>
            </a:r>
            <a:r>
              <a:rPr lang="fr-FR" altLang="fr-FR" sz="1200">
                <a:solidFill>
                  <a:srgbClr val="008000"/>
                </a:solidFill>
                <a:latin typeface="Arial" panose="020B0604020202020204" pitchFamily="34" charset="0"/>
              </a:rPr>
              <a:t>, selon la classification phylogénétique.</a:t>
            </a:r>
          </a:p>
        </p:txBody>
      </p:sp>
      <p:sp>
        <p:nvSpPr>
          <p:cNvPr id="31756" name="Rectangle 13">
            <a:extLst>
              <a:ext uri="{FF2B5EF4-FFF2-40B4-BE49-F238E27FC236}">
                <a16:creationId xmlns:a16="http://schemas.microsoft.com/office/drawing/2014/main" id="{CA7E0D97-B267-4E2F-BEE2-9AE395E5EAF6}"/>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31757" name="Rectangle 13">
            <a:extLst>
              <a:ext uri="{FF2B5EF4-FFF2-40B4-BE49-F238E27FC236}">
                <a16:creationId xmlns:a16="http://schemas.microsoft.com/office/drawing/2014/main" id="{4B818623-E224-488A-9D10-FE84CA7615D4}"/>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31758" name="Image 14" descr="logo aride_s.jpg">
            <a:extLst>
              <a:ext uri="{FF2B5EF4-FFF2-40B4-BE49-F238E27FC236}">
                <a16:creationId xmlns:a16="http://schemas.microsoft.com/office/drawing/2014/main" id="{5847C221-DC24-4193-9E96-597581DF2BC7}"/>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84225" y="8731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Image 15" descr="logo salinisation2_s.jpg">
            <a:extLst>
              <a:ext uri="{FF2B5EF4-FFF2-40B4-BE49-F238E27FC236}">
                <a16:creationId xmlns:a16="http://schemas.microsoft.com/office/drawing/2014/main" id="{DC7CCDBB-F1C4-42AC-8BE3-807555297037}"/>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449388" y="65088"/>
            <a:ext cx="4635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Rectangle 17">
            <a:extLst>
              <a:ext uri="{FF2B5EF4-FFF2-40B4-BE49-F238E27FC236}">
                <a16:creationId xmlns:a16="http://schemas.microsoft.com/office/drawing/2014/main" id="{25F0B016-CCA7-4D94-964E-CBB282E40E3B}"/>
              </a:ext>
            </a:extLst>
          </p:cNvPr>
          <p:cNvSpPr>
            <a:spLocks noChangeArrowheads="1"/>
          </p:cNvSpPr>
          <p:nvPr/>
        </p:nvSpPr>
        <p:spPr bwMode="auto">
          <a:xfrm>
            <a:off x="2057400" y="1905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31761" name="Rectangle 18">
            <a:extLst>
              <a:ext uri="{FF2B5EF4-FFF2-40B4-BE49-F238E27FC236}">
                <a16:creationId xmlns:a16="http://schemas.microsoft.com/office/drawing/2014/main" id="{DCF91D53-931F-41B0-B15A-43C65B0A307A}"/>
              </a:ext>
            </a:extLst>
          </p:cNvPr>
          <p:cNvSpPr>
            <a:spLocks noChangeArrowheads="1"/>
          </p:cNvSpPr>
          <p:nvPr/>
        </p:nvSpPr>
        <p:spPr bwMode="auto">
          <a:xfrm>
            <a:off x="3128963" y="193675"/>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1762" name="Rectangle 19">
            <a:extLst>
              <a:ext uri="{FF2B5EF4-FFF2-40B4-BE49-F238E27FC236}">
                <a16:creationId xmlns:a16="http://schemas.microsoft.com/office/drawing/2014/main" id="{B1BDE95E-A580-4D47-B9B3-6EC0EC801B96}"/>
              </a:ext>
            </a:extLst>
          </p:cNvPr>
          <p:cNvSpPr>
            <a:spLocks noChangeArrowheads="1"/>
          </p:cNvSpPr>
          <p:nvPr/>
        </p:nvSpPr>
        <p:spPr bwMode="auto">
          <a:xfrm>
            <a:off x="179388" y="774700"/>
            <a:ext cx="9028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pic>
        <p:nvPicPr>
          <p:cNvPr id="31763" name="Picture 2" descr="D:\Users\blisan\Pictures\perso\Agroforesterie climat tropical sec\images\Acacia-seyal_s.jpg">
            <a:extLst>
              <a:ext uri="{FF2B5EF4-FFF2-40B4-BE49-F238E27FC236}">
                <a16:creationId xmlns:a16="http://schemas.microsoft.com/office/drawing/2014/main" id="{BC4C059F-BBAD-4658-BFB2-CB7A3325EA9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29738" y="4937125"/>
            <a:ext cx="24765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a:extLst>
              <a:ext uri="{FF2B5EF4-FFF2-40B4-BE49-F238E27FC236}">
                <a16:creationId xmlns:a16="http://schemas.microsoft.com/office/drawing/2014/main" id="{F7F253EE-C7B5-4CD7-81F9-1D578EEFE8EA}"/>
              </a:ext>
            </a:extLst>
          </p:cNvPr>
          <p:cNvPicPr>
            <a:picLocks noChangeAspect="1"/>
          </p:cNvPicPr>
          <p:nvPr/>
        </p:nvPicPr>
        <p:blipFill>
          <a:blip r:embed="rId24"/>
          <a:stretch>
            <a:fillRect/>
          </a:stretch>
        </p:blipFill>
        <p:spPr>
          <a:xfrm>
            <a:off x="7386332" y="161288"/>
            <a:ext cx="400050" cy="352425"/>
          </a:xfrm>
          <a:prstGeom prst="rect">
            <a:avLst/>
          </a:prstGeom>
        </p:spPr>
      </p:pic>
      <p:pic>
        <p:nvPicPr>
          <p:cNvPr id="21" name="Image 20">
            <a:extLst>
              <a:ext uri="{FF2B5EF4-FFF2-40B4-BE49-F238E27FC236}">
                <a16:creationId xmlns:a16="http://schemas.microsoft.com/office/drawing/2014/main" id="{9324A3ED-35AA-4433-925B-F7A98A132F75}"/>
              </a:ext>
            </a:extLst>
          </p:cNvPr>
          <p:cNvPicPr>
            <a:picLocks noChangeAspect="1"/>
          </p:cNvPicPr>
          <p:nvPr/>
        </p:nvPicPr>
        <p:blipFill>
          <a:blip r:embed="rId24"/>
          <a:stretch>
            <a:fillRect/>
          </a:stretch>
        </p:blipFill>
        <p:spPr>
          <a:xfrm>
            <a:off x="7806117" y="151127"/>
            <a:ext cx="400050" cy="352425"/>
          </a:xfrm>
          <a:prstGeom prst="rect">
            <a:avLst/>
          </a:prstGeom>
        </p:spPr>
      </p:pic>
      <p:pic>
        <p:nvPicPr>
          <p:cNvPr id="22" name="Image 21">
            <a:extLst>
              <a:ext uri="{FF2B5EF4-FFF2-40B4-BE49-F238E27FC236}">
                <a16:creationId xmlns:a16="http://schemas.microsoft.com/office/drawing/2014/main" id="{FE49E74E-D3ED-404C-A8B6-75E85C8E4018}"/>
              </a:ext>
            </a:extLst>
          </p:cNvPr>
          <p:cNvPicPr>
            <a:picLocks noChangeAspect="1"/>
          </p:cNvPicPr>
          <p:nvPr/>
        </p:nvPicPr>
        <p:blipFill>
          <a:blip r:embed="rId24"/>
          <a:stretch>
            <a:fillRect/>
          </a:stretch>
        </p:blipFill>
        <p:spPr>
          <a:xfrm>
            <a:off x="8243167" y="141279"/>
            <a:ext cx="400050" cy="35242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48AA9C-6CA0-43CF-87B6-4B56DFE9D54C}"/>
              </a:ext>
            </a:extLst>
          </p:cNvPr>
          <p:cNvSpPr>
            <a:spLocks noChangeArrowheads="1"/>
          </p:cNvSpPr>
          <p:nvPr/>
        </p:nvSpPr>
        <p:spPr bwMode="auto">
          <a:xfrm>
            <a:off x="179386" y="1062038"/>
            <a:ext cx="112775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FR" altLang="fr-FR" sz="1800" dirty="0">
                <a:solidFill>
                  <a:srgbClr val="008000"/>
                </a:solidFill>
              </a:rPr>
              <a:t>3.4. </a:t>
            </a:r>
            <a:r>
              <a:rPr lang="fr-FR" altLang="fr-FR" sz="1800" b="1" dirty="0">
                <a:solidFill>
                  <a:srgbClr val="008000"/>
                </a:solidFill>
              </a:rPr>
              <a:t>Mimosa épineux - </a:t>
            </a:r>
            <a:r>
              <a:rPr lang="it-IT" altLang="fr-FR" sz="1800" b="1" dirty="0">
                <a:solidFill>
                  <a:srgbClr val="008000"/>
                </a:solidFill>
              </a:rPr>
              <a:t>Umbrella thorn, Israeli babool, Seyal </a:t>
            </a:r>
            <a:r>
              <a:rPr lang="fr-FR" altLang="fr-FR" sz="1800" dirty="0">
                <a:solidFill>
                  <a:srgbClr val="008000"/>
                </a:solidFill>
              </a:rPr>
              <a:t>(</a:t>
            </a:r>
            <a:r>
              <a:rPr lang="fr-FR" altLang="fr-FR" sz="1800" i="1" dirty="0">
                <a:solidFill>
                  <a:srgbClr val="008000"/>
                </a:solidFill>
              </a:rPr>
              <a:t>Acacia </a:t>
            </a:r>
            <a:r>
              <a:rPr lang="fr-FR" altLang="fr-FR" sz="1800" i="1" dirty="0" err="1">
                <a:solidFill>
                  <a:srgbClr val="008000"/>
                </a:solidFill>
              </a:rPr>
              <a:t>seyal</a:t>
            </a:r>
            <a:r>
              <a:rPr lang="fr-FR" altLang="fr-FR" sz="1800" i="1" dirty="0">
                <a:solidFill>
                  <a:srgbClr val="008000"/>
                </a:solidFill>
              </a:rPr>
              <a:t> ou Acacia </a:t>
            </a:r>
            <a:r>
              <a:rPr lang="fr-FR" altLang="fr-FR" sz="1800" i="1" dirty="0" err="1">
                <a:solidFill>
                  <a:srgbClr val="008000"/>
                </a:solidFill>
              </a:rPr>
              <a:t>tortilis</a:t>
            </a:r>
            <a:r>
              <a:rPr lang="fr-FR" altLang="fr-FR" sz="1800" dirty="0">
                <a:solidFill>
                  <a:srgbClr val="008000"/>
                </a:solidFill>
              </a:rPr>
              <a:t>) </a:t>
            </a:r>
            <a:r>
              <a:rPr lang="fr-FR" sz="1800" b="1" dirty="0">
                <a:solidFill>
                  <a:srgbClr val="008000"/>
                </a:solidFill>
              </a:rPr>
              <a:t>(famille des </a:t>
            </a:r>
            <a:r>
              <a:rPr lang="fr-FR" sz="1800" i="1" u="sng" dirty="0" err="1">
                <a:hlinkClick r:id="rId2"/>
              </a:rPr>
              <a:t>Fabaceae</a:t>
            </a:r>
            <a:r>
              <a:rPr lang="fr-FR" sz="1800" b="1" dirty="0">
                <a:solidFill>
                  <a:srgbClr val="008000"/>
                </a:solidFill>
              </a:rPr>
              <a:t>)</a:t>
            </a:r>
            <a:endParaRPr lang="fr-FR" altLang="fr-FR" sz="1800" b="1" i="1" dirty="0">
              <a:solidFill>
                <a:srgbClr val="008000"/>
              </a:solidFill>
            </a:endParaRPr>
          </a:p>
        </p:txBody>
      </p:sp>
      <p:sp>
        <p:nvSpPr>
          <p:cNvPr id="4" name="Espace réservé du numéro de diapositive 1">
            <a:extLst>
              <a:ext uri="{FF2B5EF4-FFF2-40B4-BE49-F238E27FC236}">
                <a16:creationId xmlns:a16="http://schemas.microsoft.com/office/drawing/2014/main" id="{36DE1722-6DEB-474E-B3DB-10D27964C66B}"/>
              </a:ext>
            </a:extLst>
          </p:cNvPr>
          <p:cNvSpPr txBox="1">
            <a:spLocks/>
          </p:cNvSpPr>
          <p:nvPr/>
        </p:nvSpPr>
        <p:spPr bwMode="auto">
          <a:xfrm>
            <a:off x="141288" y="141288"/>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9690E836-54A2-4224-9EED-009EABCDA7FD}" type="slidenum">
              <a:rPr lang="fr-FR" altLang="fr-FR" sz="1200">
                <a:solidFill>
                  <a:srgbClr val="898989"/>
                </a:solidFill>
              </a:rPr>
              <a:pPr algn="r" eaLnBrk="1" hangingPunct="1">
                <a:lnSpc>
                  <a:spcPct val="100000"/>
                </a:lnSpc>
                <a:spcBef>
                  <a:spcPct val="0"/>
                </a:spcBef>
                <a:buFontTx/>
                <a:buNone/>
              </a:pPr>
              <a:t>36</a:t>
            </a:fld>
            <a:endParaRPr lang="fr-FR" altLang="fr-FR" sz="1200">
              <a:solidFill>
                <a:srgbClr val="898989"/>
              </a:solidFill>
            </a:endParaRPr>
          </a:p>
        </p:txBody>
      </p:sp>
      <p:sp>
        <p:nvSpPr>
          <p:cNvPr id="5" name="Rectangle 15">
            <a:extLst>
              <a:ext uri="{FF2B5EF4-FFF2-40B4-BE49-F238E27FC236}">
                <a16:creationId xmlns:a16="http://schemas.microsoft.com/office/drawing/2014/main" id="{5DFDA444-95F8-43E4-B234-87555D7A4786}"/>
              </a:ext>
            </a:extLst>
          </p:cNvPr>
          <p:cNvSpPr>
            <a:spLocks noChangeArrowheads="1"/>
          </p:cNvSpPr>
          <p:nvPr/>
        </p:nvSpPr>
        <p:spPr bwMode="auto">
          <a:xfrm>
            <a:off x="2454275" y="87313"/>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6" name="Rectangle 13">
            <a:extLst>
              <a:ext uri="{FF2B5EF4-FFF2-40B4-BE49-F238E27FC236}">
                <a16:creationId xmlns:a16="http://schemas.microsoft.com/office/drawing/2014/main" id="{EE49EA94-FF74-4D00-9378-E17D0851F2BA}"/>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 name="Rectangle 13">
            <a:extLst>
              <a:ext uri="{FF2B5EF4-FFF2-40B4-BE49-F238E27FC236}">
                <a16:creationId xmlns:a16="http://schemas.microsoft.com/office/drawing/2014/main" id="{6A988433-E425-4B2A-B478-1471D7860B49}"/>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8" name="Image 14" descr="logo aride_s.jpg">
            <a:extLst>
              <a:ext uri="{FF2B5EF4-FFF2-40B4-BE49-F238E27FC236}">
                <a16:creationId xmlns:a16="http://schemas.microsoft.com/office/drawing/2014/main" id="{FABE046E-804E-4413-85D1-2CF08A4412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 y="8731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5" descr="logo salinisation2_s.jpg">
            <a:extLst>
              <a:ext uri="{FF2B5EF4-FFF2-40B4-BE49-F238E27FC236}">
                <a16:creationId xmlns:a16="http://schemas.microsoft.com/office/drawing/2014/main" id="{2E758355-F7FA-4B10-A7EB-236E8D9D52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9388" y="65088"/>
            <a:ext cx="4635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7">
            <a:extLst>
              <a:ext uri="{FF2B5EF4-FFF2-40B4-BE49-F238E27FC236}">
                <a16:creationId xmlns:a16="http://schemas.microsoft.com/office/drawing/2014/main" id="{218704FA-67AC-48B6-8891-331222810AF6}"/>
              </a:ext>
            </a:extLst>
          </p:cNvPr>
          <p:cNvSpPr>
            <a:spLocks noChangeArrowheads="1"/>
          </p:cNvSpPr>
          <p:nvPr/>
        </p:nvSpPr>
        <p:spPr bwMode="auto">
          <a:xfrm>
            <a:off x="2057400" y="1905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11" name="Rectangle 18">
            <a:extLst>
              <a:ext uri="{FF2B5EF4-FFF2-40B4-BE49-F238E27FC236}">
                <a16:creationId xmlns:a16="http://schemas.microsoft.com/office/drawing/2014/main" id="{02B1201E-C7E9-4A85-A8F6-8165D5055363}"/>
              </a:ext>
            </a:extLst>
          </p:cNvPr>
          <p:cNvSpPr>
            <a:spLocks noChangeArrowheads="1"/>
          </p:cNvSpPr>
          <p:nvPr/>
        </p:nvSpPr>
        <p:spPr bwMode="auto">
          <a:xfrm>
            <a:off x="3128963" y="193675"/>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2" name="Rectangle 19">
            <a:extLst>
              <a:ext uri="{FF2B5EF4-FFF2-40B4-BE49-F238E27FC236}">
                <a16:creationId xmlns:a16="http://schemas.microsoft.com/office/drawing/2014/main" id="{D2737067-2720-43C1-88FB-D3E3F54C49C6}"/>
              </a:ext>
            </a:extLst>
          </p:cNvPr>
          <p:cNvSpPr>
            <a:spLocks noChangeArrowheads="1"/>
          </p:cNvSpPr>
          <p:nvPr/>
        </p:nvSpPr>
        <p:spPr bwMode="auto">
          <a:xfrm>
            <a:off x="179388" y="774700"/>
            <a:ext cx="9028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pic>
        <p:nvPicPr>
          <p:cNvPr id="13" name="Image 12">
            <a:extLst>
              <a:ext uri="{FF2B5EF4-FFF2-40B4-BE49-F238E27FC236}">
                <a16:creationId xmlns:a16="http://schemas.microsoft.com/office/drawing/2014/main" id="{5FBCA6E6-025A-4ADD-8B2E-F128D16EB2DC}"/>
              </a:ext>
            </a:extLst>
          </p:cNvPr>
          <p:cNvPicPr>
            <a:picLocks noChangeAspect="1"/>
          </p:cNvPicPr>
          <p:nvPr/>
        </p:nvPicPr>
        <p:blipFill>
          <a:blip r:embed="rId5"/>
          <a:stretch>
            <a:fillRect/>
          </a:stretch>
        </p:blipFill>
        <p:spPr>
          <a:xfrm>
            <a:off x="7386332" y="161288"/>
            <a:ext cx="400050" cy="352425"/>
          </a:xfrm>
          <a:prstGeom prst="rect">
            <a:avLst/>
          </a:prstGeom>
        </p:spPr>
      </p:pic>
      <p:pic>
        <p:nvPicPr>
          <p:cNvPr id="14" name="Image 13">
            <a:extLst>
              <a:ext uri="{FF2B5EF4-FFF2-40B4-BE49-F238E27FC236}">
                <a16:creationId xmlns:a16="http://schemas.microsoft.com/office/drawing/2014/main" id="{B12644C5-112C-4A0F-BC9E-751CB46EFEB1}"/>
              </a:ext>
            </a:extLst>
          </p:cNvPr>
          <p:cNvPicPr>
            <a:picLocks noChangeAspect="1"/>
          </p:cNvPicPr>
          <p:nvPr/>
        </p:nvPicPr>
        <p:blipFill>
          <a:blip r:embed="rId5"/>
          <a:stretch>
            <a:fillRect/>
          </a:stretch>
        </p:blipFill>
        <p:spPr>
          <a:xfrm>
            <a:off x="7806117" y="151127"/>
            <a:ext cx="400050" cy="352425"/>
          </a:xfrm>
          <a:prstGeom prst="rect">
            <a:avLst/>
          </a:prstGeom>
        </p:spPr>
      </p:pic>
      <p:pic>
        <p:nvPicPr>
          <p:cNvPr id="15" name="Image 14">
            <a:extLst>
              <a:ext uri="{FF2B5EF4-FFF2-40B4-BE49-F238E27FC236}">
                <a16:creationId xmlns:a16="http://schemas.microsoft.com/office/drawing/2014/main" id="{691B22BF-25C2-4B12-86F3-DB92251D3D8C}"/>
              </a:ext>
            </a:extLst>
          </p:cNvPr>
          <p:cNvPicPr>
            <a:picLocks noChangeAspect="1"/>
          </p:cNvPicPr>
          <p:nvPr/>
        </p:nvPicPr>
        <p:blipFill>
          <a:blip r:embed="rId5"/>
          <a:stretch>
            <a:fillRect/>
          </a:stretch>
        </p:blipFill>
        <p:spPr>
          <a:xfrm>
            <a:off x="8243167" y="141279"/>
            <a:ext cx="400050" cy="352425"/>
          </a:xfrm>
          <a:prstGeom prst="rect">
            <a:avLst/>
          </a:prstGeom>
        </p:spPr>
      </p:pic>
      <p:sp>
        <p:nvSpPr>
          <p:cNvPr id="16" name="ZoneTexte 15">
            <a:extLst>
              <a:ext uri="{FF2B5EF4-FFF2-40B4-BE49-F238E27FC236}">
                <a16:creationId xmlns:a16="http://schemas.microsoft.com/office/drawing/2014/main" id="{B50F3CF6-EF81-4E0C-9B76-46532422DFFC}"/>
              </a:ext>
            </a:extLst>
          </p:cNvPr>
          <p:cNvSpPr txBox="1"/>
          <p:nvPr/>
        </p:nvSpPr>
        <p:spPr>
          <a:xfrm>
            <a:off x="141288" y="1431370"/>
            <a:ext cx="11961065" cy="2215991"/>
          </a:xfrm>
          <a:prstGeom prst="rect">
            <a:avLst/>
          </a:prstGeom>
          <a:noFill/>
        </p:spPr>
        <p:txBody>
          <a:bodyPr wrap="square" rtlCol="0">
            <a:spAutoFit/>
          </a:bodyPr>
          <a:lstStyle/>
          <a:p>
            <a:r>
              <a:rPr lang="fr-FR" b="0" i="1" dirty="0">
                <a:solidFill>
                  <a:srgbClr val="000000"/>
                </a:solidFill>
                <a:effectLst/>
                <a:latin typeface="+mn-lt"/>
              </a:rPr>
              <a:t>A. tortillis</a:t>
            </a:r>
            <a:r>
              <a:rPr lang="fr-FR" b="0" i="0" dirty="0">
                <a:solidFill>
                  <a:srgbClr val="000000"/>
                </a:solidFill>
                <a:effectLst/>
                <a:latin typeface="+mn-lt"/>
              </a:rPr>
              <a:t> est un arbre</a:t>
            </a:r>
            <a:r>
              <a:rPr lang="fr-FR" b="0" i="1" dirty="0">
                <a:solidFill>
                  <a:srgbClr val="000000"/>
                </a:solidFill>
                <a:effectLst/>
                <a:latin typeface="+mn-lt"/>
              </a:rPr>
              <a:t> légumineux fixateur de l'azote</a:t>
            </a:r>
            <a:r>
              <a:rPr lang="fr-FR" b="0" i="0" dirty="0">
                <a:solidFill>
                  <a:srgbClr val="000000"/>
                </a:solidFill>
                <a:effectLst/>
                <a:latin typeface="+mn-lt"/>
              </a:rPr>
              <a:t>. </a:t>
            </a:r>
            <a:r>
              <a:rPr lang="fr-FR" b="1" dirty="0">
                <a:solidFill>
                  <a:srgbClr val="008000"/>
                </a:solidFill>
                <a:effectLst/>
                <a:latin typeface="+mn-lt"/>
              </a:rPr>
              <a:t>Cette espèce est connue pour fournir du carburant à une grande partie de l'Afrique aride et semi-aride et du Moyen-Orient. En outre, il favorise les sols alcalins et pousse bien dans les endroits peu profonds. Les températures maximales peuvent atteindre 50 °C et des précipitations allant jusqu'à 1000 mm, ou jusqu'à 100 </a:t>
            </a:r>
            <a:r>
              <a:rPr lang="fr-FR" b="1" dirty="0" err="1">
                <a:solidFill>
                  <a:srgbClr val="008000"/>
                </a:solidFill>
                <a:effectLst/>
                <a:latin typeface="+mn-lt"/>
              </a:rPr>
              <a:t>mm.</a:t>
            </a:r>
            <a:r>
              <a:rPr lang="fr-FR" b="1" dirty="0">
                <a:solidFill>
                  <a:srgbClr val="008000"/>
                </a:solidFill>
                <a:effectLst/>
                <a:latin typeface="+mn-lt"/>
              </a:rPr>
              <a:t> Sa valeur calorifique est très élevée (4 400 kcal par kg), ce qui fait du bois de chauffage et du charbon supérieur.</a:t>
            </a:r>
            <a:r>
              <a:rPr lang="fr-FR" b="1" i="1" dirty="0">
                <a:solidFill>
                  <a:srgbClr val="000000"/>
                </a:solidFill>
                <a:effectLst/>
                <a:latin typeface="+mn-lt"/>
              </a:rPr>
              <a:t> </a:t>
            </a:r>
            <a:r>
              <a:rPr lang="fr-FR" b="0" i="1" dirty="0">
                <a:solidFill>
                  <a:srgbClr val="000000"/>
                </a:solidFill>
                <a:effectLst/>
                <a:latin typeface="+mn-lt"/>
              </a:rPr>
              <a:t>A. </a:t>
            </a:r>
            <a:r>
              <a:rPr lang="fr-FR" b="0" i="1" dirty="0" err="1">
                <a:solidFill>
                  <a:srgbClr val="000000"/>
                </a:solidFill>
                <a:effectLst/>
                <a:latin typeface="+mn-lt"/>
              </a:rPr>
              <a:t>tortilis</a:t>
            </a:r>
            <a:r>
              <a:rPr lang="fr-FR" b="0" i="0" dirty="0">
                <a:solidFill>
                  <a:srgbClr val="000000"/>
                </a:solidFill>
                <a:effectLst/>
                <a:latin typeface="+mn-lt"/>
              </a:rPr>
              <a:t> est également utilisé pour le bois pour les poteaux de clôture, le fourrage (19% de teneur en protéines) et pour la stabilisation du sable. </a:t>
            </a:r>
            <a:r>
              <a:rPr lang="fr-FR" b="1" dirty="0">
                <a:solidFill>
                  <a:srgbClr val="000000"/>
                </a:solidFill>
                <a:effectLst/>
                <a:latin typeface="+mn-lt"/>
              </a:rPr>
              <a:t>En fait, ses limites sont </a:t>
            </a:r>
            <a:r>
              <a:rPr lang="fr-FR" b="1" dirty="0">
                <a:solidFill>
                  <a:srgbClr val="008000"/>
                </a:solidFill>
                <a:effectLst/>
                <a:latin typeface="+mn-lt"/>
              </a:rPr>
              <a:t>l'abondance d'épines</a:t>
            </a:r>
            <a:r>
              <a:rPr lang="fr-FR" b="1" dirty="0">
                <a:solidFill>
                  <a:srgbClr val="000000"/>
                </a:solidFill>
                <a:effectLst/>
                <a:latin typeface="+mn-lt"/>
              </a:rPr>
              <a:t>, </a:t>
            </a:r>
            <a:r>
              <a:rPr lang="fr-FR" b="1" dirty="0">
                <a:solidFill>
                  <a:srgbClr val="FF0000"/>
                </a:solidFill>
                <a:effectLst/>
                <a:latin typeface="+mn-lt"/>
              </a:rPr>
              <a:t>le fait que les insectes réduisent souvent la production de semences et que les arbres peuvent être susceptibles d'être attaqués par des chenilles et des coléoptères</a:t>
            </a:r>
            <a:r>
              <a:rPr lang="fr-FR" dirty="0">
                <a:effectLst/>
                <a:latin typeface="+mn-lt"/>
              </a:rPr>
              <a:t>.</a:t>
            </a:r>
          </a:p>
          <a:p>
            <a:r>
              <a:rPr lang="fr-FR" sz="1200" dirty="0">
                <a:latin typeface="+mn-lt"/>
              </a:rPr>
              <a:t>Source : </a:t>
            </a:r>
            <a:r>
              <a:rPr lang="fr-FR" sz="1200" dirty="0">
                <a:latin typeface="+mn-lt"/>
                <a:hlinkClick r:id="rId6"/>
              </a:rPr>
              <a:t>http://www.newforestsproject.org/species.html</a:t>
            </a:r>
            <a:r>
              <a:rPr lang="fr-FR" sz="1200" dirty="0">
                <a:latin typeface="+mn-lt"/>
              </a:rPr>
              <a:t> </a:t>
            </a:r>
          </a:p>
        </p:txBody>
      </p:sp>
      <p:pic>
        <p:nvPicPr>
          <p:cNvPr id="18" name="Image 17" descr="Une image contenant extérieur, herbe, ciel, arbre&#10;&#10;Description générée avec un niveau de confiance très élevé">
            <a:extLst>
              <a:ext uri="{FF2B5EF4-FFF2-40B4-BE49-F238E27FC236}">
                <a16:creationId xmlns:a16="http://schemas.microsoft.com/office/drawing/2014/main" id="{63E15E51-D42F-41B1-9748-7D677322C5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6576" y="3439602"/>
            <a:ext cx="2857500" cy="1543050"/>
          </a:xfrm>
          <a:prstGeom prst="rect">
            <a:avLst/>
          </a:prstGeom>
        </p:spPr>
      </p:pic>
      <p:pic>
        <p:nvPicPr>
          <p:cNvPr id="20" name="Image 19" descr="Une image contenant plante, arbre&#10;&#10;Description générée avec un niveau de confiance élevé">
            <a:extLst>
              <a:ext uri="{FF2B5EF4-FFF2-40B4-BE49-F238E27FC236}">
                <a16:creationId xmlns:a16="http://schemas.microsoft.com/office/drawing/2014/main" id="{F977F628-51A3-4825-AF01-1745A1188E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386" y="4997683"/>
            <a:ext cx="2619375" cy="1743075"/>
          </a:xfrm>
          <a:prstGeom prst="rect">
            <a:avLst/>
          </a:prstGeom>
        </p:spPr>
      </p:pic>
      <p:pic>
        <p:nvPicPr>
          <p:cNvPr id="22" name="Image 21" descr="Une image contenant arbre, plante&#10;&#10;Description générée avec un niveau de confiance très élevé">
            <a:extLst>
              <a:ext uri="{FF2B5EF4-FFF2-40B4-BE49-F238E27FC236}">
                <a16:creationId xmlns:a16="http://schemas.microsoft.com/office/drawing/2014/main" id="{43A76E67-59F5-4929-806B-F46944C601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3811" y="4281487"/>
            <a:ext cx="1866900" cy="2457450"/>
          </a:xfrm>
          <a:prstGeom prst="rect">
            <a:avLst/>
          </a:prstGeom>
        </p:spPr>
      </p:pic>
      <p:pic>
        <p:nvPicPr>
          <p:cNvPr id="24" name="Image 23" descr="Une image contenant arbre, plante&#10;&#10;Description générée avec un niveau de confiance très élevé">
            <a:extLst>
              <a:ext uri="{FF2B5EF4-FFF2-40B4-BE49-F238E27FC236}">
                <a16:creationId xmlns:a16="http://schemas.microsoft.com/office/drawing/2014/main" id="{8E35375D-F39D-4309-BDBA-90BF487730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7551" y="5033962"/>
            <a:ext cx="2676525" cy="1704975"/>
          </a:xfrm>
          <a:prstGeom prst="rect">
            <a:avLst/>
          </a:prstGeom>
        </p:spPr>
      </p:pic>
      <p:pic>
        <p:nvPicPr>
          <p:cNvPr id="26" name="Image 25" descr="Une image contenant arbre, herbe, extérieur, animal&#10;&#10;Description générée avec un niveau de confiance très élevé">
            <a:extLst>
              <a:ext uri="{FF2B5EF4-FFF2-40B4-BE49-F238E27FC236}">
                <a16:creationId xmlns:a16="http://schemas.microsoft.com/office/drawing/2014/main" id="{C43AC4B8-55DC-4D07-B709-5CFDCE332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9900" y="3426394"/>
            <a:ext cx="2092623" cy="1569467"/>
          </a:xfrm>
          <a:prstGeom prst="rect">
            <a:avLst/>
          </a:prstGeom>
        </p:spPr>
      </p:pic>
      <p:pic>
        <p:nvPicPr>
          <p:cNvPr id="28" name="Image 27" descr="Une image contenant arbre, extérieur, herbe, plante&#10;&#10;Description générée avec un niveau de confiance très élevé">
            <a:extLst>
              <a:ext uri="{FF2B5EF4-FFF2-40B4-BE49-F238E27FC236}">
                <a16:creationId xmlns:a16="http://schemas.microsoft.com/office/drawing/2014/main" id="{705272F7-C4E1-488F-84C2-3081D569A1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34262" y="4995862"/>
            <a:ext cx="2619375" cy="1743075"/>
          </a:xfrm>
          <a:prstGeom prst="rect">
            <a:avLst/>
          </a:prstGeom>
        </p:spPr>
      </p:pic>
    </p:spTree>
    <p:extLst>
      <p:ext uri="{BB962C8B-B14F-4D97-AF65-F5344CB8AC3E}">
        <p14:creationId xmlns:p14="http://schemas.microsoft.com/office/powerpoint/2010/main" val="23843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83AB724-78B7-4AF1-B9E1-E21CA9AEDEAC}"/>
              </a:ext>
            </a:extLst>
          </p:cNvPr>
          <p:cNvSpPr>
            <a:spLocks noGrp="1"/>
          </p:cNvSpPr>
          <p:nvPr>
            <p:ph type="sldNum" sz="quarter" idx="12"/>
          </p:nvPr>
        </p:nvSpPr>
        <p:spPr>
          <a:xfrm>
            <a:off x="158750" y="153988"/>
            <a:ext cx="455613" cy="341312"/>
          </a:xfrm>
        </p:spPr>
        <p:txBody>
          <a:bodyPr/>
          <a:lstStyle/>
          <a:p>
            <a:pPr>
              <a:defRPr/>
            </a:pPr>
            <a:fld id="{75D4CE4D-378A-4265-9ACB-36036B22D70D}" type="slidenum">
              <a:rPr lang="fr-FR"/>
              <a:pPr>
                <a:defRPr/>
              </a:pPr>
              <a:t>37</a:t>
            </a:fld>
            <a:endParaRPr lang="fr-FR"/>
          </a:p>
        </p:txBody>
      </p:sp>
      <p:sp>
        <p:nvSpPr>
          <p:cNvPr id="32771" name="Rectangle 2">
            <a:extLst>
              <a:ext uri="{FF2B5EF4-FFF2-40B4-BE49-F238E27FC236}">
                <a16:creationId xmlns:a16="http://schemas.microsoft.com/office/drawing/2014/main" id="{24746250-D05E-4D74-8779-5E58413570B5}"/>
              </a:ext>
            </a:extLst>
          </p:cNvPr>
          <p:cNvSpPr>
            <a:spLocks noChangeArrowheads="1"/>
          </p:cNvSpPr>
          <p:nvPr/>
        </p:nvSpPr>
        <p:spPr bwMode="auto">
          <a:xfrm>
            <a:off x="179388" y="1062038"/>
            <a:ext cx="526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a:solidFill>
                  <a:srgbClr val="008000"/>
                </a:solidFill>
              </a:rPr>
              <a:t>3.4. </a:t>
            </a:r>
            <a:r>
              <a:rPr lang="fr-FR" altLang="fr-FR" sz="1800" b="1">
                <a:solidFill>
                  <a:srgbClr val="008000"/>
                </a:solidFill>
              </a:rPr>
              <a:t>Mimosa épineux </a:t>
            </a:r>
            <a:r>
              <a:rPr lang="fr-FR" altLang="fr-FR" sz="1800">
                <a:solidFill>
                  <a:srgbClr val="008000"/>
                </a:solidFill>
              </a:rPr>
              <a:t>(</a:t>
            </a:r>
            <a:r>
              <a:rPr lang="fr-FR" altLang="fr-FR" sz="1800" i="1">
                <a:solidFill>
                  <a:srgbClr val="008000"/>
                </a:solidFill>
              </a:rPr>
              <a:t>Acacia seyal</a:t>
            </a:r>
            <a:r>
              <a:rPr lang="fr-FR" altLang="fr-FR" sz="1800">
                <a:solidFill>
                  <a:srgbClr val="008000"/>
                </a:solidFill>
              </a:rPr>
              <a:t>) (suite et fin)</a:t>
            </a:r>
            <a:endParaRPr lang="fr-FR" altLang="fr-FR" sz="1800" b="1" i="1">
              <a:solidFill>
                <a:srgbClr val="008000"/>
              </a:solidFill>
            </a:endParaRPr>
          </a:p>
        </p:txBody>
      </p:sp>
      <p:sp>
        <p:nvSpPr>
          <p:cNvPr id="32772" name="Rectangle 15">
            <a:extLst>
              <a:ext uri="{FF2B5EF4-FFF2-40B4-BE49-F238E27FC236}">
                <a16:creationId xmlns:a16="http://schemas.microsoft.com/office/drawing/2014/main" id="{09DD76E3-4760-493A-9F42-4F4198E1C928}"/>
              </a:ext>
            </a:extLst>
          </p:cNvPr>
          <p:cNvSpPr>
            <a:spLocks noChangeArrowheads="1"/>
          </p:cNvSpPr>
          <p:nvPr/>
        </p:nvSpPr>
        <p:spPr bwMode="auto">
          <a:xfrm>
            <a:off x="2454275" y="87313"/>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32773" name="Rectangle 4">
            <a:extLst>
              <a:ext uri="{FF2B5EF4-FFF2-40B4-BE49-F238E27FC236}">
                <a16:creationId xmlns:a16="http://schemas.microsoft.com/office/drawing/2014/main" id="{E3C37E64-4FB9-4E12-A6BD-D5076FB2825F}"/>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32774" name="Rectangle 13">
            <a:extLst>
              <a:ext uri="{FF2B5EF4-FFF2-40B4-BE49-F238E27FC236}">
                <a16:creationId xmlns:a16="http://schemas.microsoft.com/office/drawing/2014/main" id="{7C67C7BA-1D5A-4194-AA0B-B9F1DDAFDF41}"/>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32775" name="Image 14" descr="logo aride_s.jpg">
            <a:extLst>
              <a:ext uri="{FF2B5EF4-FFF2-40B4-BE49-F238E27FC236}">
                <a16:creationId xmlns:a16="http://schemas.microsoft.com/office/drawing/2014/main" id="{85FCE292-737F-4F0A-8858-8B7451B85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225" y="8731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Image 15" descr="logo salinisation2_s.jpg">
            <a:extLst>
              <a:ext uri="{FF2B5EF4-FFF2-40B4-BE49-F238E27FC236}">
                <a16:creationId xmlns:a16="http://schemas.microsoft.com/office/drawing/2014/main" id="{9CA0D2C8-0EB9-47E9-8A5F-7408A09B67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65088"/>
            <a:ext cx="4635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Rectangle 8">
            <a:extLst>
              <a:ext uri="{FF2B5EF4-FFF2-40B4-BE49-F238E27FC236}">
                <a16:creationId xmlns:a16="http://schemas.microsoft.com/office/drawing/2014/main" id="{4F0BF770-77C9-4C0F-9625-A2F24C70FF3A}"/>
              </a:ext>
            </a:extLst>
          </p:cNvPr>
          <p:cNvSpPr>
            <a:spLocks noChangeArrowheads="1"/>
          </p:cNvSpPr>
          <p:nvPr/>
        </p:nvSpPr>
        <p:spPr bwMode="auto">
          <a:xfrm>
            <a:off x="2057400" y="1905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32778" name="Rectangle 9">
            <a:extLst>
              <a:ext uri="{FF2B5EF4-FFF2-40B4-BE49-F238E27FC236}">
                <a16:creationId xmlns:a16="http://schemas.microsoft.com/office/drawing/2014/main" id="{0B0A02DE-886C-4717-A70F-C492314C526E}"/>
              </a:ext>
            </a:extLst>
          </p:cNvPr>
          <p:cNvSpPr>
            <a:spLocks noChangeArrowheads="1"/>
          </p:cNvSpPr>
          <p:nvPr/>
        </p:nvSpPr>
        <p:spPr bwMode="auto">
          <a:xfrm>
            <a:off x="3128963" y="193675"/>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2779" name="Rectangle 10">
            <a:extLst>
              <a:ext uri="{FF2B5EF4-FFF2-40B4-BE49-F238E27FC236}">
                <a16:creationId xmlns:a16="http://schemas.microsoft.com/office/drawing/2014/main" id="{80709E0C-4095-4751-B843-26852772F4D8}"/>
              </a:ext>
            </a:extLst>
          </p:cNvPr>
          <p:cNvSpPr>
            <a:spLocks noChangeArrowheads="1"/>
          </p:cNvSpPr>
          <p:nvPr/>
        </p:nvSpPr>
        <p:spPr bwMode="auto">
          <a:xfrm>
            <a:off x="179388" y="774700"/>
            <a:ext cx="9028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sp>
        <p:nvSpPr>
          <p:cNvPr id="32780" name="ZoneTexte 11">
            <a:extLst>
              <a:ext uri="{FF2B5EF4-FFF2-40B4-BE49-F238E27FC236}">
                <a16:creationId xmlns:a16="http://schemas.microsoft.com/office/drawing/2014/main" id="{1467C1C8-E43F-49CD-BDAB-CA3A46EDDE1A}"/>
              </a:ext>
            </a:extLst>
          </p:cNvPr>
          <p:cNvSpPr txBox="1">
            <a:spLocks noChangeArrowheads="1"/>
          </p:cNvSpPr>
          <p:nvPr/>
        </p:nvSpPr>
        <p:spPr bwMode="auto">
          <a:xfrm>
            <a:off x="179388" y="1443038"/>
            <a:ext cx="11730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600" b="1">
                <a:solidFill>
                  <a:srgbClr val="008000"/>
                </a:solidFill>
              </a:rPr>
              <a:t>Alimentation (Humaine / animale) :</a:t>
            </a:r>
          </a:p>
          <a:p>
            <a:pPr eaLnBrk="1" hangingPunct="1"/>
            <a:r>
              <a:rPr lang="fr-FR" altLang="fr-FR" sz="1600" b="1">
                <a:solidFill>
                  <a:srgbClr val="008000"/>
                </a:solidFill>
              </a:rPr>
              <a:t>Animale </a:t>
            </a:r>
            <a:r>
              <a:rPr lang="fr-FR" altLang="fr-FR" sz="1600" b="1" i="1">
                <a:solidFill>
                  <a:srgbClr val="008000"/>
                </a:solidFill>
              </a:rPr>
              <a:t>: </a:t>
            </a:r>
            <a:r>
              <a:rPr lang="fr-FR" altLang="fr-FR" sz="1600" b="1">
                <a:solidFill>
                  <a:srgbClr val="008000"/>
                </a:solidFill>
              </a:rPr>
              <a:t>Feuilles</a:t>
            </a:r>
            <a:r>
              <a:rPr lang="fr-FR" altLang="fr-FR" sz="1600">
                <a:solidFill>
                  <a:srgbClr val="008000"/>
                </a:solidFill>
              </a:rPr>
              <a:t>, </a:t>
            </a:r>
            <a:r>
              <a:rPr lang="fr-FR" altLang="fr-FR" sz="1600" b="1">
                <a:solidFill>
                  <a:srgbClr val="008000"/>
                </a:solidFill>
              </a:rPr>
              <a:t>pousses </a:t>
            </a:r>
            <a:r>
              <a:rPr lang="fr-FR" altLang="fr-FR" sz="1600">
                <a:solidFill>
                  <a:srgbClr val="008000"/>
                </a:solidFill>
              </a:rPr>
              <a:t>fraîches, </a:t>
            </a:r>
            <a:r>
              <a:rPr lang="fr-FR" altLang="fr-FR" sz="1600" b="1">
                <a:solidFill>
                  <a:srgbClr val="008000"/>
                </a:solidFill>
              </a:rPr>
              <a:t>fruits</a:t>
            </a:r>
            <a:r>
              <a:rPr lang="fr-FR" altLang="fr-FR" sz="1600">
                <a:solidFill>
                  <a:srgbClr val="008000"/>
                </a:solidFill>
              </a:rPr>
              <a:t>, </a:t>
            </a:r>
            <a:r>
              <a:rPr lang="fr-FR" altLang="fr-FR" sz="1600" b="1">
                <a:solidFill>
                  <a:srgbClr val="008000"/>
                </a:solidFill>
              </a:rPr>
              <a:t>branches</a:t>
            </a:r>
            <a:r>
              <a:rPr lang="fr-FR" altLang="fr-FR" sz="1600">
                <a:solidFill>
                  <a:srgbClr val="008000"/>
                </a:solidFill>
              </a:rPr>
              <a:t>, </a:t>
            </a:r>
            <a:r>
              <a:rPr lang="fr-FR" altLang="fr-FR" sz="1600" b="1">
                <a:solidFill>
                  <a:srgbClr val="008000"/>
                </a:solidFill>
              </a:rPr>
              <a:t>écorce </a:t>
            </a:r>
            <a:r>
              <a:rPr lang="fr-FR" altLang="fr-FR" sz="1600">
                <a:solidFill>
                  <a:srgbClr val="008000"/>
                </a:solidFill>
              </a:rPr>
              <a:t>: fourrage précieux.</a:t>
            </a:r>
          </a:p>
          <a:p>
            <a:pPr eaLnBrk="1" hangingPunct="1"/>
            <a:r>
              <a:rPr lang="fr-FR" altLang="fr-FR" sz="1600" b="1">
                <a:solidFill>
                  <a:srgbClr val="008000"/>
                </a:solidFill>
              </a:rPr>
              <a:t>Humaine </a:t>
            </a:r>
            <a:r>
              <a:rPr lang="fr-FR" altLang="fr-FR" sz="1600">
                <a:solidFill>
                  <a:srgbClr val="008000"/>
                </a:solidFill>
              </a:rPr>
              <a:t>: gomme arabique très utilisée de qualité presque égale a celle de </a:t>
            </a:r>
            <a:r>
              <a:rPr lang="fr-FR" altLang="fr-FR" sz="1600" i="1">
                <a:solidFill>
                  <a:srgbClr val="008000"/>
                </a:solidFill>
              </a:rPr>
              <a:t>Acacia senegal.</a:t>
            </a:r>
          </a:p>
          <a:p>
            <a:pPr eaLnBrk="1" hangingPunct="1"/>
            <a:r>
              <a:rPr lang="fr-FR" altLang="fr-FR" sz="1600" b="1">
                <a:solidFill>
                  <a:srgbClr val="008000"/>
                </a:solidFill>
              </a:rPr>
              <a:t>Usages artisanaux : Bois </a:t>
            </a:r>
            <a:r>
              <a:rPr lang="fr-FR" altLang="fr-FR" sz="1600">
                <a:solidFill>
                  <a:srgbClr val="008000"/>
                </a:solidFill>
              </a:rPr>
              <a:t>peu durable car attaqué rapidement pas les insectes et moisissures. Construction de fourches. </a:t>
            </a:r>
            <a:r>
              <a:rPr lang="fr-FR" altLang="fr-FR" sz="1600" b="1">
                <a:solidFill>
                  <a:srgbClr val="008000"/>
                </a:solidFill>
              </a:rPr>
              <a:t>Branches </a:t>
            </a:r>
            <a:r>
              <a:rPr lang="fr-FR" altLang="fr-FR" sz="1600">
                <a:solidFill>
                  <a:srgbClr val="008000"/>
                </a:solidFill>
              </a:rPr>
              <a:t>: clôture. </a:t>
            </a:r>
            <a:r>
              <a:rPr lang="fr-FR" altLang="fr-FR" sz="1600" b="1">
                <a:solidFill>
                  <a:srgbClr val="008000"/>
                </a:solidFill>
              </a:rPr>
              <a:t>Fruit</a:t>
            </a:r>
            <a:r>
              <a:rPr lang="fr-FR" altLang="fr-FR" sz="1600">
                <a:solidFill>
                  <a:srgbClr val="008000"/>
                </a:solidFill>
              </a:rPr>
              <a:t>et </a:t>
            </a:r>
            <a:r>
              <a:rPr lang="fr-FR" altLang="fr-FR" sz="1600" b="1">
                <a:solidFill>
                  <a:srgbClr val="008000"/>
                </a:solidFill>
              </a:rPr>
              <a:t>écorce </a:t>
            </a:r>
            <a:r>
              <a:rPr lang="fr-FR" altLang="fr-FR" sz="1600">
                <a:solidFill>
                  <a:srgbClr val="008000"/>
                </a:solidFill>
              </a:rPr>
              <a:t>: tannin.</a:t>
            </a:r>
          </a:p>
          <a:p>
            <a:pPr eaLnBrk="1" hangingPunct="1"/>
            <a:r>
              <a:rPr lang="fr-FR" altLang="fr-FR" sz="1600" b="1">
                <a:solidFill>
                  <a:srgbClr val="008000"/>
                </a:solidFill>
              </a:rPr>
              <a:t>Pharmacopée traditionnelle : Ecorce </a:t>
            </a:r>
            <a:r>
              <a:rPr lang="fr-FR" altLang="fr-FR" sz="1600">
                <a:solidFill>
                  <a:srgbClr val="008000"/>
                </a:solidFill>
              </a:rPr>
              <a:t>et </a:t>
            </a:r>
            <a:r>
              <a:rPr lang="fr-FR" altLang="fr-FR" sz="1600" b="1">
                <a:solidFill>
                  <a:srgbClr val="008000"/>
                </a:solidFill>
              </a:rPr>
              <a:t>racine </a:t>
            </a:r>
            <a:r>
              <a:rPr lang="fr-FR" altLang="fr-FR" sz="1600">
                <a:solidFill>
                  <a:srgbClr val="008000"/>
                </a:solidFill>
              </a:rPr>
              <a:t>: dysenterie, lèpre, douleurs gastrointestinales, syphilis, blépharite, céphalées. Liber de </a:t>
            </a:r>
            <a:r>
              <a:rPr lang="fr-FR" altLang="fr-FR" sz="1600" b="1">
                <a:solidFill>
                  <a:srgbClr val="008000"/>
                </a:solidFill>
              </a:rPr>
              <a:t>écorce </a:t>
            </a:r>
            <a:r>
              <a:rPr lang="fr-FR" altLang="fr-FR" sz="1600">
                <a:solidFill>
                  <a:srgbClr val="008000"/>
                </a:solidFill>
              </a:rPr>
              <a:t>et </a:t>
            </a:r>
            <a:r>
              <a:rPr lang="fr-FR" altLang="fr-FR" sz="1600" b="1">
                <a:solidFill>
                  <a:srgbClr val="008000"/>
                </a:solidFill>
              </a:rPr>
              <a:t>racine </a:t>
            </a:r>
            <a:r>
              <a:rPr lang="fr-FR" altLang="fr-FR" sz="1600">
                <a:solidFill>
                  <a:srgbClr val="008000"/>
                </a:solidFill>
              </a:rPr>
              <a:t>: brûlures. </a:t>
            </a:r>
            <a:r>
              <a:rPr lang="fr-FR" altLang="fr-FR" sz="1600" b="1">
                <a:solidFill>
                  <a:srgbClr val="008000"/>
                </a:solidFill>
              </a:rPr>
              <a:t>Gomme </a:t>
            </a:r>
            <a:r>
              <a:rPr lang="fr-FR" altLang="fr-FR" sz="1600">
                <a:solidFill>
                  <a:srgbClr val="008000"/>
                </a:solidFill>
              </a:rPr>
              <a:t>: aphrodisiaque, en sirop : angine, refroidissement, conjonctivite, ictère, hémorragie, brûlure, céphalée, diarrhée.</a:t>
            </a:r>
          </a:p>
          <a:p>
            <a:pPr eaLnBrk="1" hangingPunct="1"/>
            <a:r>
              <a:rPr lang="fr-FR" altLang="fr-FR" sz="1600" b="1">
                <a:solidFill>
                  <a:srgbClr val="008000"/>
                </a:solidFill>
              </a:rPr>
              <a:t>Autre : </a:t>
            </a:r>
            <a:r>
              <a:rPr lang="fr-FR" altLang="fr-FR" sz="1600">
                <a:solidFill>
                  <a:srgbClr val="008000"/>
                </a:solidFill>
              </a:rPr>
              <a:t>Fumée utilisée comme répulsif contre les insectes.</a:t>
            </a:r>
          </a:p>
          <a:p>
            <a:pPr eaLnBrk="1" hangingPunct="1"/>
            <a:r>
              <a:rPr lang="fr-FR" altLang="fr-FR" sz="1600" b="1">
                <a:solidFill>
                  <a:srgbClr val="008000"/>
                </a:solidFill>
              </a:rPr>
              <a:t>Habitat : </a:t>
            </a:r>
            <a:r>
              <a:rPr lang="fr-FR" altLang="fr-FR" sz="1600">
                <a:solidFill>
                  <a:srgbClr val="008000"/>
                </a:solidFill>
              </a:rPr>
              <a:t>Espèce sahélo_saharienne et soudano-sahéliennes. Bas de pente et bas-fonds sur sols argileux et</a:t>
            </a:r>
          </a:p>
          <a:p>
            <a:pPr eaLnBrk="1" hangingPunct="1"/>
            <a:r>
              <a:rPr lang="fr-FR" altLang="fr-FR" sz="1600">
                <a:solidFill>
                  <a:srgbClr val="008000"/>
                </a:solidFill>
              </a:rPr>
              <a:t>lourds ou sur sols pierreux. Généralement près des rivières et des mares, elle supporte les inondations temporaires</a:t>
            </a:r>
          </a:p>
          <a:p>
            <a:pPr eaLnBrk="1" hangingPunct="1"/>
            <a:r>
              <a:rPr lang="fr-FR" altLang="fr-FR" sz="1600">
                <a:solidFill>
                  <a:srgbClr val="008000"/>
                </a:solidFill>
              </a:rPr>
              <a:t>suivies de sécheresses périodiques.</a:t>
            </a:r>
          </a:p>
          <a:p>
            <a:pPr eaLnBrk="1" hangingPunct="1"/>
            <a:r>
              <a:rPr lang="fr-FR" altLang="fr-FR" sz="1600" b="1">
                <a:solidFill>
                  <a:srgbClr val="008000"/>
                </a:solidFill>
              </a:rPr>
              <a:t>Répartition : </a:t>
            </a:r>
            <a:r>
              <a:rPr lang="fr-FR" altLang="fr-FR" sz="1600">
                <a:solidFill>
                  <a:srgbClr val="008000"/>
                </a:solidFill>
              </a:rPr>
              <a:t>Du Sénégal au Cameroun, jusqu’en Egypte et en Somalie. Afrique orientale.</a:t>
            </a:r>
          </a:p>
          <a:p>
            <a:pPr eaLnBrk="1" hangingPunct="1"/>
            <a:r>
              <a:rPr lang="fr-FR" altLang="fr-FR" sz="1400">
                <a:solidFill>
                  <a:srgbClr val="008000"/>
                </a:solidFill>
              </a:rPr>
              <a:t>Sources </a:t>
            </a:r>
            <a:r>
              <a:rPr lang="fr-FR" altLang="fr-FR" sz="1400" i="1">
                <a:solidFill>
                  <a:srgbClr val="008000"/>
                </a:solidFill>
              </a:rPr>
              <a:t>: Atlas sur les ressources sauvages au Sénégal</a:t>
            </a:r>
            <a:r>
              <a:rPr lang="fr-FR" altLang="fr-FR" sz="1400">
                <a:solidFill>
                  <a:srgbClr val="008000"/>
                </a:solidFill>
              </a:rPr>
              <a:t>, ibid.</a:t>
            </a:r>
          </a:p>
        </p:txBody>
      </p:sp>
      <p:pic>
        <p:nvPicPr>
          <p:cNvPr id="32781" name="Image 12">
            <a:extLst>
              <a:ext uri="{FF2B5EF4-FFF2-40B4-BE49-F238E27FC236}">
                <a16:creationId xmlns:a16="http://schemas.microsoft.com/office/drawing/2014/main" id="{30BEC8E7-46DE-427C-AE05-D74F58D412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288" y="4905375"/>
            <a:ext cx="24384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Image 13">
            <a:extLst>
              <a:ext uri="{FF2B5EF4-FFF2-40B4-BE49-F238E27FC236}">
                <a16:creationId xmlns:a16="http://schemas.microsoft.com/office/drawing/2014/main" id="{8C1ACE81-A7AB-417E-A9E8-4B4C1B8F610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9100" y="5235575"/>
            <a:ext cx="20320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Image 14">
            <a:extLst>
              <a:ext uri="{FF2B5EF4-FFF2-40B4-BE49-F238E27FC236}">
                <a16:creationId xmlns:a16="http://schemas.microsoft.com/office/drawing/2014/main" id="{2D20AA6C-CB99-4A5C-BC11-5D914FFC74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43513" y="5197475"/>
            <a:ext cx="12700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Image 15">
            <a:extLst>
              <a:ext uri="{FF2B5EF4-FFF2-40B4-BE49-F238E27FC236}">
                <a16:creationId xmlns:a16="http://schemas.microsoft.com/office/drawing/2014/main" id="{9C738034-9ED8-4992-B826-9D3CB29F89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65925" y="5267325"/>
            <a:ext cx="2032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Image 16">
            <a:extLst>
              <a:ext uri="{FF2B5EF4-FFF2-40B4-BE49-F238E27FC236}">
                <a16:creationId xmlns:a16="http://schemas.microsoft.com/office/drawing/2014/main" id="{8262199A-FE60-4435-AA5B-1912377AD3E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07500" y="4645025"/>
            <a:ext cx="12192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Image 17">
            <a:extLst>
              <a:ext uri="{FF2B5EF4-FFF2-40B4-BE49-F238E27FC236}">
                <a16:creationId xmlns:a16="http://schemas.microsoft.com/office/drawing/2014/main" id="{BC6EEDFE-1105-487C-B531-7882169AB09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14013" y="4625975"/>
            <a:ext cx="11684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7" name="ZoneTexte 18">
            <a:extLst>
              <a:ext uri="{FF2B5EF4-FFF2-40B4-BE49-F238E27FC236}">
                <a16:creationId xmlns:a16="http://schemas.microsoft.com/office/drawing/2014/main" id="{693586ED-0B29-41DA-84E7-2CB4F678BCD8}"/>
              </a:ext>
            </a:extLst>
          </p:cNvPr>
          <p:cNvSpPr txBox="1">
            <a:spLocks noChangeArrowheads="1"/>
          </p:cNvSpPr>
          <p:nvPr/>
        </p:nvSpPr>
        <p:spPr bwMode="auto">
          <a:xfrm>
            <a:off x="9361488" y="6426200"/>
            <a:ext cx="2130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Extraction de la gomme</a:t>
            </a:r>
          </a:p>
        </p:txBody>
      </p:sp>
      <p:pic>
        <p:nvPicPr>
          <p:cNvPr id="20" name="Image 19">
            <a:extLst>
              <a:ext uri="{FF2B5EF4-FFF2-40B4-BE49-F238E27FC236}">
                <a16:creationId xmlns:a16="http://schemas.microsoft.com/office/drawing/2014/main" id="{43BE3F9D-6653-4841-A47B-70D5024082BD}"/>
              </a:ext>
            </a:extLst>
          </p:cNvPr>
          <p:cNvPicPr>
            <a:picLocks noChangeAspect="1"/>
          </p:cNvPicPr>
          <p:nvPr/>
        </p:nvPicPr>
        <p:blipFill>
          <a:blip r:embed="rId10"/>
          <a:stretch>
            <a:fillRect/>
          </a:stretch>
        </p:blipFill>
        <p:spPr>
          <a:xfrm>
            <a:off x="7386332" y="161288"/>
            <a:ext cx="400050" cy="352425"/>
          </a:xfrm>
          <a:prstGeom prst="rect">
            <a:avLst/>
          </a:prstGeom>
        </p:spPr>
      </p:pic>
      <p:pic>
        <p:nvPicPr>
          <p:cNvPr id="21" name="Image 20">
            <a:extLst>
              <a:ext uri="{FF2B5EF4-FFF2-40B4-BE49-F238E27FC236}">
                <a16:creationId xmlns:a16="http://schemas.microsoft.com/office/drawing/2014/main" id="{7CFD293B-F3A3-4A22-AB4A-C490CE4F5DF3}"/>
              </a:ext>
            </a:extLst>
          </p:cNvPr>
          <p:cNvPicPr>
            <a:picLocks noChangeAspect="1"/>
          </p:cNvPicPr>
          <p:nvPr/>
        </p:nvPicPr>
        <p:blipFill>
          <a:blip r:embed="rId10"/>
          <a:stretch>
            <a:fillRect/>
          </a:stretch>
        </p:blipFill>
        <p:spPr>
          <a:xfrm>
            <a:off x="7806117" y="151127"/>
            <a:ext cx="400050" cy="352425"/>
          </a:xfrm>
          <a:prstGeom prst="rect">
            <a:avLst/>
          </a:prstGeom>
        </p:spPr>
      </p:pic>
      <p:pic>
        <p:nvPicPr>
          <p:cNvPr id="22" name="Image 21">
            <a:extLst>
              <a:ext uri="{FF2B5EF4-FFF2-40B4-BE49-F238E27FC236}">
                <a16:creationId xmlns:a16="http://schemas.microsoft.com/office/drawing/2014/main" id="{B265EB3D-A856-4B8D-8802-4C6AB61BC00E}"/>
              </a:ext>
            </a:extLst>
          </p:cNvPr>
          <p:cNvPicPr>
            <a:picLocks noChangeAspect="1"/>
          </p:cNvPicPr>
          <p:nvPr/>
        </p:nvPicPr>
        <p:blipFill>
          <a:blip r:embed="rId10"/>
          <a:stretch>
            <a:fillRect/>
          </a:stretch>
        </p:blipFill>
        <p:spPr>
          <a:xfrm>
            <a:off x="8243167" y="141279"/>
            <a:ext cx="400050" cy="352425"/>
          </a:xfrm>
          <a:prstGeom prst="rect">
            <a:avLst/>
          </a:prstGeom>
        </p:spPr>
      </p:pic>
      <p:sp>
        <p:nvSpPr>
          <p:cNvPr id="23" name="ZoneTexte 22">
            <a:extLst>
              <a:ext uri="{FF2B5EF4-FFF2-40B4-BE49-F238E27FC236}">
                <a16:creationId xmlns:a16="http://schemas.microsoft.com/office/drawing/2014/main" id="{5701D371-39C1-4C66-8AAB-2621BECAFD46}"/>
              </a:ext>
            </a:extLst>
          </p:cNvPr>
          <p:cNvSpPr txBox="1"/>
          <p:nvPr/>
        </p:nvSpPr>
        <p:spPr>
          <a:xfrm>
            <a:off x="4969323" y="1089580"/>
            <a:ext cx="2356196" cy="369332"/>
          </a:xfrm>
          <a:prstGeom prst="rect">
            <a:avLst/>
          </a:prstGeom>
          <a:noFill/>
        </p:spPr>
        <p:txBody>
          <a:bodyPr wrap="square" rtlCol="0">
            <a:spAutoFit/>
          </a:bodyPr>
          <a:lstStyle/>
          <a:p>
            <a:r>
              <a:rPr lang="fr-FR" b="1" dirty="0">
                <a:solidFill>
                  <a:srgbClr val="008000"/>
                </a:solidFill>
              </a:rPr>
              <a:t>(famille des </a:t>
            </a:r>
            <a:r>
              <a:rPr lang="fr-FR" i="1" u="sng" dirty="0" err="1">
                <a:hlinkClick r:id="rId11"/>
              </a:rPr>
              <a:t>Fabaceae</a:t>
            </a:r>
            <a:r>
              <a:rPr lang="fr-FR" b="1" dirty="0">
                <a:solidFill>
                  <a:srgbClr val="008000"/>
                </a:solidFill>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77CCF9A-1D3D-4BF1-85E9-072D2AE4EBBD}"/>
              </a:ext>
            </a:extLst>
          </p:cNvPr>
          <p:cNvSpPr>
            <a:spLocks noGrp="1"/>
          </p:cNvSpPr>
          <p:nvPr>
            <p:ph type="sldNum" sz="quarter" idx="12"/>
          </p:nvPr>
        </p:nvSpPr>
        <p:spPr/>
        <p:txBody>
          <a:bodyPr/>
          <a:lstStyle/>
          <a:p>
            <a:pPr>
              <a:defRPr/>
            </a:pPr>
            <a:fld id="{666E4643-9041-4D51-9FE0-507981C32B32}" type="slidenum">
              <a:rPr lang="fr-FR" smtClean="0"/>
              <a:pPr>
                <a:defRPr/>
              </a:pPr>
              <a:t>38</a:t>
            </a:fld>
            <a:endParaRPr lang="fr-FR"/>
          </a:p>
        </p:txBody>
      </p:sp>
      <p:sp>
        <p:nvSpPr>
          <p:cNvPr id="3" name="Espace réservé du numéro de diapositive 2">
            <a:extLst>
              <a:ext uri="{FF2B5EF4-FFF2-40B4-BE49-F238E27FC236}">
                <a16:creationId xmlns:a16="http://schemas.microsoft.com/office/drawing/2014/main" id="{03617F98-7A6C-42B7-8C62-10BA963A4D4C}"/>
              </a:ext>
            </a:extLst>
          </p:cNvPr>
          <p:cNvSpPr txBox="1">
            <a:spLocks/>
          </p:cNvSpPr>
          <p:nvPr/>
        </p:nvSpPr>
        <p:spPr>
          <a:xfrm>
            <a:off x="48337" y="43504"/>
            <a:ext cx="558169" cy="317949"/>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509FA877-4A07-436E-ABF2-A3934AE4B8D4}" type="slidenum">
              <a:rPr lang="fr-FR" smtClean="0"/>
              <a:pPr/>
              <a:t>38</a:t>
            </a:fld>
            <a:endParaRPr lang="fr-FR" dirty="0"/>
          </a:p>
        </p:txBody>
      </p:sp>
      <p:sp>
        <p:nvSpPr>
          <p:cNvPr id="4" name="Rectangle 3">
            <a:extLst>
              <a:ext uri="{FF2B5EF4-FFF2-40B4-BE49-F238E27FC236}">
                <a16:creationId xmlns:a16="http://schemas.microsoft.com/office/drawing/2014/main" id="{9A53E973-AD5D-46CE-842D-4E3069A9C2CC}"/>
              </a:ext>
            </a:extLst>
          </p:cNvPr>
          <p:cNvSpPr/>
          <p:nvPr/>
        </p:nvSpPr>
        <p:spPr>
          <a:xfrm>
            <a:off x="139850" y="901858"/>
            <a:ext cx="6591548" cy="369332"/>
          </a:xfrm>
          <a:prstGeom prst="rect">
            <a:avLst/>
          </a:prstGeom>
        </p:spPr>
        <p:txBody>
          <a:bodyPr wrap="none">
            <a:spAutoFit/>
          </a:bodyPr>
          <a:lstStyle/>
          <a:p>
            <a:r>
              <a:rPr lang="fr-FR" b="1" dirty="0">
                <a:solidFill>
                  <a:srgbClr val="008000"/>
                </a:solidFill>
              </a:rPr>
              <a:t>Acacia Saint-Domingue – Mimosa clochette (</a:t>
            </a:r>
            <a:r>
              <a:rPr lang="fr-FR" b="1" i="1" dirty="0" err="1">
                <a:solidFill>
                  <a:srgbClr val="008000"/>
                </a:solidFill>
              </a:rPr>
              <a:t>Dichrostachys</a:t>
            </a:r>
            <a:r>
              <a:rPr lang="fr-FR" b="1" i="1" dirty="0">
                <a:solidFill>
                  <a:srgbClr val="008000"/>
                </a:solidFill>
              </a:rPr>
              <a:t> cinerea</a:t>
            </a:r>
            <a:r>
              <a:rPr lang="fr-FR" b="1" dirty="0">
                <a:solidFill>
                  <a:srgbClr val="008000"/>
                </a:solidFill>
              </a:rPr>
              <a:t>)</a:t>
            </a:r>
            <a:endParaRPr lang="fr-FR" b="1" i="1" dirty="0">
              <a:solidFill>
                <a:srgbClr val="008000"/>
              </a:solidFill>
            </a:endParaRPr>
          </a:p>
        </p:txBody>
      </p:sp>
      <p:pic>
        <p:nvPicPr>
          <p:cNvPr id="5" name="Image 4">
            <a:extLst>
              <a:ext uri="{FF2B5EF4-FFF2-40B4-BE49-F238E27FC236}">
                <a16:creationId xmlns:a16="http://schemas.microsoft.com/office/drawing/2014/main" id="{5C9400FE-4FC8-4B0C-84BD-8289D2FFF138}"/>
              </a:ext>
            </a:extLst>
          </p:cNvPr>
          <p:cNvPicPr>
            <a:picLocks noChangeAspect="1"/>
          </p:cNvPicPr>
          <p:nvPr/>
        </p:nvPicPr>
        <p:blipFill>
          <a:blip r:embed="rId2"/>
          <a:stretch>
            <a:fillRect/>
          </a:stretch>
        </p:blipFill>
        <p:spPr>
          <a:xfrm>
            <a:off x="904090" y="19189"/>
            <a:ext cx="400050" cy="352425"/>
          </a:xfrm>
          <a:prstGeom prst="rect">
            <a:avLst/>
          </a:prstGeom>
        </p:spPr>
      </p:pic>
      <p:pic>
        <p:nvPicPr>
          <p:cNvPr id="6" name="Image 5">
            <a:extLst>
              <a:ext uri="{FF2B5EF4-FFF2-40B4-BE49-F238E27FC236}">
                <a16:creationId xmlns:a16="http://schemas.microsoft.com/office/drawing/2014/main" id="{2F84C5C1-2FC8-404A-B9E9-28ED76442555}"/>
              </a:ext>
            </a:extLst>
          </p:cNvPr>
          <p:cNvPicPr>
            <a:picLocks noChangeAspect="1"/>
          </p:cNvPicPr>
          <p:nvPr/>
        </p:nvPicPr>
        <p:blipFill>
          <a:blip r:embed="rId2"/>
          <a:stretch>
            <a:fillRect/>
          </a:stretch>
        </p:blipFill>
        <p:spPr>
          <a:xfrm>
            <a:off x="1323875" y="9028"/>
            <a:ext cx="400050" cy="352425"/>
          </a:xfrm>
          <a:prstGeom prst="rect">
            <a:avLst/>
          </a:prstGeom>
        </p:spPr>
      </p:pic>
      <p:pic>
        <p:nvPicPr>
          <p:cNvPr id="7" name="Image 6">
            <a:extLst>
              <a:ext uri="{FF2B5EF4-FFF2-40B4-BE49-F238E27FC236}">
                <a16:creationId xmlns:a16="http://schemas.microsoft.com/office/drawing/2014/main" id="{C940AD90-C262-4EA0-957D-EA4A4A53488D}"/>
              </a:ext>
            </a:extLst>
          </p:cNvPr>
          <p:cNvPicPr>
            <a:picLocks noChangeAspect="1"/>
          </p:cNvPicPr>
          <p:nvPr/>
        </p:nvPicPr>
        <p:blipFill>
          <a:blip r:embed="rId2"/>
          <a:stretch>
            <a:fillRect/>
          </a:stretch>
        </p:blipFill>
        <p:spPr>
          <a:xfrm>
            <a:off x="1760925" y="-820"/>
            <a:ext cx="400050" cy="352425"/>
          </a:xfrm>
          <a:prstGeom prst="rect">
            <a:avLst/>
          </a:prstGeom>
        </p:spPr>
      </p:pic>
      <p:sp>
        <p:nvSpPr>
          <p:cNvPr id="8" name="ZoneTexte 7">
            <a:extLst>
              <a:ext uri="{FF2B5EF4-FFF2-40B4-BE49-F238E27FC236}">
                <a16:creationId xmlns:a16="http://schemas.microsoft.com/office/drawing/2014/main" id="{F0F65D97-3D46-470F-A2E8-DD513CD806EA}"/>
              </a:ext>
            </a:extLst>
          </p:cNvPr>
          <p:cNvSpPr txBox="1"/>
          <p:nvPr/>
        </p:nvSpPr>
        <p:spPr>
          <a:xfrm>
            <a:off x="139850" y="1271190"/>
            <a:ext cx="11826372" cy="3508653"/>
          </a:xfrm>
          <a:prstGeom prst="rect">
            <a:avLst/>
          </a:prstGeom>
          <a:noFill/>
        </p:spPr>
        <p:txBody>
          <a:bodyPr wrap="square" rtlCol="0">
            <a:spAutoFit/>
          </a:bodyPr>
          <a:lstStyle/>
          <a:p>
            <a:r>
              <a:rPr lang="fr-FR" dirty="0"/>
              <a:t>C’est un arbuste de 4 à 7 m ou petit arbre, originaire d'</a:t>
            </a:r>
            <a:r>
              <a:rPr lang="fr-FR" dirty="0">
                <a:hlinkClick r:id="rId3" tooltip="Afrique tropicale"/>
              </a:rPr>
              <a:t>Afrique tropicale</a:t>
            </a:r>
            <a:r>
              <a:rPr lang="fr-FR" dirty="0"/>
              <a:t>, caducifolié atteignant 6(–12) m de haut ; fût souvent irrégulier et bas-branchu, jusqu’à 25 cm de diamètre ; surface de l’écorce presque lisse à rugueuse ou profondément fissurée, gris foncé à brun grisâtre, se détachant par bande; cime ouverte, à branches étalées ; </a:t>
            </a:r>
            <a:r>
              <a:rPr lang="fr-FR" b="1" i="1" dirty="0">
                <a:solidFill>
                  <a:srgbClr val="008000"/>
                </a:solidFill>
              </a:rPr>
              <a:t>rameaux latéraux portant des épines </a:t>
            </a:r>
            <a:r>
              <a:rPr lang="fr-FR" dirty="0"/>
              <a:t>aiguës à l’apex, courtement poilus. </a:t>
            </a:r>
            <a:r>
              <a:rPr lang="fr-FR" sz="1200" dirty="0"/>
              <a:t>Feuilles alternes, composées bipennées à (2–)5–19(–21) paires de pennes (comme le mimosa); inflorescence : épi axillaire longuement pédonculé, de 1–12 cm de long, pendant, légèrement poilu. Fruit : gousse aplatie, étroitement oblongue, de 2–10 cm × 0,5–2,5 cm, devenant tordue ou spiralée, coriace, glabre, brun foncé, indéhiscente ou s’ouvrant irrégulièrement, contenant environ 5 graines. Graines ellipsoïdes aplaties, de 4–6 mm × 3–4,5 mm, brun brillant. </a:t>
            </a:r>
            <a:r>
              <a:rPr lang="fr-FR" sz="1200" b="1" dirty="0"/>
              <a:t>Il se multiplie par drageons </a:t>
            </a:r>
            <a:r>
              <a:rPr lang="fr-FR" sz="1200" dirty="0"/>
              <a:t>et </a:t>
            </a:r>
            <a:r>
              <a:rPr lang="fr-FR" sz="1200" b="1" dirty="0"/>
              <a:t>forme de denses fourrés épineux, notamment dans les zones surpâturées.</a:t>
            </a:r>
            <a:r>
              <a:rPr lang="fr-FR" sz="1200" dirty="0"/>
              <a:t> </a:t>
            </a:r>
            <a:r>
              <a:rPr lang="fr-FR" dirty="0">
                <a:solidFill>
                  <a:srgbClr val="FF0000"/>
                </a:solidFill>
              </a:rPr>
              <a:t>Il est considéré comme une espèce arbustive envahissante, et peut devenir une adventice difficile à éradiquer</a:t>
            </a:r>
            <a:r>
              <a:rPr lang="fr-FR" dirty="0"/>
              <a:t>. </a:t>
            </a:r>
            <a:r>
              <a:rPr lang="fr-FR" sz="1200" dirty="0"/>
              <a:t>Il se rencontre dans une gamme très large de milieux, depuis le niveau de la mer jusqu’à 2000 m d’altitude, et dans les zones avec une pluviométrie annuelle de 200–1400 </a:t>
            </a:r>
            <a:r>
              <a:rPr lang="fr-FR" sz="1200" dirty="0" err="1"/>
              <a:t>mm.</a:t>
            </a:r>
            <a:r>
              <a:rPr lang="fr-FR" sz="1200" dirty="0"/>
              <a:t> On le trouve en savane herbeuse boisée, en forêt claire décidue et sur des sites perturbés, mais aussi en brousse sempervirente près de la côte et même en forêt marécageuse plus ouverte et en forêt pluviale. </a:t>
            </a:r>
            <a:r>
              <a:rPr lang="fr-FR" sz="1200" dirty="0">
                <a:solidFill>
                  <a:srgbClr val="008000"/>
                </a:solidFill>
              </a:rPr>
              <a:t>Il est souvent présent sur des sols argileux lourds, mais également sur des sols sablonneux plus secs. </a:t>
            </a:r>
            <a:r>
              <a:rPr lang="fr-FR" sz="1200" i="1" dirty="0" err="1">
                <a:solidFill>
                  <a:srgbClr val="008000"/>
                </a:solidFill>
              </a:rPr>
              <a:t>Dichrostachys</a:t>
            </a:r>
            <a:r>
              <a:rPr lang="fr-FR" sz="1200" i="1" dirty="0">
                <a:solidFill>
                  <a:srgbClr val="008000"/>
                </a:solidFill>
              </a:rPr>
              <a:t> cinerea</a:t>
            </a:r>
            <a:r>
              <a:rPr lang="fr-FR" sz="1200" dirty="0">
                <a:solidFill>
                  <a:srgbClr val="008000"/>
                </a:solidFill>
              </a:rPr>
              <a:t> est assez résistant à la sécheresse et aux feux, et tolère un gel léger. </a:t>
            </a:r>
            <a:r>
              <a:rPr lang="fr-FR" sz="1200" dirty="0">
                <a:solidFill>
                  <a:srgbClr val="FF0000"/>
                </a:solidFill>
              </a:rPr>
              <a:t>Il ne tolère pas l’asphyxie racinaire. </a:t>
            </a:r>
            <a:r>
              <a:rPr lang="fr-FR" sz="1200" dirty="0"/>
              <a:t>Lorsqu’il est </a:t>
            </a:r>
            <a:r>
              <a:rPr lang="fr-FR" sz="1200" dirty="0">
                <a:solidFill>
                  <a:srgbClr val="008000"/>
                </a:solidFill>
              </a:rPr>
              <a:t>planté pour la production de bois de feu ou pour la stabilisation du sol, </a:t>
            </a:r>
            <a:r>
              <a:rPr lang="fr-FR" sz="1200" dirty="0"/>
              <a:t>l’écartement recommandé est de 3 m × 5 m, mais de 8 m × 8 m en systèmes sylvopastoraux. </a:t>
            </a:r>
            <a:r>
              <a:rPr lang="fr-FR" sz="1200" dirty="0">
                <a:solidFill>
                  <a:srgbClr val="008000"/>
                </a:solidFill>
              </a:rPr>
              <a:t>Il est une des plantes médicinales les plus utilisées des régions tropicales. Il est notamment important en Afrique tropicale et en Inde, et toutes les parties de la plante sont utilisées,</a:t>
            </a:r>
            <a:r>
              <a:rPr lang="fr-FR" sz="1200" dirty="0"/>
              <a:t> sauf les inflorescences</a:t>
            </a:r>
            <a:r>
              <a:rPr lang="fr-FR" sz="1200" dirty="0">
                <a:solidFill>
                  <a:srgbClr val="008000"/>
                </a:solidFill>
              </a:rPr>
              <a:t>. L’analyse phytochimique d’extraits au méthanol des parties aériennes a montré la présence de flavonoïdes, de tanins, de stérols, de </a:t>
            </a:r>
            <a:r>
              <a:rPr lang="fr-FR" sz="1200" dirty="0" err="1">
                <a:solidFill>
                  <a:srgbClr val="008000"/>
                </a:solidFill>
              </a:rPr>
              <a:t>triterpènes</a:t>
            </a:r>
            <a:r>
              <a:rPr lang="fr-FR" sz="1200" dirty="0">
                <a:solidFill>
                  <a:srgbClr val="008000"/>
                </a:solidFill>
              </a:rPr>
              <a:t> et de polyphénols. </a:t>
            </a:r>
            <a:r>
              <a:rPr lang="fr-FR" sz="1200" b="1" dirty="0"/>
              <a:t>Zone</a:t>
            </a:r>
            <a:r>
              <a:rPr lang="fr-FR" sz="1200" dirty="0"/>
              <a:t>: 8a(10) – 11(12). Sources : a) </a:t>
            </a:r>
            <a:r>
              <a:rPr lang="fr-FR" sz="1200" dirty="0">
                <a:hlinkClick r:id="rId4"/>
              </a:rPr>
              <a:t>https://fr.wikipedia.org/wiki/Dichrostachys_cinerea</a:t>
            </a:r>
            <a:r>
              <a:rPr lang="fr-FR" sz="1200" dirty="0"/>
              <a:t>, </a:t>
            </a:r>
          </a:p>
          <a:p>
            <a:r>
              <a:rPr lang="fr-FR" sz="1200" dirty="0"/>
              <a:t>b) </a:t>
            </a:r>
            <a:r>
              <a:rPr lang="fr-FR" sz="1200" dirty="0">
                <a:hlinkClick r:id="rId5"/>
              </a:rPr>
              <a:t>http://uses.plantnet-project.org/fr/Dichrostachys_cinerea_(PROTA)</a:t>
            </a:r>
            <a:r>
              <a:rPr lang="fr-FR" sz="1200" dirty="0"/>
              <a:t> </a:t>
            </a:r>
          </a:p>
        </p:txBody>
      </p:sp>
      <p:sp>
        <p:nvSpPr>
          <p:cNvPr id="9" name="ZoneTexte 8">
            <a:extLst>
              <a:ext uri="{FF2B5EF4-FFF2-40B4-BE49-F238E27FC236}">
                <a16:creationId xmlns:a16="http://schemas.microsoft.com/office/drawing/2014/main" id="{8A1A7525-09F6-4013-8FD4-6A74362E0542}"/>
              </a:ext>
            </a:extLst>
          </p:cNvPr>
          <p:cNvSpPr txBox="1"/>
          <p:nvPr/>
        </p:nvSpPr>
        <p:spPr>
          <a:xfrm>
            <a:off x="3834704" y="6538912"/>
            <a:ext cx="3343986" cy="371280"/>
          </a:xfrm>
          <a:prstGeom prst="rect">
            <a:avLst/>
          </a:prstGeom>
          <a:noFill/>
        </p:spPr>
        <p:txBody>
          <a:bodyPr wrap="square" rtlCol="0">
            <a:spAutoFit/>
          </a:bodyPr>
          <a:lstStyle/>
          <a:p>
            <a:r>
              <a:rPr lang="fr-FR" b="1" dirty="0">
                <a:solidFill>
                  <a:srgbClr val="FF0000"/>
                </a:solidFill>
              </a:rPr>
              <a:t>Score à haut risque 16 (Pacifique)</a:t>
            </a:r>
          </a:p>
        </p:txBody>
      </p:sp>
      <p:pic>
        <p:nvPicPr>
          <p:cNvPr id="10" name="Image 9" descr="Une image contenant extérieur, herbe, arbre, plante&#10;&#10;Description générée avec un niveau de confiance très élevé">
            <a:extLst>
              <a:ext uri="{FF2B5EF4-FFF2-40B4-BE49-F238E27FC236}">
                <a16:creationId xmlns:a16="http://schemas.microsoft.com/office/drawing/2014/main" id="{6D5A1E8B-B6B1-4F92-97A1-7F207E02D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8889" y="4767484"/>
            <a:ext cx="2619375" cy="1743075"/>
          </a:xfrm>
          <a:prstGeom prst="rect">
            <a:avLst/>
          </a:prstGeom>
        </p:spPr>
      </p:pic>
      <p:pic>
        <p:nvPicPr>
          <p:cNvPr id="11" name="Image 10" descr="Une image contenant plante, feuille&#10;&#10;Description générée avec un niveau de confiance très élevé">
            <a:extLst>
              <a:ext uri="{FF2B5EF4-FFF2-40B4-BE49-F238E27FC236}">
                <a16:creationId xmlns:a16="http://schemas.microsoft.com/office/drawing/2014/main" id="{95A05D18-2E9C-4501-B841-6F9102A062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67" y="4748510"/>
            <a:ext cx="2619375" cy="1743075"/>
          </a:xfrm>
          <a:prstGeom prst="rect">
            <a:avLst/>
          </a:prstGeom>
        </p:spPr>
      </p:pic>
      <p:pic>
        <p:nvPicPr>
          <p:cNvPr id="12" name="Image 11" descr="Une image contenant extérieur, herbe, arbre, animal&#10;&#10;Description générée avec un niveau de confiance très élevé">
            <a:extLst>
              <a:ext uri="{FF2B5EF4-FFF2-40B4-BE49-F238E27FC236}">
                <a16:creationId xmlns:a16="http://schemas.microsoft.com/office/drawing/2014/main" id="{27E9C8EB-CD8B-429C-AD43-948892D3F6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582" y="4910664"/>
            <a:ext cx="1325871" cy="1914359"/>
          </a:xfrm>
          <a:prstGeom prst="rect">
            <a:avLst/>
          </a:prstGeom>
        </p:spPr>
      </p:pic>
      <p:pic>
        <p:nvPicPr>
          <p:cNvPr id="13" name="Image 12" descr="Une image contenant extérieur, arbre, herbe, ciel&#10;&#10;Description générée avec un niveau de confiance très élevé">
            <a:extLst>
              <a:ext uri="{FF2B5EF4-FFF2-40B4-BE49-F238E27FC236}">
                <a16:creationId xmlns:a16="http://schemas.microsoft.com/office/drawing/2014/main" id="{5FC6274E-EBE6-4F6C-B7ED-A4D97C8DE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8498" y="0"/>
            <a:ext cx="1673805" cy="1255354"/>
          </a:xfrm>
          <a:prstGeom prst="rect">
            <a:avLst/>
          </a:prstGeom>
        </p:spPr>
      </p:pic>
      <p:pic>
        <p:nvPicPr>
          <p:cNvPr id="14" name="Image 13" descr="Une image contenant arbre, extérieur&#10;&#10;Description générée avec un niveau de confiance très élevé">
            <a:extLst>
              <a:ext uri="{FF2B5EF4-FFF2-40B4-BE49-F238E27FC236}">
                <a16:creationId xmlns:a16="http://schemas.microsoft.com/office/drawing/2014/main" id="{72937797-DF4A-4214-859D-CC6A1C1D39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3090" y="4681466"/>
            <a:ext cx="2466975" cy="1847850"/>
          </a:xfrm>
          <a:prstGeom prst="rect">
            <a:avLst/>
          </a:prstGeom>
        </p:spPr>
      </p:pic>
      <p:pic>
        <p:nvPicPr>
          <p:cNvPr id="15" name="Image 14" descr="Une image contenant plante, arbre&#10;&#10;Description générée avec un niveau de confiance très élevé">
            <a:extLst>
              <a:ext uri="{FF2B5EF4-FFF2-40B4-BE49-F238E27FC236}">
                <a16:creationId xmlns:a16="http://schemas.microsoft.com/office/drawing/2014/main" id="{AE15D837-481B-43C9-9B0B-9A6DF7A160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2303" y="-60167"/>
            <a:ext cx="1769697" cy="1435658"/>
          </a:xfrm>
          <a:prstGeom prst="rect">
            <a:avLst/>
          </a:prstGeom>
        </p:spPr>
      </p:pic>
      <p:pic>
        <p:nvPicPr>
          <p:cNvPr id="16" name="Image 15" descr="Une image contenant arbre, plante, extérieur&#10;&#10;Description générée avec un niveau de confiance très élevé">
            <a:extLst>
              <a:ext uri="{FF2B5EF4-FFF2-40B4-BE49-F238E27FC236}">
                <a16:creationId xmlns:a16="http://schemas.microsoft.com/office/drawing/2014/main" id="{CA98AD9F-7D1E-4E35-83BF-E5F43C6197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35912" y="4739132"/>
            <a:ext cx="2619375" cy="1743075"/>
          </a:xfrm>
          <a:prstGeom prst="rect">
            <a:avLst/>
          </a:prstGeom>
        </p:spPr>
      </p:pic>
      <p:pic>
        <p:nvPicPr>
          <p:cNvPr id="17" name="Image 16" descr="logo aride_s.jpg">
            <a:extLst>
              <a:ext uri="{FF2B5EF4-FFF2-40B4-BE49-F238E27FC236}">
                <a16:creationId xmlns:a16="http://schemas.microsoft.com/office/drawing/2014/main" id="{CF0E385D-3A75-4526-982C-8C77C07BFD2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384769" y="-112443"/>
            <a:ext cx="44993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a:extLst>
              <a:ext uri="{FF2B5EF4-FFF2-40B4-BE49-F238E27FC236}">
                <a16:creationId xmlns:a16="http://schemas.microsoft.com/office/drawing/2014/main" id="{C02C95FB-3539-4464-AF14-99D21222DFD9}"/>
              </a:ext>
            </a:extLst>
          </p:cNvPr>
          <p:cNvSpPr>
            <a:spLocks noChangeArrowheads="1"/>
          </p:cNvSpPr>
          <p:nvPr/>
        </p:nvSpPr>
        <p:spPr bwMode="auto">
          <a:xfrm>
            <a:off x="2187428" y="51514"/>
            <a:ext cx="572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19" name="Picture 2" descr="medicament2_s">
            <a:extLst>
              <a:ext uri="{FF2B5EF4-FFF2-40B4-BE49-F238E27FC236}">
                <a16:creationId xmlns:a16="http://schemas.microsoft.com/office/drawing/2014/main" id="{042B670C-F011-4381-9CBB-BAC02EC451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3192" y="902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71EE6807-5307-4193-B0A3-58E2AD995641}"/>
              </a:ext>
            </a:extLst>
          </p:cNvPr>
          <p:cNvSpPr txBox="1"/>
          <p:nvPr/>
        </p:nvSpPr>
        <p:spPr>
          <a:xfrm>
            <a:off x="6508245" y="937166"/>
            <a:ext cx="2356196" cy="369332"/>
          </a:xfrm>
          <a:prstGeom prst="rect">
            <a:avLst/>
          </a:prstGeom>
          <a:noFill/>
        </p:spPr>
        <p:txBody>
          <a:bodyPr wrap="square" rtlCol="0">
            <a:spAutoFit/>
          </a:bodyPr>
          <a:lstStyle/>
          <a:p>
            <a:r>
              <a:rPr lang="fr-FR" b="1" dirty="0">
                <a:solidFill>
                  <a:srgbClr val="008000"/>
                </a:solidFill>
              </a:rPr>
              <a:t>(famille des </a:t>
            </a:r>
            <a:r>
              <a:rPr lang="fr-FR" i="1" u="sng" dirty="0" err="1">
                <a:hlinkClick r:id="rId15"/>
              </a:rPr>
              <a:t>Fabaceae</a:t>
            </a:r>
            <a:r>
              <a:rPr lang="fr-FR" b="1" dirty="0">
                <a:solidFill>
                  <a:srgbClr val="008000"/>
                </a:solidFill>
              </a:rPr>
              <a:t>)</a:t>
            </a:r>
          </a:p>
        </p:txBody>
      </p:sp>
      <p:sp>
        <p:nvSpPr>
          <p:cNvPr id="21" name="Rectangle 10">
            <a:extLst>
              <a:ext uri="{FF2B5EF4-FFF2-40B4-BE49-F238E27FC236}">
                <a16:creationId xmlns:a16="http://schemas.microsoft.com/office/drawing/2014/main" id="{B202659A-6FC9-4075-B473-7D9BAD27DE39}"/>
              </a:ext>
            </a:extLst>
          </p:cNvPr>
          <p:cNvSpPr>
            <a:spLocks noChangeArrowheads="1"/>
          </p:cNvSpPr>
          <p:nvPr/>
        </p:nvSpPr>
        <p:spPr bwMode="auto">
          <a:xfrm>
            <a:off x="140841" y="606027"/>
            <a:ext cx="8698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sp>
        <p:nvSpPr>
          <p:cNvPr id="22" name="Rectangle 9">
            <a:extLst>
              <a:ext uri="{FF2B5EF4-FFF2-40B4-BE49-F238E27FC236}">
                <a16:creationId xmlns:a16="http://schemas.microsoft.com/office/drawing/2014/main" id="{47783FAD-CAA4-4910-9758-59AD6B86213D}"/>
              </a:ext>
            </a:extLst>
          </p:cNvPr>
          <p:cNvSpPr>
            <a:spLocks noChangeArrowheads="1"/>
          </p:cNvSpPr>
          <p:nvPr/>
        </p:nvSpPr>
        <p:spPr bwMode="auto">
          <a:xfrm>
            <a:off x="4350147" y="141088"/>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Tree>
    <p:extLst>
      <p:ext uri="{BB962C8B-B14F-4D97-AF65-F5344CB8AC3E}">
        <p14:creationId xmlns:p14="http://schemas.microsoft.com/office/powerpoint/2010/main" val="1715493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40DABE6-C5B8-4ED0-8BE5-7895A9CE9BA0}"/>
              </a:ext>
            </a:extLst>
          </p:cNvPr>
          <p:cNvSpPr>
            <a:spLocks noChangeArrowheads="1"/>
          </p:cNvSpPr>
          <p:nvPr/>
        </p:nvSpPr>
        <p:spPr bwMode="auto">
          <a:xfrm>
            <a:off x="109538" y="935038"/>
            <a:ext cx="8787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latin typeface="Arial" panose="020B0604020202020204" pitchFamily="34" charset="0"/>
                <a:cs typeface="Arial" panose="020B0604020202020204" pitchFamily="34" charset="0"/>
              </a:rPr>
              <a:t>3.5. </a:t>
            </a:r>
            <a:r>
              <a:rPr lang="fr-FR" altLang="fr-FR" b="1" i="1" dirty="0">
                <a:solidFill>
                  <a:srgbClr val="008000"/>
                </a:solidFill>
                <a:latin typeface="Arial" panose="020B0604020202020204" pitchFamily="34" charset="0"/>
                <a:cs typeface="Arial" panose="020B0604020202020204" pitchFamily="34" charset="0"/>
              </a:rPr>
              <a:t>Acacia </a:t>
            </a:r>
            <a:r>
              <a:rPr lang="fr-FR" altLang="fr-FR" b="1" i="1" dirty="0" err="1">
                <a:solidFill>
                  <a:srgbClr val="008000"/>
                </a:solidFill>
                <a:latin typeface="Arial" panose="020B0604020202020204" pitchFamily="34" charset="0"/>
                <a:cs typeface="Arial" panose="020B0604020202020204" pitchFamily="34" charset="0"/>
              </a:rPr>
              <a:t>tortilis</a:t>
            </a:r>
            <a:r>
              <a:rPr lang="fr-FR" altLang="fr-FR" b="1" i="1" dirty="0">
                <a:solidFill>
                  <a:srgbClr val="008000"/>
                </a:solidFill>
                <a:latin typeface="Arial" panose="020B0604020202020204" pitchFamily="34" charset="0"/>
                <a:cs typeface="Arial" panose="020B0604020202020204" pitchFamily="34" charset="0"/>
              </a:rPr>
              <a:t> </a:t>
            </a:r>
            <a:r>
              <a:rPr lang="fr-FR" altLang="fr-FR" dirty="0">
                <a:solidFill>
                  <a:srgbClr val="008000"/>
                </a:solidFill>
                <a:latin typeface="Arial" panose="020B0604020202020204" pitchFamily="34" charset="0"/>
                <a:cs typeface="Arial" panose="020B0604020202020204" pitchFamily="34" charset="0"/>
              </a:rPr>
              <a:t>ou</a:t>
            </a:r>
            <a:r>
              <a:rPr lang="fr-FR" altLang="fr-FR" i="1" dirty="0">
                <a:solidFill>
                  <a:srgbClr val="008000"/>
                </a:solidFill>
                <a:latin typeface="Arial" panose="020B0604020202020204" pitchFamily="34" charset="0"/>
                <a:cs typeface="Arial" panose="020B0604020202020204" pitchFamily="34" charset="0"/>
              </a:rPr>
              <a:t> </a:t>
            </a:r>
            <a:r>
              <a:rPr lang="fr-FR" altLang="fr-FR" b="1" i="1" dirty="0" err="1">
                <a:solidFill>
                  <a:srgbClr val="008000"/>
                </a:solidFill>
                <a:latin typeface="Arial" panose="020B0604020202020204" pitchFamily="34" charset="0"/>
                <a:cs typeface="Arial" panose="020B0604020202020204" pitchFamily="34" charset="0"/>
              </a:rPr>
              <a:t>Vachellia</a:t>
            </a:r>
            <a:r>
              <a:rPr lang="fr-FR" altLang="fr-FR" b="1" i="1" dirty="0">
                <a:solidFill>
                  <a:srgbClr val="008000"/>
                </a:solidFill>
                <a:latin typeface="Arial" panose="020B0604020202020204" pitchFamily="34" charset="0"/>
                <a:cs typeface="Arial" panose="020B0604020202020204" pitchFamily="34" charset="0"/>
              </a:rPr>
              <a:t> </a:t>
            </a:r>
            <a:r>
              <a:rPr lang="fr-FR" altLang="fr-FR" b="1" i="1" dirty="0" err="1">
                <a:solidFill>
                  <a:srgbClr val="008000"/>
                </a:solidFill>
                <a:latin typeface="Arial" panose="020B0604020202020204" pitchFamily="34" charset="0"/>
                <a:cs typeface="Arial" panose="020B0604020202020204" pitchFamily="34" charset="0"/>
              </a:rPr>
              <a:t>tortilis</a:t>
            </a:r>
            <a:r>
              <a:rPr lang="fr-FR" altLang="fr-FR" b="1" i="1" dirty="0">
                <a:solidFill>
                  <a:srgbClr val="008000"/>
                </a:solidFill>
                <a:latin typeface="Arial" panose="020B0604020202020204" pitchFamily="34" charset="0"/>
                <a:cs typeface="Arial" panose="020B0604020202020204" pitchFamily="34" charset="0"/>
              </a:rPr>
              <a:t> </a:t>
            </a:r>
            <a:r>
              <a:rPr lang="fr-FR" altLang="fr-FR" dirty="0">
                <a:solidFill>
                  <a:srgbClr val="008000"/>
                </a:solidFill>
                <a:latin typeface="Arial" panose="020B0604020202020204" pitchFamily="34" charset="0"/>
                <a:cs typeface="Arial" panose="020B0604020202020204" pitchFamily="34" charset="0"/>
              </a:rPr>
              <a:t>(famille </a:t>
            </a:r>
            <a:r>
              <a:rPr lang="fr-FR" i="1" u="sng" dirty="0" err="1">
                <a:latin typeface="Arial" panose="020B0604020202020204" pitchFamily="34" charset="0"/>
                <a:cs typeface="Arial" panose="020B0604020202020204" pitchFamily="34" charset="0"/>
                <a:hlinkClick r:id="rId2"/>
              </a:rPr>
              <a:t>Fabaceae</a:t>
            </a:r>
            <a:r>
              <a:rPr lang="fr-FR" altLang="fr-FR" dirty="0">
                <a:solidFill>
                  <a:srgbClr val="008000"/>
                </a:solidFill>
                <a:latin typeface="Arial" panose="020B0604020202020204" pitchFamily="34" charset="0"/>
                <a:cs typeface="Arial" panose="020B0604020202020204" pitchFamily="34" charset="0"/>
              </a:rPr>
              <a:t>, </a:t>
            </a:r>
            <a:r>
              <a:rPr lang="fr-FR" altLang="fr-FR" i="1" dirty="0">
                <a:latin typeface="Arial" panose="020B0604020202020204" pitchFamily="34" charset="0"/>
                <a:cs typeface="Arial" panose="020B0604020202020204" pitchFamily="34" charset="0"/>
                <a:hlinkClick r:id="rId3" tooltip="Mimosaceae"/>
              </a:rPr>
              <a:t>Mimosaceae</a:t>
            </a:r>
            <a:r>
              <a:rPr lang="fr-FR" altLang="fr-FR" dirty="0">
                <a:solidFill>
                  <a:srgbClr val="008000"/>
                </a:solidFill>
                <a:latin typeface="Arial" panose="020B0604020202020204" pitchFamily="34" charset="0"/>
                <a:cs typeface="Arial" panose="020B0604020202020204" pitchFamily="34" charset="0"/>
              </a:rPr>
              <a:t>).</a:t>
            </a:r>
            <a:r>
              <a:rPr lang="fr-FR" altLang="fr-FR" i="1" dirty="0">
                <a:solidFill>
                  <a:srgbClr val="008000"/>
                </a:solidFill>
                <a:latin typeface="Arial" panose="020B0604020202020204" pitchFamily="34" charset="0"/>
                <a:cs typeface="Arial" panose="020B0604020202020204" pitchFamily="34" charset="0"/>
              </a:rPr>
              <a:t> </a:t>
            </a:r>
          </a:p>
        </p:txBody>
      </p:sp>
      <p:sp>
        <p:nvSpPr>
          <p:cNvPr id="33795" name="Espace réservé du numéro de diapositive 1">
            <a:extLst>
              <a:ext uri="{FF2B5EF4-FFF2-40B4-BE49-F238E27FC236}">
                <a16:creationId xmlns:a16="http://schemas.microsoft.com/office/drawing/2014/main" id="{4EC1943E-6ED6-46E0-BA7A-29ED9D88FE0A}"/>
              </a:ext>
            </a:extLst>
          </p:cNvPr>
          <p:cNvSpPr txBox="1">
            <a:spLocks/>
          </p:cNvSpPr>
          <p:nvPr/>
        </p:nvSpPr>
        <p:spPr bwMode="auto">
          <a:xfrm>
            <a:off x="7938" y="136525"/>
            <a:ext cx="4841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654B6CC7-85E7-4022-B827-0D60F1FC3F7F}" type="slidenum">
              <a:rPr lang="fr-FR" altLang="fr-FR" sz="1200">
                <a:solidFill>
                  <a:srgbClr val="898989"/>
                </a:solidFill>
              </a:rPr>
              <a:pPr algn="r" eaLnBrk="1" hangingPunct="1">
                <a:lnSpc>
                  <a:spcPct val="100000"/>
                </a:lnSpc>
                <a:spcBef>
                  <a:spcPct val="0"/>
                </a:spcBef>
                <a:buFontTx/>
                <a:buNone/>
              </a:pPr>
              <a:t>39</a:t>
            </a:fld>
            <a:endParaRPr lang="fr-FR" altLang="fr-FR" sz="1200">
              <a:solidFill>
                <a:srgbClr val="898989"/>
              </a:solidFill>
            </a:endParaRPr>
          </a:p>
        </p:txBody>
      </p:sp>
      <p:sp>
        <p:nvSpPr>
          <p:cNvPr id="33796" name="Rectangle 15">
            <a:extLst>
              <a:ext uri="{FF2B5EF4-FFF2-40B4-BE49-F238E27FC236}">
                <a16:creationId xmlns:a16="http://schemas.microsoft.com/office/drawing/2014/main" id="{3C2A48BC-9A74-4D98-8780-7D51C8072936}"/>
              </a:ext>
            </a:extLst>
          </p:cNvPr>
          <p:cNvSpPr>
            <a:spLocks noChangeArrowheads="1"/>
          </p:cNvSpPr>
          <p:nvPr/>
        </p:nvSpPr>
        <p:spPr bwMode="auto">
          <a:xfrm>
            <a:off x="3519488" y="44450"/>
            <a:ext cx="504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33797" name="Rectangle 13">
            <a:extLst>
              <a:ext uri="{FF2B5EF4-FFF2-40B4-BE49-F238E27FC236}">
                <a16:creationId xmlns:a16="http://schemas.microsoft.com/office/drawing/2014/main" id="{B3365E56-7926-47A9-AC79-01EB8B6F7F68}"/>
              </a:ext>
            </a:extLst>
          </p:cNvPr>
          <p:cNvSpPr>
            <a:spLocks noChangeArrowheads="1"/>
          </p:cNvSpPr>
          <p:nvPr/>
        </p:nvSpPr>
        <p:spPr bwMode="auto">
          <a:xfrm>
            <a:off x="331788" y="4826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33798" name="Rectangle 13">
            <a:extLst>
              <a:ext uri="{FF2B5EF4-FFF2-40B4-BE49-F238E27FC236}">
                <a16:creationId xmlns:a16="http://schemas.microsoft.com/office/drawing/2014/main" id="{DA48C2E1-5A36-4266-815F-240880D6F077}"/>
              </a:ext>
            </a:extLst>
          </p:cNvPr>
          <p:cNvSpPr>
            <a:spLocks noChangeArrowheads="1"/>
          </p:cNvSpPr>
          <p:nvPr/>
        </p:nvSpPr>
        <p:spPr bwMode="auto">
          <a:xfrm>
            <a:off x="331788" y="4826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33799" name="Image 14" descr="logo aride_s.jpg">
            <a:extLst>
              <a:ext uri="{FF2B5EF4-FFF2-40B4-BE49-F238E27FC236}">
                <a16:creationId xmlns:a16="http://schemas.microsoft.com/office/drawing/2014/main" id="{BE287866-0407-4A81-9F40-718004D80E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075" y="2540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Image 15" descr="logo salinisation2_s.jpg">
            <a:extLst>
              <a:ext uri="{FF2B5EF4-FFF2-40B4-BE49-F238E27FC236}">
                <a16:creationId xmlns:a16="http://schemas.microsoft.com/office/drawing/2014/main" id="{F4EB508B-740A-4EAD-B4B5-14439DBBCC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3338" y="2540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9">
            <a:extLst>
              <a:ext uri="{FF2B5EF4-FFF2-40B4-BE49-F238E27FC236}">
                <a16:creationId xmlns:a16="http://schemas.microsoft.com/office/drawing/2014/main" id="{B9E5581D-9D1D-4D49-88E7-001830F94E7A}"/>
              </a:ext>
            </a:extLst>
          </p:cNvPr>
          <p:cNvSpPr>
            <a:spLocks noChangeArrowheads="1"/>
          </p:cNvSpPr>
          <p:nvPr/>
        </p:nvSpPr>
        <p:spPr bwMode="auto">
          <a:xfrm>
            <a:off x="1846263" y="173038"/>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33802" name="Rectangle 10">
            <a:extLst>
              <a:ext uri="{FF2B5EF4-FFF2-40B4-BE49-F238E27FC236}">
                <a16:creationId xmlns:a16="http://schemas.microsoft.com/office/drawing/2014/main" id="{7038E8D5-0CF4-49DF-B1AE-E58F974905B2}"/>
              </a:ext>
            </a:extLst>
          </p:cNvPr>
          <p:cNvSpPr>
            <a:spLocks noChangeArrowheads="1"/>
          </p:cNvSpPr>
          <p:nvPr/>
        </p:nvSpPr>
        <p:spPr bwMode="auto">
          <a:xfrm>
            <a:off x="136525" y="588963"/>
            <a:ext cx="897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sp>
        <p:nvSpPr>
          <p:cNvPr id="33803" name="Rectangle 11">
            <a:extLst>
              <a:ext uri="{FF2B5EF4-FFF2-40B4-BE49-F238E27FC236}">
                <a16:creationId xmlns:a16="http://schemas.microsoft.com/office/drawing/2014/main" id="{CEAA1E36-799D-483E-AE82-A527E818AAB9}"/>
              </a:ext>
            </a:extLst>
          </p:cNvPr>
          <p:cNvSpPr>
            <a:spLocks noChangeArrowheads="1"/>
          </p:cNvSpPr>
          <p:nvPr/>
        </p:nvSpPr>
        <p:spPr bwMode="auto">
          <a:xfrm>
            <a:off x="4162425" y="168275"/>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3804" name="ZoneTexte 13">
            <a:extLst>
              <a:ext uri="{FF2B5EF4-FFF2-40B4-BE49-F238E27FC236}">
                <a16:creationId xmlns:a16="http://schemas.microsoft.com/office/drawing/2014/main" id="{6D355873-8E19-4A9B-93D7-D4AFA83235D0}"/>
              </a:ext>
            </a:extLst>
          </p:cNvPr>
          <p:cNvSpPr txBox="1">
            <a:spLocks noChangeArrowheads="1"/>
          </p:cNvSpPr>
          <p:nvPr/>
        </p:nvSpPr>
        <p:spPr bwMode="auto">
          <a:xfrm>
            <a:off x="0" y="6486525"/>
            <a:ext cx="3584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Acacia tortilis</a:t>
            </a:r>
            <a:r>
              <a:rPr lang="fr-FR" altLang="fr-FR" sz="1200">
                <a:solidFill>
                  <a:srgbClr val="008000"/>
                </a:solidFill>
              </a:rPr>
              <a:t> dans le </a:t>
            </a:r>
            <a:r>
              <a:rPr lang="fr-FR" altLang="fr-FR" sz="1200">
                <a:solidFill>
                  <a:srgbClr val="008000"/>
                </a:solidFill>
                <a:hlinkClick r:id="rId6" tooltip="Parc national du Serengeti"/>
              </a:rPr>
              <a:t>Parc national du Serengeti</a:t>
            </a:r>
            <a:r>
              <a:rPr lang="fr-FR" altLang="fr-FR" sz="1200">
                <a:solidFill>
                  <a:srgbClr val="008000"/>
                </a:solidFill>
              </a:rPr>
              <a:t>.</a:t>
            </a:r>
          </a:p>
        </p:txBody>
      </p:sp>
      <p:sp>
        <p:nvSpPr>
          <p:cNvPr id="33805" name="ZoneTexte 14">
            <a:extLst>
              <a:ext uri="{FF2B5EF4-FFF2-40B4-BE49-F238E27FC236}">
                <a16:creationId xmlns:a16="http://schemas.microsoft.com/office/drawing/2014/main" id="{AD328784-24D4-4B8A-9C80-67DBB7EA6F20}"/>
              </a:ext>
            </a:extLst>
          </p:cNvPr>
          <p:cNvSpPr txBox="1">
            <a:spLocks noChangeArrowheads="1"/>
          </p:cNvSpPr>
          <p:nvPr/>
        </p:nvSpPr>
        <p:spPr bwMode="auto">
          <a:xfrm>
            <a:off x="3262313" y="6618288"/>
            <a:ext cx="21320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000" i="1">
                <a:solidFill>
                  <a:srgbClr val="008000"/>
                </a:solidFill>
              </a:rPr>
              <a:t>V. tortilis</a:t>
            </a:r>
            <a:r>
              <a:rPr lang="fr-FR" altLang="fr-FR" sz="1000">
                <a:solidFill>
                  <a:srgbClr val="008000"/>
                </a:solidFill>
              </a:rPr>
              <a:t> dans le nord de la Tanzanie</a:t>
            </a:r>
          </a:p>
        </p:txBody>
      </p:sp>
      <p:pic>
        <p:nvPicPr>
          <p:cNvPr id="33806" name="Picture 2" descr="D:\Users\blisan\Pictures\perso\Agroforesterie climat tropical sec\images\Vachellia tortilis1.jpg">
            <a:extLst>
              <a:ext uri="{FF2B5EF4-FFF2-40B4-BE49-F238E27FC236}">
                <a16:creationId xmlns:a16="http://schemas.microsoft.com/office/drawing/2014/main" id="{C065AFF7-7D29-4C43-B1AF-C95D9B5DB4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63" y="4964113"/>
            <a:ext cx="305435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3" descr="D:\Users\blisan\Pictures\perso\Agroforesterie climat tropical sec\images\Vachellia_(ex_Acacia)_tortilis.jpg">
            <a:extLst>
              <a:ext uri="{FF2B5EF4-FFF2-40B4-BE49-F238E27FC236}">
                <a16:creationId xmlns:a16="http://schemas.microsoft.com/office/drawing/2014/main" id="{B0B99B52-CE3B-4132-8E0D-F92B01037F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825" y="5160963"/>
            <a:ext cx="193833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4" descr="D:\Users\blisan\Pictures\perso\Agroforesterie climat tropical sec\images\Acacia_tortilis,_haak-_en_steekdorings,_Springbokvlakte.jpg">
            <a:extLst>
              <a:ext uri="{FF2B5EF4-FFF2-40B4-BE49-F238E27FC236}">
                <a16:creationId xmlns:a16="http://schemas.microsoft.com/office/drawing/2014/main" id="{49B25953-F2FB-4F85-842F-C1A006DBE4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8488" y="41275"/>
            <a:ext cx="2163762"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ZoneTexte 16">
            <a:extLst>
              <a:ext uri="{FF2B5EF4-FFF2-40B4-BE49-F238E27FC236}">
                <a16:creationId xmlns:a16="http://schemas.microsoft.com/office/drawing/2014/main" id="{6000A805-060D-4DFC-8FB3-39CEE2E814CD}"/>
              </a:ext>
            </a:extLst>
          </p:cNvPr>
          <p:cNvSpPr txBox="1">
            <a:spLocks noChangeArrowheads="1"/>
          </p:cNvSpPr>
          <p:nvPr/>
        </p:nvSpPr>
        <p:spPr bwMode="auto">
          <a:xfrm>
            <a:off x="9017000" y="5562600"/>
            <a:ext cx="3105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Acacia tortilis </a:t>
            </a:r>
            <a:r>
              <a:rPr lang="fr-FR" altLang="fr-FR" sz="1200">
                <a:solidFill>
                  <a:srgbClr val="008000"/>
                </a:solidFill>
              </a:rPr>
              <a:t>subsp. </a:t>
            </a:r>
            <a:r>
              <a:rPr lang="fr-FR" altLang="fr-FR" sz="1200" i="1">
                <a:solidFill>
                  <a:srgbClr val="008000"/>
                </a:solidFill>
              </a:rPr>
              <a:t>Tortilis.</a:t>
            </a:r>
            <a:r>
              <a:rPr lang="fr-FR" altLang="fr-FR" sz="1200">
                <a:solidFill>
                  <a:srgbClr val="008000"/>
                </a:solidFill>
              </a:rPr>
              <a:t> (A) branche fleurie; (B) gousse; (C) graine; (D) le détail de la feuille. </a:t>
            </a:r>
          </a:p>
          <a:p>
            <a:pPr algn="ctr" eaLnBrk="1" hangingPunct="1"/>
            <a:r>
              <a:rPr lang="fr-FR" altLang="fr-FR" sz="1200" i="1">
                <a:solidFill>
                  <a:srgbClr val="008000"/>
                </a:solidFill>
              </a:rPr>
              <a:t>Acacia tortilis</a:t>
            </a:r>
            <a:r>
              <a:rPr lang="fr-FR" altLang="fr-FR" sz="1200">
                <a:solidFill>
                  <a:srgbClr val="008000"/>
                </a:solidFill>
              </a:rPr>
              <a:t> Subsp. </a:t>
            </a:r>
            <a:r>
              <a:rPr lang="fr-FR" altLang="fr-FR" sz="1200" i="1">
                <a:solidFill>
                  <a:srgbClr val="008000"/>
                </a:solidFill>
              </a:rPr>
              <a:t>Raddiana</a:t>
            </a:r>
            <a:r>
              <a:rPr lang="fr-FR" altLang="fr-FR" sz="1200">
                <a:solidFill>
                  <a:srgbClr val="008000"/>
                </a:solidFill>
              </a:rPr>
              <a:t> (E) branche fleurie; (F) gousse. (AC, EF environ x 0,8;. D environ x 4.).</a:t>
            </a:r>
          </a:p>
        </p:txBody>
      </p:sp>
      <p:pic>
        <p:nvPicPr>
          <p:cNvPr id="33810" name="Picture 5" descr="D:\Users\blisan\Pictures\perso\Agroforesterie climat tropical sec\images\Acacia tortilis.jpg">
            <a:extLst>
              <a:ext uri="{FF2B5EF4-FFF2-40B4-BE49-F238E27FC236}">
                <a16:creationId xmlns:a16="http://schemas.microsoft.com/office/drawing/2014/main" id="{046D9CBF-9BB3-4C55-AD31-90D4D92C8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88463" y="2027238"/>
            <a:ext cx="280193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1" name="ZoneTexte 21">
            <a:extLst>
              <a:ext uri="{FF2B5EF4-FFF2-40B4-BE49-F238E27FC236}">
                <a16:creationId xmlns:a16="http://schemas.microsoft.com/office/drawing/2014/main" id="{48D565D9-9532-464B-BDAA-2884B9548FCB}"/>
              </a:ext>
            </a:extLst>
          </p:cNvPr>
          <p:cNvSpPr txBox="1">
            <a:spLocks noChangeArrowheads="1"/>
          </p:cNvSpPr>
          <p:nvPr/>
        </p:nvSpPr>
        <p:spPr bwMode="auto">
          <a:xfrm>
            <a:off x="9139238" y="1668463"/>
            <a:ext cx="2860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V. tortilis</a:t>
            </a:r>
            <a:r>
              <a:rPr lang="fr-FR" altLang="fr-FR" sz="1200">
                <a:solidFill>
                  <a:srgbClr val="008000"/>
                </a:solidFill>
              </a:rPr>
              <a:t> a une combinaison de paires d’épines crochues, droites et appariés</a:t>
            </a:r>
          </a:p>
        </p:txBody>
      </p:sp>
      <p:sp>
        <p:nvSpPr>
          <p:cNvPr id="33812" name="ZoneTexte 22">
            <a:extLst>
              <a:ext uri="{FF2B5EF4-FFF2-40B4-BE49-F238E27FC236}">
                <a16:creationId xmlns:a16="http://schemas.microsoft.com/office/drawing/2014/main" id="{0F065B5B-B006-459B-9E1C-5E2FB926BF09}"/>
              </a:ext>
            </a:extLst>
          </p:cNvPr>
          <p:cNvSpPr txBox="1">
            <a:spLocks noChangeArrowheads="1"/>
          </p:cNvSpPr>
          <p:nvPr/>
        </p:nvSpPr>
        <p:spPr bwMode="auto">
          <a:xfrm>
            <a:off x="136525" y="1303338"/>
            <a:ext cx="9088438"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Cet acacia (connu aussi sous le nom d’</a:t>
            </a:r>
            <a:r>
              <a:rPr lang="fr-FR" altLang="fr-FR" b="1" dirty="0">
                <a:solidFill>
                  <a:srgbClr val="008000"/>
                </a:solidFill>
              </a:rPr>
              <a:t>Acacia faux gommier ou </a:t>
            </a:r>
            <a:r>
              <a:rPr lang="fr-FR" altLang="fr-FR" dirty="0">
                <a:solidFill>
                  <a:srgbClr val="008000"/>
                </a:solidFill>
              </a:rPr>
              <a:t>acacia parasol épineux) est un arbre, d’une taille moyenne à grande, originaire principalement de la </a:t>
            </a:r>
            <a:r>
              <a:rPr lang="fr-FR" altLang="fr-FR" dirty="0">
                <a:solidFill>
                  <a:srgbClr val="008000"/>
                </a:solidFill>
                <a:hlinkClick r:id="rId11" tooltip="Savane"/>
              </a:rPr>
              <a:t>savane</a:t>
            </a:r>
            <a:r>
              <a:rPr lang="fr-FR" altLang="fr-FR" dirty="0">
                <a:solidFill>
                  <a:srgbClr val="008000"/>
                </a:solidFill>
              </a:rPr>
              <a:t> et de la zone </a:t>
            </a:r>
            <a:r>
              <a:rPr lang="fr-FR" altLang="fr-FR" dirty="0" err="1">
                <a:solidFill>
                  <a:srgbClr val="008000"/>
                </a:solidFill>
                <a:hlinkClick r:id="rId12" tooltip="Sahel"/>
              </a:rPr>
              <a:t>Sahelienne</a:t>
            </a:r>
            <a:r>
              <a:rPr lang="fr-FR" altLang="fr-FR" dirty="0">
                <a:solidFill>
                  <a:srgbClr val="008000"/>
                </a:solidFill>
              </a:rPr>
              <a:t> de l’</a:t>
            </a:r>
            <a:r>
              <a:rPr lang="fr-FR" altLang="fr-FR" dirty="0">
                <a:solidFill>
                  <a:srgbClr val="008000"/>
                </a:solidFill>
                <a:hlinkClick r:id="rId13" tooltip="Afrique"/>
              </a:rPr>
              <a:t>Afrique</a:t>
            </a:r>
            <a:r>
              <a:rPr lang="fr-FR" altLang="fr-FR" dirty="0">
                <a:solidFill>
                  <a:srgbClr val="008000"/>
                </a:solidFill>
              </a:rPr>
              <a:t> (en particulier au </a:t>
            </a:r>
            <a:r>
              <a:rPr lang="fr-FR" altLang="fr-FR" dirty="0">
                <a:solidFill>
                  <a:srgbClr val="008000"/>
                </a:solidFill>
                <a:hlinkClick r:id="rId14" tooltip="Soudan"/>
              </a:rPr>
              <a:t>Soudan</a:t>
            </a:r>
            <a:r>
              <a:rPr lang="fr-FR" altLang="fr-FR" dirty="0">
                <a:solidFill>
                  <a:srgbClr val="008000"/>
                </a:solidFill>
              </a:rPr>
              <a:t>), mais se reproduisant aussi au </a:t>
            </a:r>
            <a:r>
              <a:rPr lang="fr-FR" altLang="fr-FR" dirty="0">
                <a:solidFill>
                  <a:srgbClr val="008000"/>
                </a:solidFill>
                <a:hlinkClick r:id="rId15" tooltip="Moyen-Orient"/>
              </a:rPr>
              <a:t>Moyen-Orient</a:t>
            </a:r>
            <a:r>
              <a:rPr lang="fr-FR" altLang="fr-FR" dirty="0">
                <a:solidFill>
                  <a:srgbClr val="008000"/>
                </a:solidFill>
              </a:rPr>
              <a:t>.</a:t>
            </a:r>
          </a:p>
          <a:p>
            <a:pPr algn="just" eaLnBrk="1" hangingPunct="1"/>
            <a:r>
              <a:rPr lang="fr-FR" altLang="fr-FR" sz="1200" dirty="0">
                <a:solidFill>
                  <a:srgbClr val="008000"/>
                </a:solidFill>
              </a:rPr>
              <a:t>Il </a:t>
            </a:r>
            <a:r>
              <a:rPr lang="fr-FR" altLang="fr-FR" sz="1200" b="1" dirty="0">
                <a:solidFill>
                  <a:srgbClr val="008000"/>
                </a:solidFill>
              </a:rPr>
              <a:t> </a:t>
            </a:r>
            <a:r>
              <a:rPr lang="fr-FR" altLang="fr-FR" sz="1200" dirty="0">
                <a:solidFill>
                  <a:srgbClr val="008000"/>
                </a:solidFill>
              </a:rPr>
              <a:t>tend à se développer dans les zones où les températures varient de 0 à 50 °C et les précipitations sont partout d'environ 100-1000 mm (3,9 à 39,4 in) par an. La plante est connue pour tolérer une haute </a:t>
            </a:r>
            <a:r>
              <a:rPr lang="fr-FR" altLang="fr-FR" sz="1200" dirty="0">
                <a:solidFill>
                  <a:srgbClr val="008000"/>
                </a:solidFill>
                <a:hlinkClick r:id="rId16" tooltip="Alcalinité"/>
              </a:rPr>
              <a:t>alcalinité</a:t>
            </a:r>
            <a:r>
              <a:rPr lang="fr-FR" altLang="fr-FR" sz="1200" dirty="0">
                <a:solidFill>
                  <a:srgbClr val="008000"/>
                </a:solidFill>
              </a:rPr>
              <a:t>, la </a:t>
            </a:r>
            <a:r>
              <a:rPr lang="fr-FR" altLang="fr-FR" sz="1200" dirty="0">
                <a:solidFill>
                  <a:srgbClr val="008000"/>
                </a:solidFill>
                <a:hlinkClick r:id="rId17" tooltip="Sécheresse"/>
              </a:rPr>
              <a:t>sécheresse</a:t>
            </a:r>
            <a:r>
              <a:rPr lang="fr-FR" altLang="fr-FR" sz="1200" dirty="0">
                <a:solidFill>
                  <a:srgbClr val="008000"/>
                </a:solidFill>
              </a:rPr>
              <a:t> (une forte aridité), des températures élevées, des sols sablonneux et caillouteux, un enracinement sur des surfaces en forte pente et le criblage. En outre, on a observé que les plantes âgées de 2 peuvent être quelque peu résistantes au gel. L'arbre préfère les sols alcalins (de pH de 7,95 à 8,30) et pousse dans les dunes de sable, les limons sableux, les sols rocheux et dans d'autres sols qui drainent  bien. En raison de sa rusticité face aux conditions de sécheresse et de sa croissance rapide, c'est un arbre prometteur pour le reboisement dans des terrains arides et difficiles. </a:t>
            </a:r>
            <a:endParaRPr lang="fr-FR" altLang="fr-FR" sz="1200" b="1" dirty="0">
              <a:solidFill>
                <a:srgbClr val="008000"/>
              </a:solidFill>
            </a:endParaRPr>
          </a:p>
          <a:p>
            <a:pPr algn="just" eaLnBrk="1" hangingPunct="1"/>
            <a:r>
              <a:rPr lang="fr-FR" altLang="fr-FR" sz="1200" u="sng" dirty="0">
                <a:solidFill>
                  <a:srgbClr val="008000"/>
                </a:solidFill>
              </a:rPr>
              <a:t>Utilisations</a:t>
            </a:r>
            <a:r>
              <a:rPr lang="fr-FR" altLang="fr-FR" sz="1200" dirty="0">
                <a:solidFill>
                  <a:srgbClr val="008000"/>
                </a:solidFill>
              </a:rPr>
              <a:t> : le bois de l'arbre est utilisé pour fabriquer des </a:t>
            </a:r>
            <a:r>
              <a:rPr lang="fr-FR" altLang="fr-FR" sz="1200" dirty="0">
                <a:solidFill>
                  <a:srgbClr val="008000"/>
                </a:solidFill>
                <a:hlinkClick r:id="rId18" tooltip="Meubles"/>
              </a:rPr>
              <a:t>meubles</a:t>
            </a:r>
            <a:r>
              <a:rPr lang="fr-FR" altLang="fr-FR" sz="1200" dirty="0">
                <a:solidFill>
                  <a:srgbClr val="008000"/>
                </a:solidFill>
              </a:rPr>
              <a:t>, roues de charrette, des poteaux de clôture, cages et crayons. Les gousses et le feuillage, qui poussent abondamment sur ​​l'arbre, sont utilisés comme </a:t>
            </a:r>
            <a:r>
              <a:rPr lang="fr-FR" altLang="fr-FR" sz="1200" b="1" dirty="0">
                <a:solidFill>
                  <a:srgbClr val="008000"/>
                </a:solidFill>
                <a:hlinkClick r:id="rId19" tooltip="Fourrage"/>
              </a:rPr>
              <a:t>fourrage</a:t>
            </a:r>
            <a:r>
              <a:rPr lang="fr-FR" altLang="fr-FR" sz="1200" dirty="0">
                <a:solidFill>
                  <a:srgbClr val="008000"/>
                </a:solidFill>
              </a:rPr>
              <a:t> pour les animaux du désert. L'écorce est souvent utilisée comme source de </a:t>
            </a:r>
            <a:r>
              <a:rPr lang="fr-FR" altLang="fr-FR" sz="1200" dirty="0">
                <a:solidFill>
                  <a:srgbClr val="008000"/>
                </a:solidFill>
                <a:hlinkClick r:id="rId20" tooltip="Tanin"/>
              </a:rPr>
              <a:t>tanin</a:t>
            </a:r>
            <a:r>
              <a:rPr lang="fr-FR" altLang="fr-FR" sz="1200" dirty="0">
                <a:solidFill>
                  <a:srgbClr val="008000"/>
                </a:solidFill>
              </a:rPr>
              <a:t>. </a:t>
            </a:r>
            <a:r>
              <a:rPr lang="fr-FR" altLang="fr-FR" sz="1200" b="1" dirty="0">
                <a:solidFill>
                  <a:srgbClr val="008000"/>
                </a:solidFill>
              </a:rPr>
              <a:t>La gomme extraite de l'arbre est comestible et peut être utilisée comme </a:t>
            </a:r>
            <a:r>
              <a:rPr lang="fr-FR" altLang="fr-FR" sz="1200" b="1" dirty="0">
                <a:solidFill>
                  <a:srgbClr val="008000"/>
                </a:solidFill>
                <a:hlinkClick r:id="rId21" tooltip="La gomme arabique"/>
              </a:rPr>
              <a:t>gomme arabique</a:t>
            </a:r>
            <a:r>
              <a:rPr lang="fr-FR" altLang="fr-FR" sz="1200" dirty="0">
                <a:solidFill>
                  <a:srgbClr val="008000"/>
                </a:solidFill>
              </a:rPr>
              <a:t>. Certaines parties de l'arbre dont les racines, les pousses et les gousses sont aussi souvent utilisés par les indigènes pour un grand nombre de raisons, y compris pour fabriquer des décorations, des </a:t>
            </a:r>
            <a:r>
              <a:rPr lang="fr-FR" altLang="fr-FR" sz="1200" dirty="0">
                <a:solidFill>
                  <a:srgbClr val="008000"/>
                </a:solidFill>
                <a:hlinkClick r:id="rId22" tooltip="Arme"/>
              </a:rPr>
              <a:t>armes</a:t>
            </a:r>
            <a:r>
              <a:rPr lang="fr-FR" altLang="fr-FR" sz="1200" dirty="0">
                <a:solidFill>
                  <a:srgbClr val="008000"/>
                </a:solidFill>
              </a:rPr>
              <a:t>, des </a:t>
            </a:r>
            <a:r>
              <a:rPr lang="fr-FR" altLang="fr-FR" sz="1200" dirty="0">
                <a:solidFill>
                  <a:srgbClr val="008000"/>
                </a:solidFill>
                <a:hlinkClick r:id="rId23" tooltip="Outil"/>
              </a:rPr>
              <a:t>outils</a:t>
            </a:r>
            <a:r>
              <a:rPr lang="fr-FR" altLang="fr-FR" sz="1200" dirty="0">
                <a:solidFill>
                  <a:srgbClr val="008000"/>
                </a:solidFill>
              </a:rPr>
              <a:t>, et élaborer des </a:t>
            </a:r>
            <a:r>
              <a:rPr lang="fr-FR" altLang="fr-FR" sz="1200" dirty="0">
                <a:solidFill>
                  <a:srgbClr val="008000"/>
                </a:solidFill>
                <a:hlinkClick r:id="rId24" tooltip="Médecine"/>
              </a:rPr>
              <a:t>médicaments</a:t>
            </a:r>
            <a:r>
              <a:rPr lang="fr-FR" altLang="fr-FR" sz="1200" dirty="0">
                <a:solidFill>
                  <a:srgbClr val="008000"/>
                </a:solidFill>
              </a:rPr>
              <a:t>. Il est également en train de devenir une espèce importante dans la bataille pour les « déserts verts  », parce qu’il est l'un des rares arbres à tolérer les environnements arides très durs. </a:t>
            </a:r>
            <a:r>
              <a:rPr lang="fr-FR" altLang="fr-FR" sz="1200" i="1" dirty="0">
                <a:solidFill>
                  <a:srgbClr val="008000"/>
                </a:solidFill>
              </a:rPr>
              <a:t>A. </a:t>
            </a:r>
            <a:r>
              <a:rPr lang="fr-FR" altLang="fr-FR" sz="1200" i="1" dirty="0" err="1">
                <a:solidFill>
                  <a:srgbClr val="008000"/>
                </a:solidFill>
              </a:rPr>
              <a:t>tortilis</a:t>
            </a:r>
            <a:r>
              <a:rPr lang="fr-FR" altLang="fr-FR" sz="1200" i="1" dirty="0">
                <a:solidFill>
                  <a:srgbClr val="008000"/>
                </a:solidFill>
              </a:rPr>
              <a:t> </a:t>
            </a:r>
            <a:r>
              <a:rPr lang="fr-FR" altLang="fr-FR" sz="1200" dirty="0">
                <a:solidFill>
                  <a:srgbClr val="008000"/>
                </a:solidFill>
              </a:rPr>
              <a:t>est un molluscicide et algicide puissant. Selon le</a:t>
            </a:r>
            <a:r>
              <a:rPr lang="fr-FR" altLang="fr-FR" sz="1200" dirty="0"/>
              <a:t> </a:t>
            </a:r>
            <a:r>
              <a:rPr lang="fr-FR" altLang="fr-FR" sz="1200" dirty="0">
                <a:hlinkClick r:id="rId25" tooltip="Catalogue of Life"/>
              </a:rPr>
              <a:t>Catalogue of Life</a:t>
            </a:r>
            <a:r>
              <a:rPr lang="fr-FR" altLang="fr-FR" sz="1200" dirty="0"/>
              <a:t> </a:t>
            </a:r>
            <a:r>
              <a:rPr lang="fr-FR" altLang="fr-FR" sz="1200" dirty="0">
                <a:solidFill>
                  <a:srgbClr val="008000"/>
                </a:solidFill>
              </a:rPr>
              <a:t>(18 juin 2013) et</a:t>
            </a:r>
            <a:r>
              <a:rPr lang="fr-FR" altLang="fr-FR" sz="1200" dirty="0"/>
              <a:t> </a:t>
            </a:r>
            <a:r>
              <a:rPr lang="fr-FR" altLang="fr-FR" sz="1200" dirty="0">
                <a:hlinkClick r:id="rId26" tooltip="National Center for Biotechnology Information"/>
              </a:rPr>
              <a:t>NCBI</a:t>
            </a:r>
            <a:r>
              <a:rPr lang="fr-FR" altLang="fr-FR" sz="1200" dirty="0"/>
              <a:t> </a:t>
            </a:r>
            <a:r>
              <a:rPr lang="fr-FR" altLang="fr-FR" sz="1200" dirty="0">
                <a:solidFill>
                  <a:srgbClr val="008000"/>
                </a:solidFill>
              </a:rPr>
              <a:t>(18 juin 2013), il y aurait 4 sous-espèces :</a:t>
            </a:r>
          </a:p>
          <a:p>
            <a:pPr algn="just" eaLnBrk="1" hangingPunct="1"/>
            <a:r>
              <a:rPr lang="fr-FR" altLang="fr-FR" sz="1200" dirty="0">
                <a:solidFill>
                  <a:srgbClr val="008000"/>
                </a:solidFill>
              </a:rPr>
              <a:t>a) </a:t>
            </a:r>
            <a:r>
              <a:rPr lang="fr-FR" altLang="fr-FR" sz="1200" i="1" dirty="0">
                <a:solidFill>
                  <a:srgbClr val="008000"/>
                </a:solidFill>
              </a:rPr>
              <a:t>Acacia </a:t>
            </a:r>
            <a:r>
              <a:rPr lang="fr-FR" altLang="fr-FR" sz="1200" i="1" dirty="0" err="1">
                <a:solidFill>
                  <a:srgbClr val="008000"/>
                </a:solidFill>
              </a:rPr>
              <a:t>tortilis</a:t>
            </a:r>
            <a:r>
              <a:rPr lang="fr-FR" altLang="fr-FR" sz="1200" i="1" dirty="0">
                <a:solidFill>
                  <a:srgbClr val="008000"/>
                </a:solidFill>
              </a:rPr>
              <a:t> </a:t>
            </a:r>
            <a:r>
              <a:rPr lang="fr-FR" altLang="fr-FR" sz="1200" i="1" dirty="0" err="1">
                <a:solidFill>
                  <a:srgbClr val="008000"/>
                </a:solidFill>
              </a:rPr>
              <a:t>subsp</a:t>
            </a:r>
            <a:r>
              <a:rPr lang="fr-FR" altLang="fr-FR" sz="1200" i="1" dirty="0">
                <a:solidFill>
                  <a:srgbClr val="008000"/>
                </a:solidFill>
              </a:rPr>
              <a:t>. </a:t>
            </a:r>
            <a:r>
              <a:rPr lang="fr-FR" altLang="fr-FR" sz="1200" i="1" dirty="0" err="1">
                <a:solidFill>
                  <a:srgbClr val="008000"/>
                </a:solidFill>
              </a:rPr>
              <a:t>heteracantha</a:t>
            </a:r>
            <a:r>
              <a:rPr lang="fr-FR" altLang="fr-FR" sz="1200" dirty="0">
                <a:solidFill>
                  <a:srgbClr val="008000"/>
                </a:solidFill>
              </a:rPr>
              <a:t>, b) </a:t>
            </a:r>
            <a:r>
              <a:rPr lang="fr-FR" altLang="fr-FR" sz="1200" i="1" dirty="0">
                <a:solidFill>
                  <a:srgbClr val="008000"/>
                </a:solidFill>
              </a:rPr>
              <a:t>Acacia </a:t>
            </a:r>
            <a:r>
              <a:rPr lang="fr-FR" altLang="fr-FR" sz="1200" i="1" dirty="0" err="1">
                <a:solidFill>
                  <a:srgbClr val="008000"/>
                </a:solidFill>
              </a:rPr>
              <a:t>tortilis</a:t>
            </a:r>
            <a:r>
              <a:rPr lang="fr-FR" altLang="fr-FR" sz="1200" i="1" dirty="0">
                <a:solidFill>
                  <a:srgbClr val="008000"/>
                </a:solidFill>
              </a:rPr>
              <a:t> </a:t>
            </a:r>
            <a:r>
              <a:rPr lang="fr-FR" altLang="fr-FR" sz="1200" i="1" dirty="0" err="1">
                <a:solidFill>
                  <a:srgbClr val="008000"/>
                </a:solidFill>
              </a:rPr>
              <a:t>subsp</a:t>
            </a:r>
            <a:r>
              <a:rPr lang="fr-FR" altLang="fr-FR" sz="1200" i="1" dirty="0">
                <a:solidFill>
                  <a:srgbClr val="008000"/>
                </a:solidFill>
              </a:rPr>
              <a:t>. </a:t>
            </a:r>
            <a:r>
              <a:rPr lang="fr-FR" altLang="fr-FR" sz="1200" i="1" dirty="0" err="1">
                <a:solidFill>
                  <a:srgbClr val="008000"/>
                </a:solidFill>
              </a:rPr>
              <a:t>raddiana</a:t>
            </a:r>
            <a:r>
              <a:rPr lang="fr-FR" altLang="fr-FR" sz="1200" dirty="0">
                <a:solidFill>
                  <a:srgbClr val="008000"/>
                </a:solidFill>
              </a:rPr>
              <a:t>, c) </a:t>
            </a:r>
            <a:r>
              <a:rPr lang="fr-FR" altLang="fr-FR" sz="1200" i="1" dirty="0">
                <a:solidFill>
                  <a:srgbClr val="008000"/>
                </a:solidFill>
              </a:rPr>
              <a:t>Acacia </a:t>
            </a:r>
            <a:r>
              <a:rPr lang="fr-FR" altLang="fr-FR" sz="1200" i="1" dirty="0" err="1">
                <a:solidFill>
                  <a:srgbClr val="008000"/>
                </a:solidFill>
              </a:rPr>
              <a:t>tortilis</a:t>
            </a:r>
            <a:r>
              <a:rPr lang="fr-FR" altLang="fr-FR" sz="1200" i="1" dirty="0">
                <a:solidFill>
                  <a:srgbClr val="008000"/>
                </a:solidFill>
              </a:rPr>
              <a:t> </a:t>
            </a:r>
            <a:r>
              <a:rPr lang="fr-FR" altLang="fr-FR" sz="1200" i="1" dirty="0" err="1">
                <a:solidFill>
                  <a:srgbClr val="008000"/>
                </a:solidFill>
              </a:rPr>
              <a:t>subsp</a:t>
            </a:r>
            <a:r>
              <a:rPr lang="fr-FR" altLang="fr-FR" sz="1200" i="1" dirty="0">
                <a:solidFill>
                  <a:srgbClr val="008000"/>
                </a:solidFill>
              </a:rPr>
              <a:t>. </a:t>
            </a:r>
            <a:r>
              <a:rPr lang="fr-FR" altLang="fr-FR" sz="1200" i="1" dirty="0" err="1">
                <a:solidFill>
                  <a:srgbClr val="008000"/>
                </a:solidFill>
              </a:rPr>
              <a:t>spirocarpa</a:t>
            </a:r>
            <a:r>
              <a:rPr lang="fr-FR" altLang="fr-FR" sz="1200" dirty="0">
                <a:solidFill>
                  <a:srgbClr val="008000"/>
                </a:solidFill>
              </a:rPr>
              <a:t>, d) </a:t>
            </a:r>
            <a:r>
              <a:rPr lang="fr-FR" altLang="fr-FR" sz="1200" i="1" dirty="0">
                <a:solidFill>
                  <a:srgbClr val="008000"/>
                </a:solidFill>
              </a:rPr>
              <a:t>Acacia </a:t>
            </a:r>
            <a:r>
              <a:rPr lang="fr-FR" altLang="fr-FR" sz="1200" i="1" dirty="0" err="1">
                <a:solidFill>
                  <a:srgbClr val="008000"/>
                </a:solidFill>
              </a:rPr>
              <a:t>tortilis</a:t>
            </a:r>
            <a:r>
              <a:rPr lang="fr-FR" altLang="fr-FR" sz="1200" i="1" dirty="0">
                <a:solidFill>
                  <a:srgbClr val="008000"/>
                </a:solidFill>
              </a:rPr>
              <a:t> </a:t>
            </a:r>
            <a:r>
              <a:rPr lang="fr-FR" altLang="fr-FR" sz="1200" i="1" dirty="0" err="1">
                <a:solidFill>
                  <a:srgbClr val="008000"/>
                </a:solidFill>
              </a:rPr>
              <a:t>subsp</a:t>
            </a:r>
            <a:r>
              <a:rPr lang="fr-FR" altLang="fr-FR" sz="1200" i="1" dirty="0">
                <a:solidFill>
                  <a:srgbClr val="008000"/>
                </a:solidFill>
              </a:rPr>
              <a:t>. </a:t>
            </a:r>
            <a:r>
              <a:rPr lang="fr-FR" altLang="fr-FR" sz="1200" i="1" dirty="0" err="1">
                <a:solidFill>
                  <a:srgbClr val="008000"/>
                </a:solidFill>
              </a:rPr>
              <a:t>tortilis</a:t>
            </a:r>
            <a:r>
              <a:rPr lang="fr-FR" altLang="fr-FR" sz="1200" dirty="0">
                <a:solidFill>
                  <a:srgbClr val="008000"/>
                </a:solidFill>
              </a:rPr>
              <a:t>. </a:t>
            </a:r>
          </a:p>
          <a:p>
            <a:pPr eaLnBrk="1" hangingPunct="1"/>
            <a:r>
              <a:rPr lang="fr-FR" altLang="fr-FR" sz="1200" dirty="0">
                <a:solidFill>
                  <a:srgbClr val="008000"/>
                </a:solidFill>
              </a:rPr>
              <a:t>Sources : a) </a:t>
            </a:r>
            <a:r>
              <a:rPr lang="fr-FR" altLang="fr-FR" sz="1200" dirty="0">
                <a:solidFill>
                  <a:srgbClr val="008000"/>
                </a:solidFill>
                <a:hlinkClick r:id="rId27"/>
              </a:rPr>
              <a:t>http://en.wikipedia.org/wiki/Vachellia_tortilis</a:t>
            </a:r>
            <a:r>
              <a:rPr lang="fr-FR" altLang="fr-FR" sz="1200" dirty="0">
                <a:solidFill>
                  <a:srgbClr val="008000"/>
                </a:solidFill>
              </a:rPr>
              <a:t>, b) </a:t>
            </a:r>
            <a:r>
              <a:rPr lang="fr-FR" altLang="fr-FR" sz="1200" dirty="0">
                <a:solidFill>
                  <a:srgbClr val="008000"/>
                </a:solidFill>
                <a:hlinkClick r:id="rId28"/>
              </a:rPr>
              <a:t>http://www.fao.org/docrep/006/q2934e/q2934e05.htm</a:t>
            </a:r>
            <a:r>
              <a:rPr lang="fr-FR" altLang="fr-FR" sz="1200" dirty="0">
                <a:solidFill>
                  <a:srgbClr val="008000"/>
                </a:solidFill>
              </a:rPr>
              <a:t>, c) </a:t>
            </a:r>
            <a:r>
              <a:rPr lang="fr-FR" altLang="fr-FR" sz="1200" dirty="0">
                <a:solidFill>
                  <a:srgbClr val="008000"/>
                </a:solidFill>
                <a:hlinkClick r:id="rId29"/>
              </a:rPr>
              <a:t>http://www.plantzafrica.com/plantab/acaciatortilis.htm</a:t>
            </a:r>
            <a:r>
              <a:rPr lang="fr-FR" altLang="fr-FR" sz="1200" dirty="0">
                <a:solidFill>
                  <a:srgbClr val="008000"/>
                </a:solidFill>
              </a:rPr>
              <a:t>, d) </a:t>
            </a:r>
            <a:r>
              <a:rPr lang="fr-FR" altLang="fr-FR" sz="1200" dirty="0">
                <a:solidFill>
                  <a:srgbClr val="008000"/>
                </a:solidFill>
                <a:hlinkClick r:id="rId30"/>
              </a:rPr>
              <a:t>http://www.worldagroforestry.org/treedb/AFTPDFS/Acacia_tortilis.PDF</a:t>
            </a:r>
            <a:r>
              <a:rPr lang="fr-FR" altLang="fr-FR" sz="1200" dirty="0">
                <a:solidFill>
                  <a:srgbClr val="008000"/>
                </a:solidFill>
              </a:rPr>
              <a:t> </a:t>
            </a:r>
          </a:p>
        </p:txBody>
      </p:sp>
      <p:pic>
        <p:nvPicPr>
          <p:cNvPr id="33813" name="Picture 6" descr="D:\Users\blisan\Pictures\perso\Agroforesterie climat tropical sec\images\acaciatortilis2.jpg">
            <a:extLst>
              <a:ext uri="{FF2B5EF4-FFF2-40B4-BE49-F238E27FC236}">
                <a16:creationId xmlns:a16="http://schemas.microsoft.com/office/drawing/2014/main" id="{4464ED5A-BE4C-4BBE-BB92-8CC61C47349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65763" y="5316538"/>
            <a:ext cx="1817687"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7" descr="D:\Users\blisan\Pictures\perso\Agroforesterie climat tropical sec\images\Acacia_tortilis_Hatta_west_UAE_s.jpg">
            <a:extLst>
              <a:ext uri="{FF2B5EF4-FFF2-40B4-BE49-F238E27FC236}">
                <a16:creationId xmlns:a16="http://schemas.microsoft.com/office/drawing/2014/main" id="{E70CE4E2-BC48-4B64-8B5F-9DB284BFA52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94575" y="5302250"/>
            <a:ext cx="9620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2" descr="medicament2_s">
            <a:extLst>
              <a:ext uri="{FF2B5EF4-FFF2-40B4-BE49-F238E27FC236}">
                <a16:creationId xmlns:a16="http://schemas.microsoft.com/office/drawing/2014/main" id="{A52B50CA-84CF-422C-9D57-D2B0B64E379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378075" y="136525"/>
            <a:ext cx="4365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3" descr="fourrage2_ss">
            <a:extLst>
              <a:ext uri="{FF2B5EF4-FFF2-40B4-BE49-F238E27FC236}">
                <a16:creationId xmlns:a16="http://schemas.microsoft.com/office/drawing/2014/main" id="{1E4A5EA2-A532-4B47-8884-81FFBB8DCBA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998788" y="114300"/>
            <a:ext cx="427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9A836FA-CB34-4CE6-902B-87230D4A765A}"/>
              </a:ext>
            </a:extLst>
          </p:cNvPr>
          <p:cNvSpPr>
            <a:spLocks noGrp="1"/>
          </p:cNvSpPr>
          <p:nvPr>
            <p:ph type="sldNum" sz="quarter" idx="12"/>
          </p:nvPr>
        </p:nvSpPr>
        <p:spPr>
          <a:xfrm>
            <a:off x="290513" y="158750"/>
            <a:ext cx="574675" cy="352425"/>
          </a:xfrm>
        </p:spPr>
        <p:txBody>
          <a:bodyPr/>
          <a:lstStyle/>
          <a:p>
            <a:pPr>
              <a:defRPr/>
            </a:pPr>
            <a:fld id="{3B71BCC3-92ED-4DBF-A784-270C056A4C4B}" type="slidenum">
              <a:rPr lang="fr-FR"/>
              <a:pPr>
                <a:defRPr/>
              </a:pPr>
              <a:t>4</a:t>
            </a:fld>
            <a:endParaRPr lang="fr-FR"/>
          </a:p>
        </p:txBody>
      </p:sp>
      <p:sp>
        <p:nvSpPr>
          <p:cNvPr id="7171" name="Rectangle 2">
            <a:extLst>
              <a:ext uri="{FF2B5EF4-FFF2-40B4-BE49-F238E27FC236}">
                <a16:creationId xmlns:a16="http://schemas.microsoft.com/office/drawing/2014/main" id="{2EB67224-49B1-4D6B-9016-4BE4EB007CBB}"/>
              </a:ext>
            </a:extLst>
          </p:cNvPr>
          <p:cNvSpPr>
            <a:spLocks noChangeArrowheads="1"/>
          </p:cNvSpPr>
          <p:nvPr/>
        </p:nvSpPr>
        <p:spPr bwMode="auto">
          <a:xfrm>
            <a:off x="185738" y="576263"/>
            <a:ext cx="65595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latin typeface="Arial" panose="020B0604020202020204" pitchFamily="34" charset="0"/>
                <a:cs typeface="Arial" panose="020B0604020202020204" pitchFamily="34" charset="0"/>
              </a:rPr>
              <a:t>0) </a:t>
            </a:r>
            <a:r>
              <a:rPr lang="fr-FR" altLang="fr-FR" u="sng" dirty="0">
                <a:solidFill>
                  <a:srgbClr val="008000"/>
                </a:solidFill>
                <a:latin typeface="Arial" panose="020B0604020202020204" pitchFamily="34" charset="0"/>
                <a:cs typeface="Arial" panose="020B0604020202020204" pitchFamily="34" charset="0"/>
              </a:rPr>
              <a:t>Sommaire</a:t>
            </a:r>
            <a:r>
              <a:rPr lang="fr-FR" altLang="fr-FR" dirty="0">
                <a:solidFill>
                  <a:srgbClr val="008000"/>
                </a:solidFill>
                <a:latin typeface="Arial" panose="020B0604020202020204" pitchFamily="34" charset="0"/>
                <a:cs typeface="Arial" panose="020B0604020202020204" pitchFamily="34" charset="0"/>
              </a:rPr>
              <a:t>  (suite) :</a:t>
            </a:r>
          </a:p>
          <a:p>
            <a:pPr algn="just" eaLnBrk="1" hangingPunct="1"/>
            <a:endParaRPr lang="fr-FR" altLang="fr-FR" sz="1400" dirty="0">
              <a:solidFill>
                <a:srgbClr val="008000"/>
              </a:solidFill>
              <a:cs typeface="Arial" panose="020B0604020202020204" pitchFamily="34" charset="0"/>
            </a:endParaRPr>
          </a:p>
          <a:p>
            <a:pPr marL="342900" indent="-342900" algn="just" eaLnBrk="1" hangingPunct="1">
              <a:buFont typeface="+mj-lt"/>
              <a:buAutoNum type="alphaLcPeriod"/>
            </a:pPr>
            <a:r>
              <a:rPr lang="fr-FR" altLang="fr-FR" sz="1400" i="1" dirty="0" err="1">
                <a:solidFill>
                  <a:srgbClr val="008000"/>
                </a:solidFill>
              </a:rPr>
              <a:t>Piliostigma</a:t>
            </a:r>
            <a:r>
              <a:rPr lang="fr-FR" altLang="fr-FR" sz="1400" i="1" dirty="0">
                <a:solidFill>
                  <a:srgbClr val="008000"/>
                </a:solidFill>
              </a:rPr>
              <a:t> </a:t>
            </a:r>
            <a:r>
              <a:rPr lang="fr-FR" altLang="fr-FR" sz="1400" i="1" dirty="0" err="1">
                <a:solidFill>
                  <a:srgbClr val="008000"/>
                </a:solidFill>
              </a:rPr>
              <a:t>reticulatum</a:t>
            </a:r>
            <a:endParaRPr lang="fr-FR" altLang="fr-FR" sz="1400" i="1" dirty="0">
              <a:solidFill>
                <a:srgbClr val="008000"/>
              </a:solidFill>
            </a:endParaRPr>
          </a:p>
          <a:p>
            <a:pPr marL="342900" indent="-342900" algn="just" eaLnBrk="1" hangingPunct="1">
              <a:buFont typeface="+mj-lt"/>
              <a:buAutoNum type="alphaLcPeriod"/>
            </a:pPr>
            <a:r>
              <a:rPr lang="fr-FR" altLang="fr-FR" sz="1400" i="1" dirty="0">
                <a:solidFill>
                  <a:srgbClr val="008000"/>
                </a:solidFill>
              </a:rPr>
              <a:t>Prosopis </a:t>
            </a:r>
            <a:r>
              <a:rPr lang="fr-FR" altLang="fr-FR" sz="1400" i="1" dirty="0" err="1">
                <a:solidFill>
                  <a:srgbClr val="008000"/>
                </a:solidFill>
              </a:rPr>
              <a:t>cineraria</a:t>
            </a:r>
            <a:r>
              <a:rPr lang="fr-FR" altLang="fr-FR" sz="1400" dirty="0">
                <a:solidFill>
                  <a:srgbClr val="008000"/>
                </a:solidFill>
              </a:rPr>
              <a:t> (</a:t>
            </a:r>
            <a:r>
              <a:rPr lang="fr-FR" altLang="fr-FR" sz="1400" dirty="0" err="1">
                <a:solidFill>
                  <a:srgbClr val="008000"/>
                </a:solidFill>
              </a:rPr>
              <a:t>Khejri</a:t>
            </a:r>
            <a:r>
              <a:rPr lang="fr-FR" altLang="fr-FR" sz="1400" dirty="0">
                <a:solidFill>
                  <a:srgbClr val="008000"/>
                </a:solidFill>
              </a:rPr>
              <a:t> ou </a:t>
            </a:r>
            <a:r>
              <a:rPr lang="fr-FR" altLang="fr-FR" sz="1400" dirty="0" err="1">
                <a:solidFill>
                  <a:srgbClr val="008000"/>
                </a:solidFill>
              </a:rPr>
              <a:t>Ghaf</a:t>
            </a:r>
            <a:r>
              <a:rPr lang="fr-FR" altLang="fr-FR" sz="1400" dirty="0">
                <a:solidFill>
                  <a:srgbClr val="008000"/>
                </a:solidFill>
              </a:rPr>
              <a:t>)</a:t>
            </a:r>
          </a:p>
          <a:p>
            <a:pPr marL="342900" indent="-342900" algn="just" eaLnBrk="1" hangingPunct="1">
              <a:buFont typeface="+mj-lt"/>
              <a:buAutoNum type="alphaLcPeriod"/>
            </a:pPr>
            <a:r>
              <a:rPr lang="fr-FR" altLang="fr-FR" sz="1400" i="1" dirty="0" err="1">
                <a:solidFill>
                  <a:srgbClr val="008000"/>
                </a:solidFill>
              </a:rPr>
              <a:t>Tamarindus</a:t>
            </a:r>
            <a:r>
              <a:rPr lang="fr-FR" altLang="fr-FR" sz="1400" i="1" dirty="0">
                <a:solidFill>
                  <a:srgbClr val="008000"/>
                </a:solidFill>
              </a:rPr>
              <a:t> </a:t>
            </a:r>
            <a:r>
              <a:rPr lang="fr-FR" altLang="fr-FR" sz="1400" i="1" dirty="0" err="1">
                <a:solidFill>
                  <a:srgbClr val="008000"/>
                </a:solidFill>
              </a:rPr>
              <a:t>indica</a:t>
            </a:r>
            <a:r>
              <a:rPr lang="fr-FR" altLang="fr-FR" sz="1400" dirty="0">
                <a:solidFill>
                  <a:srgbClr val="008000"/>
                </a:solidFill>
              </a:rPr>
              <a:t> (Tamarin)</a:t>
            </a:r>
            <a:endParaRPr lang="fr-FR" altLang="fr-FR" sz="1400" i="1" dirty="0">
              <a:solidFill>
                <a:srgbClr val="008000"/>
              </a:solidFill>
            </a:endParaRPr>
          </a:p>
          <a:p>
            <a:pPr marL="342900" indent="-342900" algn="just" eaLnBrk="1" hangingPunct="1">
              <a:buFont typeface="+mj-lt"/>
              <a:buAutoNum type="alphaLcPeriod"/>
            </a:pPr>
            <a:r>
              <a:rPr lang="fr-FR" altLang="fr-FR" sz="1400" i="1" dirty="0" err="1">
                <a:solidFill>
                  <a:srgbClr val="008000"/>
                </a:solidFill>
              </a:rPr>
              <a:t>Vitellaria</a:t>
            </a:r>
            <a:r>
              <a:rPr lang="fr-FR" altLang="fr-FR" sz="1400" i="1" dirty="0">
                <a:solidFill>
                  <a:srgbClr val="008000"/>
                </a:solidFill>
              </a:rPr>
              <a:t> </a:t>
            </a:r>
            <a:r>
              <a:rPr lang="fr-FR" altLang="fr-FR" sz="1400" i="1" dirty="0" err="1">
                <a:solidFill>
                  <a:srgbClr val="008000"/>
                </a:solidFill>
              </a:rPr>
              <a:t>paradoxa</a:t>
            </a:r>
            <a:r>
              <a:rPr lang="fr-FR" altLang="fr-FR" sz="1400" i="1" dirty="0">
                <a:solidFill>
                  <a:srgbClr val="008000"/>
                </a:solidFill>
              </a:rPr>
              <a:t> </a:t>
            </a:r>
            <a:r>
              <a:rPr lang="fr-FR" altLang="fr-FR" sz="1400" dirty="0">
                <a:solidFill>
                  <a:srgbClr val="008000"/>
                </a:solidFill>
              </a:rPr>
              <a:t>(karité)</a:t>
            </a:r>
          </a:p>
          <a:p>
            <a:pPr marL="342900" indent="-342900" algn="just" eaLnBrk="1" hangingPunct="1">
              <a:buFont typeface="+mj-lt"/>
              <a:buAutoNum type="alphaLcPeriod"/>
            </a:pPr>
            <a:r>
              <a:rPr lang="fr-FR" altLang="fr-FR" sz="1400" i="1" dirty="0">
                <a:solidFill>
                  <a:srgbClr val="008000"/>
                </a:solidFill>
              </a:rPr>
              <a:t>Ziziphus </a:t>
            </a:r>
            <a:r>
              <a:rPr lang="fr-FR" altLang="fr-FR" sz="1400" i="1" dirty="0" err="1">
                <a:solidFill>
                  <a:srgbClr val="008000"/>
                </a:solidFill>
              </a:rPr>
              <a:t>mauritiana</a:t>
            </a:r>
            <a:r>
              <a:rPr lang="fr-FR" altLang="fr-FR" sz="1400" dirty="0">
                <a:solidFill>
                  <a:srgbClr val="008000"/>
                </a:solidFill>
              </a:rPr>
              <a:t> (jujubier commun)</a:t>
            </a:r>
          </a:p>
          <a:p>
            <a:pPr algn="just" eaLnBrk="1" hangingPunct="1"/>
            <a:endParaRPr lang="fr-FR" altLang="fr-FR" sz="1400" dirty="0">
              <a:solidFill>
                <a:srgbClr val="008000"/>
              </a:solidFill>
              <a:cs typeface="Arial" panose="020B0604020202020204" pitchFamily="34" charset="0"/>
            </a:endParaRPr>
          </a:p>
          <a:p>
            <a:pPr algn="just" eaLnBrk="1" hangingPunct="1"/>
            <a:r>
              <a:rPr lang="fr-FR" altLang="fr-FR" sz="1400" u="sng" dirty="0">
                <a:solidFill>
                  <a:srgbClr val="008000"/>
                </a:solidFill>
                <a:cs typeface="Arial" panose="020B0604020202020204" pitchFamily="34" charset="0"/>
              </a:rPr>
              <a:t>Plantes alimentaires, strate herbacée </a:t>
            </a:r>
            <a:r>
              <a:rPr lang="fr-FR" altLang="fr-FR" sz="1400" dirty="0">
                <a:solidFill>
                  <a:srgbClr val="008000"/>
                </a:solidFill>
                <a:cs typeface="Arial" panose="020B0604020202020204" pitchFamily="34" charset="0"/>
              </a:rPr>
              <a:t>:</a:t>
            </a:r>
          </a:p>
          <a:p>
            <a:pPr algn="just" eaLnBrk="1" hangingPunct="1"/>
            <a:endParaRPr lang="fr-FR" altLang="fr-FR" sz="1200" dirty="0">
              <a:solidFill>
                <a:srgbClr val="008000"/>
              </a:solidFill>
              <a:cs typeface="Arial" panose="020B0604020202020204" pitchFamily="34" charset="0"/>
            </a:endParaRPr>
          </a:p>
          <a:p>
            <a:pPr algn="just" eaLnBrk="1" hangingPunct="1"/>
            <a:r>
              <a:rPr lang="fr-FR" altLang="fr-FR" sz="1400" i="1" dirty="0" err="1">
                <a:solidFill>
                  <a:srgbClr val="008000"/>
                </a:solidFill>
              </a:rPr>
              <a:t>Sorghum</a:t>
            </a:r>
            <a:r>
              <a:rPr lang="fr-FR" altLang="fr-FR" sz="1400" i="1" dirty="0">
                <a:solidFill>
                  <a:srgbClr val="008000"/>
                </a:solidFill>
              </a:rPr>
              <a:t> bicolor </a:t>
            </a:r>
            <a:r>
              <a:rPr lang="fr-FR" altLang="fr-FR" sz="1400" dirty="0">
                <a:solidFill>
                  <a:srgbClr val="008000"/>
                </a:solidFill>
              </a:rPr>
              <a:t>(sorgho commun).</a:t>
            </a:r>
          </a:p>
          <a:p>
            <a:pPr algn="just" eaLnBrk="1" hangingPunct="1"/>
            <a:endParaRPr lang="fr-FR" altLang="fr-FR" sz="1400" dirty="0">
              <a:solidFill>
                <a:srgbClr val="008000"/>
              </a:solidFill>
              <a:cs typeface="Arial" panose="020B0604020202020204" pitchFamily="34" charset="0"/>
            </a:endParaRPr>
          </a:p>
          <a:p>
            <a:pPr algn="just" eaLnBrk="1" hangingPunct="1"/>
            <a:r>
              <a:rPr lang="fr-FR" altLang="fr-FR" sz="1400" u="sng" dirty="0">
                <a:solidFill>
                  <a:srgbClr val="008000"/>
                </a:solidFill>
                <a:cs typeface="Arial" panose="020B0604020202020204" pitchFamily="34" charset="0"/>
              </a:rPr>
              <a:t>Les millets </a:t>
            </a:r>
            <a:r>
              <a:rPr lang="fr-FR" altLang="fr-FR" sz="1400" dirty="0">
                <a:solidFill>
                  <a:srgbClr val="008000"/>
                </a:solidFill>
                <a:cs typeface="Arial" panose="020B0604020202020204" pitchFamily="34" charset="0"/>
              </a:rPr>
              <a:t>:</a:t>
            </a:r>
          </a:p>
          <a:p>
            <a:pPr marL="342900" indent="-342900" algn="just" eaLnBrk="1" hangingPunct="1">
              <a:buFont typeface="+mj-lt"/>
              <a:buAutoNum type="alphaLcPeriod"/>
            </a:pPr>
            <a:r>
              <a:rPr lang="fr-FR" altLang="fr-FR" sz="1400" i="1" dirty="0">
                <a:solidFill>
                  <a:srgbClr val="008000"/>
                </a:solidFill>
                <a:cs typeface="Arial" panose="020B0604020202020204" pitchFamily="34" charset="0"/>
              </a:rPr>
              <a:t>Eleusine </a:t>
            </a:r>
            <a:r>
              <a:rPr lang="fr-FR" altLang="fr-FR" sz="1400" i="1" dirty="0" err="1">
                <a:solidFill>
                  <a:srgbClr val="008000"/>
                </a:solidFill>
                <a:cs typeface="Arial" panose="020B0604020202020204" pitchFamily="34" charset="0"/>
              </a:rPr>
              <a:t>coracana</a:t>
            </a:r>
            <a:r>
              <a:rPr lang="fr-FR" altLang="fr-FR" sz="1400" i="1" dirty="0">
                <a:solidFill>
                  <a:srgbClr val="008000"/>
                </a:solidFill>
                <a:cs typeface="Arial" panose="020B0604020202020204" pitchFamily="34" charset="0"/>
              </a:rPr>
              <a:t> </a:t>
            </a:r>
            <a:r>
              <a:rPr lang="fr-FR" altLang="fr-FR" sz="1400" dirty="0">
                <a:solidFill>
                  <a:srgbClr val="008000"/>
                </a:solidFill>
                <a:cs typeface="Arial" panose="020B0604020202020204" pitchFamily="34" charset="0"/>
              </a:rPr>
              <a:t>(Éleusine ou « </a:t>
            </a:r>
            <a:r>
              <a:rPr lang="fr-FR" altLang="fr-FR" sz="1400" dirty="0" err="1">
                <a:solidFill>
                  <a:srgbClr val="008000"/>
                </a:solidFill>
                <a:cs typeface="Arial" panose="020B0604020202020204" pitchFamily="34" charset="0"/>
              </a:rPr>
              <a:t>ragi</a:t>
            </a:r>
            <a:r>
              <a:rPr lang="fr-FR" altLang="fr-FR" sz="1400" dirty="0">
                <a:solidFill>
                  <a:srgbClr val="008000"/>
                </a:solidFill>
                <a:cs typeface="Arial" panose="020B0604020202020204" pitchFamily="34" charset="0"/>
              </a:rPr>
              <a:t> »)</a:t>
            </a:r>
          </a:p>
          <a:p>
            <a:pPr marL="342900" indent="-342900" algn="just" eaLnBrk="1" hangingPunct="1">
              <a:buFont typeface="+mj-lt"/>
              <a:buAutoNum type="alphaLcPeriod"/>
            </a:pPr>
            <a:r>
              <a:rPr lang="fr-FR" altLang="fr-FR" sz="1400" i="1" dirty="0">
                <a:solidFill>
                  <a:srgbClr val="008000"/>
                </a:solidFill>
                <a:cs typeface="Arial" panose="020B0604020202020204" pitchFamily="34" charset="0"/>
              </a:rPr>
              <a:t>Panicum </a:t>
            </a:r>
            <a:r>
              <a:rPr lang="fr-FR" altLang="fr-FR" sz="1400" i="1" dirty="0" err="1">
                <a:solidFill>
                  <a:srgbClr val="008000"/>
                </a:solidFill>
                <a:cs typeface="Arial" panose="020B0604020202020204" pitchFamily="34" charset="0"/>
              </a:rPr>
              <a:t>miliaceum</a:t>
            </a:r>
            <a:r>
              <a:rPr lang="fr-FR" altLang="fr-FR" sz="1400" i="1" dirty="0">
                <a:solidFill>
                  <a:srgbClr val="008000"/>
                </a:solidFill>
                <a:cs typeface="Arial" panose="020B0604020202020204" pitchFamily="34" charset="0"/>
              </a:rPr>
              <a:t> </a:t>
            </a:r>
            <a:r>
              <a:rPr lang="fr-FR" altLang="fr-FR" sz="1400" dirty="0">
                <a:solidFill>
                  <a:srgbClr val="008000"/>
                </a:solidFill>
                <a:cs typeface="Arial" panose="020B0604020202020204" pitchFamily="34" charset="0"/>
              </a:rPr>
              <a:t>(Millet commun)</a:t>
            </a:r>
          </a:p>
          <a:p>
            <a:pPr marL="342900" indent="-342900" algn="just" eaLnBrk="1" hangingPunct="1">
              <a:buFont typeface="+mj-lt"/>
              <a:buAutoNum type="alphaLcPeriod"/>
            </a:pPr>
            <a:r>
              <a:rPr lang="fr-FR" altLang="fr-FR" sz="1400" i="1" dirty="0" err="1">
                <a:solidFill>
                  <a:srgbClr val="008000"/>
                </a:solidFill>
                <a:cs typeface="Arial" panose="020B0604020202020204" pitchFamily="34" charset="0"/>
              </a:rPr>
              <a:t>Digitaria</a:t>
            </a:r>
            <a:r>
              <a:rPr lang="fr-FR" altLang="fr-FR" sz="1400" i="1" dirty="0">
                <a:solidFill>
                  <a:srgbClr val="008000"/>
                </a:solidFill>
                <a:cs typeface="Arial" panose="020B0604020202020204" pitchFamily="34" charset="0"/>
              </a:rPr>
              <a:t> </a:t>
            </a:r>
            <a:r>
              <a:rPr lang="fr-FR" altLang="fr-FR" sz="1400" i="1" dirty="0" err="1">
                <a:solidFill>
                  <a:srgbClr val="008000"/>
                </a:solidFill>
                <a:cs typeface="Arial" panose="020B0604020202020204" pitchFamily="34" charset="0"/>
              </a:rPr>
              <a:t>exilis</a:t>
            </a:r>
            <a:r>
              <a:rPr lang="fr-FR" altLang="fr-FR" sz="1400" dirty="0">
                <a:solidFill>
                  <a:srgbClr val="008000"/>
                </a:solidFill>
                <a:cs typeface="Arial" panose="020B0604020202020204" pitchFamily="34" charset="0"/>
              </a:rPr>
              <a:t> (Fonio blanc ou « mil africain »)</a:t>
            </a:r>
          </a:p>
          <a:p>
            <a:pPr marL="342900" indent="-342900" algn="just" eaLnBrk="1" hangingPunct="1">
              <a:buFont typeface="+mj-lt"/>
              <a:buAutoNum type="alphaLcPeriod"/>
            </a:pPr>
            <a:r>
              <a:rPr lang="fr-FR" altLang="fr-FR" sz="1400" i="1" dirty="0" err="1">
                <a:solidFill>
                  <a:srgbClr val="008000"/>
                </a:solidFill>
                <a:cs typeface="Arial" panose="020B0604020202020204" pitchFamily="34" charset="0"/>
              </a:rPr>
              <a:t>Digitaria</a:t>
            </a:r>
            <a:r>
              <a:rPr lang="fr-FR" altLang="fr-FR" sz="1400" i="1" dirty="0">
                <a:solidFill>
                  <a:srgbClr val="008000"/>
                </a:solidFill>
                <a:cs typeface="Arial" panose="020B0604020202020204" pitchFamily="34" charset="0"/>
              </a:rPr>
              <a:t> </a:t>
            </a:r>
            <a:r>
              <a:rPr lang="fr-FR" altLang="fr-FR" sz="1400" i="1" dirty="0" err="1">
                <a:solidFill>
                  <a:srgbClr val="008000"/>
                </a:solidFill>
                <a:cs typeface="Arial" panose="020B0604020202020204" pitchFamily="34" charset="0"/>
              </a:rPr>
              <a:t>iburua</a:t>
            </a:r>
            <a:r>
              <a:rPr lang="fr-FR" altLang="fr-FR" sz="1400" i="1" dirty="0">
                <a:solidFill>
                  <a:srgbClr val="008000"/>
                </a:solidFill>
                <a:cs typeface="Arial" panose="020B0604020202020204" pitchFamily="34" charset="0"/>
              </a:rPr>
              <a:t> </a:t>
            </a:r>
            <a:r>
              <a:rPr lang="fr-FR" altLang="fr-FR" sz="1400" dirty="0">
                <a:solidFill>
                  <a:srgbClr val="008000"/>
                </a:solidFill>
                <a:cs typeface="Arial" panose="020B0604020202020204" pitchFamily="34" charset="0"/>
              </a:rPr>
              <a:t>(Fonio noir ou « mil africain »)</a:t>
            </a:r>
          </a:p>
          <a:p>
            <a:pPr marL="342900" indent="-342900" algn="just" eaLnBrk="1" hangingPunct="1">
              <a:buFont typeface="+mj-lt"/>
              <a:buAutoNum type="alphaLcPeriod"/>
            </a:pPr>
            <a:r>
              <a:rPr lang="fr-FR" altLang="fr-FR" sz="1400" i="1" dirty="0" err="1">
                <a:solidFill>
                  <a:srgbClr val="008000"/>
                </a:solidFill>
                <a:cs typeface="Arial" panose="020B0604020202020204" pitchFamily="34" charset="0"/>
              </a:rPr>
              <a:t>Brachiaria</a:t>
            </a:r>
            <a:r>
              <a:rPr lang="fr-FR" altLang="fr-FR" sz="1400" i="1" dirty="0">
                <a:solidFill>
                  <a:srgbClr val="008000"/>
                </a:solidFill>
                <a:cs typeface="Arial" panose="020B0604020202020204" pitchFamily="34" charset="0"/>
              </a:rPr>
              <a:t> </a:t>
            </a:r>
            <a:r>
              <a:rPr lang="fr-FR" altLang="fr-FR" sz="1400" i="1" dirty="0" err="1">
                <a:solidFill>
                  <a:srgbClr val="008000"/>
                </a:solidFill>
                <a:cs typeface="Arial" panose="020B0604020202020204" pitchFamily="34" charset="0"/>
              </a:rPr>
              <a:t>deflexa</a:t>
            </a:r>
            <a:r>
              <a:rPr lang="fr-FR" altLang="fr-FR" sz="1400" i="1" dirty="0">
                <a:solidFill>
                  <a:srgbClr val="008000"/>
                </a:solidFill>
                <a:cs typeface="Arial" panose="020B0604020202020204" pitchFamily="34" charset="0"/>
              </a:rPr>
              <a:t> </a:t>
            </a:r>
            <a:r>
              <a:rPr lang="fr-FR" altLang="fr-FR" sz="1400" dirty="0">
                <a:solidFill>
                  <a:srgbClr val="008000"/>
                </a:solidFill>
                <a:cs typeface="Arial" panose="020B0604020202020204" pitchFamily="34" charset="0"/>
              </a:rPr>
              <a:t>(Fonio à grosses graines)</a:t>
            </a:r>
          </a:p>
          <a:p>
            <a:pPr algn="just" eaLnBrk="1" hangingPunct="1"/>
            <a:endParaRPr lang="fr-FR" altLang="fr-FR" sz="1400" dirty="0">
              <a:solidFill>
                <a:srgbClr val="008000"/>
              </a:solidFill>
              <a:cs typeface="Arial" panose="020B0604020202020204" pitchFamily="34" charset="0"/>
            </a:endParaRPr>
          </a:p>
          <a:p>
            <a:pPr algn="just" eaLnBrk="1" hangingPunct="1"/>
            <a:r>
              <a:rPr lang="fr-FR" altLang="fr-FR" sz="1400" u="sng" dirty="0">
                <a:solidFill>
                  <a:srgbClr val="008000"/>
                </a:solidFill>
                <a:cs typeface="Arial" panose="020B0604020202020204" pitchFamily="34" charset="0"/>
              </a:rPr>
              <a:t>Les </a:t>
            </a:r>
            <a:r>
              <a:rPr lang="fr-FR" altLang="fr-FR" sz="1400" u="sng" dirty="0" err="1">
                <a:solidFill>
                  <a:srgbClr val="008000"/>
                </a:solidFill>
                <a:cs typeface="Arial" panose="020B0604020202020204" pitchFamily="34" charset="0"/>
              </a:rPr>
              <a:t>Amaranthes</a:t>
            </a:r>
            <a:r>
              <a:rPr lang="fr-FR" altLang="fr-FR" sz="1400" u="sng" dirty="0">
                <a:solidFill>
                  <a:srgbClr val="008000"/>
                </a:solidFill>
                <a:cs typeface="Arial" panose="020B0604020202020204" pitchFamily="34" charset="0"/>
              </a:rPr>
              <a:t> </a:t>
            </a:r>
            <a:r>
              <a:rPr lang="fr-FR" altLang="fr-FR" sz="1400" dirty="0">
                <a:solidFill>
                  <a:srgbClr val="008000"/>
                </a:solidFill>
                <a:cs typeface="Arial" panose="020B0604020202020204" pitchFamily="34" charset="0"/>
              </a:rPr>
              <a:t>:</a:t>
            </a:r>
          </a:p>
          <a:p>
            <a:pPr algn="just" eaLnBrk="1" hangingPunct="1"/>
            <a:r>
              <a:rPr lang="fr-FR" altLang="fr-FR" sz="1400" i="1" dirty="0" err="1">
                <a:solidFill>
                  <a:srgbClr val="008000"/>
                </a:solidFill>
                <a:cs typeface="Arial" panose="020B0604020202020204" pitchFamily="34" charset="0"/>
              </a:rPr>
              <a:t>Amaranthus</a:t>
            </a:r>
            <a:r>
              <a:rPr lang="fr-FR" altLang="fr-FR" sz="1400" i="1" dirty="0">
                <a:solidFill>
                  <a:srgbClr val="008000"/>
                </a:solidFill>
                <a:cs typeface="Arial" panose="020B0604020202020204" pitchFamily="34" charset="0"/>
              </a:rPr>
              <a:t> </a:t>
            </a:r>
            <a:r>
              <a:rPr lang="fr-FR" altLang="fr-FR" sz="1400" i="1" dirty="0" err="1">
                <a:solidFill>
                  <a:srgbClr val="008000"/>
                </a:solidFill>
                <a:cs typeface="Arial" panose="020B0604020202020204" pitchFamily="34" charset="0"/>
              </a:rPr>
              <a:t>hypochondriacus</a:t>
            </a:r>
            <a:r>
              <a:rPr lang="fr-FR" altLang="fr-FR" sz="1400" i="1" dirty="0">
                <a:solidFill>
                  <a:srgbClr val="008000"/>
                </a:solidFill>
                <a:cs typeface="Arial" panose="020B0604020202020204" pitchFamily="34" charset="0"/>
              </a:rPr>
              <a:t> </a:t>
            </a:r>
            <a:r>
              <a:rPr lang="fr-FR" altLang="fr-FR" sz="1400" dirty="0">
                <a:solidFill>
                  <a:srgbClr val="008000"/>
                </a:solidFill>
                <a:cs typeface="Arial" panose="020B0604020202020204" pitchFamily="34" charset="0"/>
              </a:rPr>
              <a:t>(</a:t>
            </a:r>
            <a:r>
              <a:rPr lang="fr-FR" altLang="fr-FR" sz="1400" dirty="0">
                <a:solidFill>
                  <a:srgbClr val="008000"/>
                </a:solidFill>
              </a:rPr>
              <a:t>amarante paniculée</a:t>
            </a:r>
            <a:r>
              <a:rPr lang="fr-FR" altLang="fr-FR" sz="1400" dirty="0">
                <a:solidFill>
                  <a:srgbClr val="008000"/>
                </a:solidFill>
                <a:cs typeface="Arial" panose="020B0604020202020204" pitchFamily="34" charset="0"/>
              </a:rPr>
              <a:t>) (fleurs et graines </a:t>
            </a:r>
            <a:r>
              <a:rPr lang="fr-FR" altLang="fr-FR" sz="1400" dirty="0" err="1">
                <a:solidFill>
                  <a:srgbClr val="008000"/>
                </a:solidFill>
                <a:cs typeface="Arial" panose="020B0604020202020204" pitchFamily="34" charset="0"/>
              </a:rPr>
              <a:t>commestibles</a:t>
            </a:r>
            <a:r>
              <a:rPr lang="fr-FR" altLang="fr-FR" sz="1400" dirty="0">
                <a:solidFill>
                  <a:srgbClr val="008000"/>
                </a:solidFill>
                <a:cs typeface="Arial" panose="020B0604020202020204" pitchFamily="34" charset="0"/>
              </a:rPr>
              <a:t>)</a:t>
            </a:r>
          </a:p>
          <a:p>
            <a:pPr algn="just" eaLnBrk="1" hangingPunct="1"/>
            <a:r>
              <a:rPr lang="fr-FR" altLang="fr-FR" sz="1400" i="1" dirty="0" err="1">
                <a:solidFill>
                  <a:srgbClr val="008000"/>
                </a:solidFill>
                <a:cs typeface="Arial" panose="020B0604020202020204" pitchFamily="34" charset="0"/>
              </a:rPr>
              <a:t>Amaranthus</a:t>
            </a:r>
            <a:r>
              <a:rPr lang="fr-FR" altLang="fr-FR" sz="1400" i="1" dirty="0">
                <a:solidFill>
                  <a:srgbClr val="008000"/>
                </a:solidFill>
                <a:cs typeface="Arial" panose="020B0604020202020204" pitchFamily="34" charset="0"/>
              </a:rPr>
              <a:t> </a:t>
            </a:r>
            <a:r>
              <a:rPr lang="fr-FR" altLang="fr-FR" sz="1400" i="1" dirty="0" err="1">
                <a:solidFill>
                  <a:srgbClr val="008000"/>
                </a:solidFill>
                <a:cs typeface="Arial" panose="020B0604020202020204" pitchFamily="34" charset="0"/>
              </a:rPr>
              <a:t>gangeticus</a:t>
            </a:r>
            <a:r>
              <a:rPr lang="fr-FR" altLang="fr-FR" sz="1400" i="1" dirty="0">
                <a:solidFill>
                  <a:srgbClr val="008000"/>
                </a:solidFill>
                <a:cs typeface="Arial" panose="020B0604020202020204" pitchFamily="34" charset="0"/>
              </a:rPr>
              <a:t> </a:t>
            </a:r>
            <a:r>
              <a:rPr lang="fr-FR" altLang="fr-FR" sz="1400" dirty="0">
                <a:solidFill>
                  <a:srgbClr val="008000"/>
                </a:solidFill>
                <a:cs typeface="Arial" panose="020B0604020202020204" pitchFamily="34" charset="0"/>
              </a:rPr>
              <a:t>(Amarante «tête d'éléphant» ou </a:t>
            </a:r>
            <a:r>
              <a:rPr lang="fr-FR" altLang="fr-FR" sz="1400" dirty="0">
                <a:solidFill>
                  <a:srgbClr val="008000"/>
                </a:solidFill>
              </a:rPr>
              <a:t>brède de Malabar</a:t>
            </a:r>
            <a:r>
              <a:rPr lang="fr-FR" altLang="fr-FR" sz="1400" dirty="0">
                <a:solidFill>
                  <a:srgbClr val="008000"/>
                </a:solidFill>
                <a:cs typeface="Arial" panose="020B0604020202020204" pitchFamily="34" charset="0"/>
              </a:rPr>
              <a:t>)</a:t>
            </a:r>
          </a:p>
          <a:p>
            <a:pPr algn="just" eaLnBrk="1" hangingPunct="1"/>
            <a:endParaRPr lang="fr-FR" altLang="fr-FR" sz="1400" dirty="0">
              <a:solidFill>
                <a:srgbClr val="008000"/>
              </a:solidFill>
              <a:cs typeface="Arial" panose="020B0604020202020204" pitchFamily="34" charset="0"/>
            </a:endParaRPr>
          </a:p>
          <a:p>
            <a:pPr algn="just" eaLnBrk="1" hangingPunct="1"/>
            <a:r>
              <a:rPr lang="fr-FR" altLang="fr-FR" sz="1400" u="sng" dirty="0">
                <a:solidFill>
                  <a:srgbClr val="008000"/>
                </a:solidFill>
                <a:cs typeface="Arial" panose="020B0604020202020204" pitchFamily="34" charset="0"/>
              </a:rPr>
              <a:t>Cucurbitacées de climats secs </a:t>
            </a:r>
            <a:r>
              <a:rPr lang="fr-FR" altLang="fr-FR" sz="1400" dirty="0">
                <a:solidFill>
                  <a:srgbClr val="008000"/>
                </a:solidFill>
                <a:cs typeface="Arial" panose="020B0604020202020204" pitchFamily="34" charset="0"/>
              </a:rPr>
              <a:t>: </a:t>
            </a:r>
          </a:p>
          <a:p>
            <a:pPr algn="just" eaLnBrk="1" hangingPunct="1"/>
            <a:r>
              <a:rPr lang="en-US" altLang="fr-FR" sz="1400" i="1" dirty="0" err="1">
                <a:solidFill>
                  <a:srgbClr val="008000"/>
                </a:solidFill>
              </a:rPr>
              <a:t>Acanthosicyos</a:t>
            </a:r>
            <a:r>
              <a:rPr lang="en-US" altLang="fr-FR" sz="1400" i="1" dirty="0">
                <a:solidFill>
                  <a:srgbClr val="008000"/>
                </a:solidFill>
              </a:rPr>
              <a:t> </a:t>
            </a:r>
            <a:r>
              <a:rPr lang="en-US" altLang="fr-FR" sz="1400" i="1" dirty="0" err="1">
                <a:solidFill>
                  <a:srgbClr val="008000"/>
                </a:solidFill>
              </a:rPr>
              <a:t>horridus</a:t>
            </a:r>
            <a:r>
              <a:rPr lang="en-US" altLang="fr-FR" sz="1400" i="1" dirty="0">
                <a:solidFill>
                  <a:srgbClr val="008000"/>
                </a:solidFill>
              </a:rPr>
              <a:t> </a:t>
            </a:r>
            <a:r>
              <a:rPr lang="fr-FR" altLang="fr-FR" sz="1400" dirty="0">
                <a:solidFill>
                  <a:srgbClr val="008000"/>
                </a:solidFill>
                <a:cs typeface="Arial" panose="020B0604020202020204" pitchFamily="34" charset="0"/>
              </a:rPr>
              <a:t>(</a:t>
            </a:r>
            <a:r>
              <a:rPr lang="en-US" altLang="fr-FR" sz="1400" dirty="0">
                <a:solidFill>
                  <a:srgbClr val="008000"/>
                </a:solidFill>
              </a:rPr>
              <a:t>melon </a:t>
            </a:r>
            <a:r>
              <a:rPr lang="en-US" altLang="fr-FR" sz="1400" dirty="0" err="1">
                <a:solidFill>
                  <a:srgbClr val="008000"/>
                </a:solidFill>
              </a:rPr>
              <a:t>nara</a:t>
            </a:r>
            <a:r>
              <a:rPr lang="fr-FR" altLang="fr-FR" sz="1400" dirty="0">
                <a:solidFill>
                  <a:srgbClr val="008000"/>
                </a:solidFill>
                <a:cs typeface="Arial" panose="020B0604020202020204" pitchFamily="34" charset="0"/>
              </a:rPr>
              <a:t>)</a:t>
            </a:r>
            <a:endParaRPr lang="fr-FR" altLang="fr-FR" sz="1400" i="1" dirty="0">
              <a:solidFill>
                <a:srgbClr val="008000"/>
              </a:solidFill>
              <a:cs typeface="Arial" panose="020B0604020202020204" pitchFamily="34" charset="0"/>
            </a:endParaRPr>
          </a:p>
        </p:txBody>
      </p:sp>
      <p:sp>
        <p:nvSpPr>
          <p:cNvPr id="7172" name="Rectangle 5">
            <a:extLst>
              <a:ext uri="{FF2B5EF4-FFF2-40B4-BE49-F238E27FC236}">
                <a16:creationId xmlns:a16="http://schemas.microsoft.com/office/drawing/2014/main" id="{0433BF32-28AE-429B-9AE4-D0C2DCA61ADF}"/>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7173" name="Image 61">
            <a:extLst>
              <a:ext uri="{FF2B5EF4-FFF2-40B4-BE49-F238E27FC236}">
                <a16:creationId xmlns:a16="http://schemas.microsoft.com/office/drawing/2014/main" id="{A2389D4B-35DD-401B-9765-862B8FA8E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7525" y="133350"/>
            <a:ext cx="24860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5">
            <a:extLst>
              <a:ext uri="{FF2B5EF4-FFF2-40B4-BE49-F238E27FC236}">
                <a16:creationId xmlns:a16="http://schemas.microsoft.com/office/drawing/2014/main" id="{C7CC865D-F772-4B47-97F8-E57104D28186}"/>
              </a:ext>
            </a:extLst>
          </p:cNvPr>
          <p:cNvSpPr>
            <a:spLocks noChangeArrowheads="1"/>
          </p:cNvSpPr>
          <p:nvPr/>
        </p:nvSpPr>
        <p:spPr bwMode="auto">
          <a:xfrm>
            <a:off x="9342438" y="3446463"/>
            <a:ext cx="2616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ea typeface="Calibri" panose="020F0502020204030204" pitchFamily="34" charset="0"/>
                <a:cs typeface="Times New Roman" panose="02020603050405020304" pitchFamily="18" charset="0"/>
              </a:rPr>
              <a:t>Amarante, Côte Est (© Benjamin Lisan)</a:t>
            </a:r>
          </a:p>
        </p:txBody>
      </p:sp>
      <p:pic>
        <p:nvPicPr>
          <p:cNvPr id="7175" name="Image 1023">
            <a:extLst>
              <a:ext uri="{FF2B5EF4-FFF2-40B4-BE49-F238E27FC236}">
                <a16:creationId xmlns:a16="http://schemas.microsoft.com/office/drawing/2014/main" id="{3F468695-8CC6-4E2A-81C3-913A144D34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4175" y="3692525"/>
            <a:ext cx="26193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ZoneTexte 7">
            <a:extLst>
              <a:ext uri="{FF2B5EF4-FFF2-40B4-BE49-F238E27FC236}">
                <a16:creationId xmlns:a16="http://schemas.microsoft.com/office/drawing/2014/main" id="{B7BA9912-BB7E-4940-986E-9FEF69FD619B}"/>
              </a:ext>
            </a:extLst>
          </p:cNvPr>
          <p:cNvSpPr txBox="1">
            <a:spLocks noChangeArrowheads="1"/>
          </p:cNvSpPr>
          <p:nvPr/>
        </p:nvSpPr>
        <p:spPr bwMode="auto">
          <a:xfrm>
            <a:off x="7680325" y="5657850"/>
            <a:ext cx="4278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a:solidFill>
                  <a:srgbClr val="008000"/>
                </a:solidFill>
              </a:rPr>
              <a:t>amarante rouge et or ↑. Source : IMAP, </a:t>
            </a:r>
            <a:r>
              <a:rPr lang="fr-FR" altLang="fr-FR" sz="1200">
                <a:solidFill>
                  <a:srgbClr val="008000"/>
                </a:solidFill>
                <a:hlinkClick r:id="rId4"/>
              </a:rPr>
              <a:t>http://www.comuntierra.org/site/blog_post.php?idPost=144&amp;id_idioma=2</a:t>
            </a:r>
            <a:r>
              <a:rPr lang="fr-FR" altLang="fr-FR" sz="1200">
                <a:solidFill>
                  <a:srgbClr val="008000"/>
                </a:solidFill>
              </a:rPr>
              <a:t> </a:t>
            </a:r>
          </a:p>
          <a:p>
            <a:pPr algn="r" eaLnBrk="1" hangingPunct="1"/>
            <a:endParaRPr lang="fr-FR" altLang="fr-FR" sz="1200">
              <a:solidFill>
                <a:srgbClr val="008000"/>
              </a:solidFill>
            </a:endParaRPr>
          </a:p>
        </p:txBody>
      </p:sp>
      <p:sp>
        <p:nvSpPr>
          <p:cNvPr id="7177" name="ZoneTexte 8">
            <a:extLst>
              <a:ext uri="{FF2B5EF4-FFF2-40B4-BE49-F238E27FC236}">
                <a16:creationId xmlns:a16="http://schemas.microsoft.com/office/drawing/2014/main" id="{E250E27E-F7DF-4C83-86ED-1A910676F4DD}"/>
              </a:ext>
            </a:extLst>
          </p:cNvPr>
          <p:cNvSpPr txBox="1">
            <a:spLocks noChangeArrowheads="1"/>
          </p:cNvSpPr>
          <p:nvPr/>
        </p:nvSpPr>
        <p:spPr bwMode="auto">
          <a:xfrm>
            <a:off x="6951663" y="5032375"/>
            <a:ext cx="20653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Amaranthus hypochondriacus</a:t>
            </a:r>
          </a:p>
        </p:txBody>
      </p:sp>
      <p:pic>
        <p:nvPicPr>
          <p:cNvPr id="7178" name="Image 9">
            <a:extLst>
              <a:ext uri="{FF2B5EF4-FFF2-40B4-BE49-F238E27FC236}">
                <a16:creationId xmlns:a16="http://schemas.microsoft.com/office/drawing/2014/main" id="{A1B31530-CD62-4182-BA4C-E4D8818713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2988" y="3240088"/>
            <a:ext cx="11811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ZoneTexte 10">
            <a:extLst>
              <a:ext uri="{FF2B5EF4-FFF2-40B4-BE49-F238E27FC236}">
                <a16:creationId xmlns:a16="http://schemas.microsoft.com/office/drawing/2014/main" id="{4E8557FC-3BD0-47DD-ADE9-0E2B79B4A079}"/>
              </a:ext>
            </a:extLst>
          </p:cNvPr>
          <p:cNvSpPr txBox="1">
            <a:spLocks noChangeArrowheads="1"/>
          </p:cNvSpPr>
          <p:nvPr/>
        </p:nvSpPr>
        <p:spPr bwMode="auto">
          <a:xfrm>
            <a:off x="4449763" y="4498975"/>
            <a:ext cx="18002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Amaranthus gangeticus</a:t>
            </a:r>
          </a:p>
        </p:txBody>
      </p:sp>
      <p:pic>
        <p:nvPicPr>
          <p:cNvPr id="7180" name="Image 11">
            <a:extLst>
              <a:ext uri="{FF2B5EF4-FFF2-40B4-BE49-F238E27FC236}">
                <a16:creationId xmlns:a16="http://schemas.microsoft.com/office/drawing/2014/main" id="{8F3CEA11-F386-4869-99DF-E72CE1B7F8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3395663"/>
            <a:ext cx="21526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Image 12">
            <a:extLst>
              <a:ext uri="{FF2B5EF4-FFF2-40B4-BE49-F238E27FC236}">
                <a16:creationId xmlns:a16="http://schemas.microsoft.com/office/drawing/2014/main" id="{360D615C-74BA-492A-BE40-4BD18C6D420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7175" y="7334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ZoneTexte 13">
            <a:extLst>
              <a:ext uri="{FF2B5EF4-FFF2-40B4-BE49-F238E27FC236}">
                <a16:creationId xmlns:a16="http://schemas.microsoft.com/office/drawing/2014/main" id="{94FA4994-9921-4D6B-9532-3CD10E6877DD}"/>
              </a:ext>
            </a:extLst>
          </p:cNvPr>
          <p:cNvSpPr txBox="1">
            <a:spLocks noChangeArrowheads="1"/>
          </p:cNvSpPr>
          <p:nvPr/>
        </p:nvSpPr>
        <p:spPr bwMode="auto">
          <a:xfrm>
            <a:off x="4402138" y="2573338"/>
            <a:ext cx="4338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Les femmes de Kaffrine, au Sénégal, traite les fruits de </a:t>
            </a:r>
            <a:r>
              <a:rPr lang="fr-FR" altLang="fr-FR" sz="1200" i="1">
                <a:solidFill>
                  <a:srgbClr val="008000"/>
                </a:solidFill>
              </a:rPr>
              <a:t>Cordyla pinnata</a:t>
            </a:r>
            <a:r>
              <a:rPr lang="fr-FR" altLang="fr-FR" sz="1200">
                <a:solidFill>
                  <a:srgbClr val="008000"/>
                </a:solidFill>
              </a:rPr>
              <a:t>, pour en faire de la nourriture. Source : CCAFS, </a:t>
            </a:r>
            <a:r>
              <a:rPr lang="fr-FR" altLang="fr-FR" sz="1200">
                <a:solidFill>
                  <a:srgbClr val="008000"/>
                </a:solidFill>
                <a:hlinkClick r:id="rId8"/>
              </a:rPr>
              <a:t>https://www.flickr.com/photos/cgiarclimate/8118901491</a:t>
            </a:r>
            <a:r>
              <a:rPr lang="fr-FR" altLang="fr-FR" sz="1200">
                <a:solidFill>
                  <a:srgbClr val="008000"/>
                </a:solidFill>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870894-286D-4B18-B4B4-44FE834BB21A}"/>
              </a:ext>
            </a:extLst>
          </p:cNvPr>
          <p:cNvSpPr/>
          <p:nvPr/>
        </p:nvSpPr>
        <p:spPr>
          <a:xfrm>
            <a:off x="136525" y="1339963"/>
            <a:ext cx="11879767" cy="2585323"/>
          </a:xfrm>
          <a:prstGeom prst="rect">
            <a:avLst/>
          </a:prstGeom>
        </p:spPr>
        <p:txBody>
          <a:bodyPr wrap="square">
            <a:spAutoFit/>
          </a:bodyPr>
          <a:lstStyle/>
          <a:p>
            <a:r>
              <a:rPr lang="fr-FR" dirty="0"/>
              <a:t>Répartie dans toute l'Afrique tropicale semi-aride, cet arbre, atteignant 10 m de haut, est fréquent dans la brousse sahélienne et dans la savane sèche. Les feuilles ovales ou lancéolées, vert foncé sur le dessus et blanc grisâtre en dessous, caractérise cette espèce.  </a:t>
            </a:r>
            <a:r>
              <a:rPr lang="fr-FR" dirty="0">
                <a:solidFill>
                  <a:srgbClr val="008000"/>
                </a:solidFill>
              </a:rPr>
              <a:t>Le fruit comestible globuleux et brunâtre à maturité contient 1 à 2 graines noyées dans une pulpe sucrée qui font le </a:t>
            </a:r>
            <a:r>
              <a:rPr lang="fr-FR" b="1" dirty="0">
                <a:solidFill>
                  <a:srgbClr val="008000"/>
                </a:solidFill>
              </a:rPr>
              <a:t>régal des oiseaux</a:t>
            </a:r>
            <a:r>
              <a:rPr lang="fr-FR" dirty="0">
                <a:solidFill>
                  <a:srgbClr val="008000"/>
                </a:solidFill>
              </a:rPr>
              <a:t>. Le bois sert à fabriquer des cannes, des manches d'outils et des arcs. Les jeunes feuilles et l'écorce pilée agrémentent les sauces. </a:t>
            </a:r>
            <a:r>
              <a:rPr lang="fr-FR" b="1" dirty="0">
                <a:solidFill>
                  <a:srgbClr val="008000"/>
                </a:solidFill>
              </a:rPr>
              <a:t>Fourrage</a:t>
            </a:r>
            <a:r>
              <a:rPr lang="fr-FR" dirty="0">
                <a:solidFill>
                  <a:srgbClr val="008000"/>
                </a:solidFill>
              </a:rPr>
              <a:t> pour le bétail. Nombreuses propriétés médicinales</a:t>
            </a:r>
            <a:r>
              <a:rPr lang="fr-FR" dirty="0"/>
              <a:t>.</a:t>
            </a:r>
            <a:r>
              <a:rPr lang="fr-FR" sz="1200" dirty="0"/>
              <a:t> </a:t>
            </a:r>
            <a:r>
              <a:rPr lang="fr-FR" sz="1200" b="1" dirty="0">
                <a:solidFill>
                  <a:srgbClr val="008000"/>
                </a:solidFill>
              </a:rPr>
              <a:t>La pulpe des fruits, sucrée et farineuse, est consommée fraîche, ou séchée comme friandise</a:t>
            </a:r>
            <a:r>
              <a:rPr lang="fr-FR" sz="1200" dirty="0">
                <a:solidFill>
                  <a:srgbClr val="008000"/>
                </a:solidFill>
              </a:rPr>
              <a:t>. Le jus des fruits est bu frais, ajouté à la bouillie, fermenté pour faire de la bière, ou encore distillé pour obtenir une liqueur. Les feuilles mucilagineuses et les fibres des feuilles sont employées comme liant dans les sauces. Les feuilles fraîches servent à faire une infusion. Au Burkina Faso, les fibres de l’écorce ou des feuilles sont employées dans la préparation de la bière de sorgho pour l’éclaircir et enlever l’amertume. L’écorce est également utilisée pour clarifier l’eau boueuse. Les fibres de l’écorce de </a:t>
            </a:r>
            <a:r>
              <a:rPr lang="fr-FR" sz="1200" dirty="0" err="1">
                <a:solidFill>
                  <a:srgbClr val="008000"/>
                </a:solidFill>
              </a:rPr>
              <a:t>Grewia</a:t>
            </a:r>
            <a:r>
              <a:rPr lang="fr-FR" sz="1200" dirty="0">
                <a:solidFill>
                  <a:srgbClr val="008000"/>
                </a:solidFill>
              </a:rPr>
              <a:t> bicolor servent à faire des cordages et sont également tissées. Les feuilles fraîches et sèches, les jeunes rameaux et les fruits servent de fourrage pour les animaux domestiques. Les feuilles et la cendre de feuilles brûlées sont parfois utilisées comme savon et pour le nettoyage des vêtements. L’arbre est également utilisé comme arbre d’ornement, arbre d’ombrage et espèce mellifère. Sources : </a:t>
            </a:r>
            <a:r>
              <a:rPr lang="fr-FR" sz="1200" dirty="0"/>
              <a:t>a) </a:t>
            </a:r>
            <a:r>
              <a:rPr lang="fr-FR" sz="1200" dirty="0">
                <a:hlinkClick r:id="rId2"/>
              </a:rPr>
              <a:t>https://www.prota4u.org/database/protav8.asp?fr=1&amp;g=pe&amp;p=Grewia+bicolor+Juss</a:t>
            </a:r>
            <a:r>
              <a:rPr lang="fr-FR" sz="1200" dirty="0"/>
              <a:t>, b) </a:t>
            </a:r>
            <a:r>
              <a:rPr lang="fr-FR" sz="1200" dirty="0">
                <a:hlinkClick r:id="rId3"/>
              </a:rPr>
              <a:t>http://tropical.theferns.info/viewtropical.php?id=Grewia+bicolor</a:t>
            </a:r>
            <a:r>
              <a:rPr lang="fr-FR" sz="1200" dirty="0"/>
              <a:t> </a:t>
            </a:r>
            <a:endParaRPr lang="fr-FR" dirty="0"/>
          </a:p>
        </p:txBody>
      </p:sp>
      <p:sp>
        <p:nvSpPr>
          <p:cNvPr id="4" name="Rectangle 3">
            <a:extLst>
              <a:ext uri="{FF2B5EF4-FFF2-40B4-BE49-F238E27FC236}">
                <a16:creationId xmlns:a16="http://schemas.microsoft.com/office/drawing/2014/main" id="{BB0A6B91-ED3F-4841-A930-8150D7795D9A}"/>
              </a:ext>
            </a:extLst>
          </p:cNvPr>
          <p:cNvSpPr/>
          <p:nvPr/>
        </p:nvSpPr>
        <p:spPr>
          <a:xfrm>
            <a:off x="154222" y="987969"/>
            <a:ext cx="4181109" cy="369332"/>
          </a:xfrm>
          <a:prstGeom prst="rect">
            <a:avLst/>
          </a:prstGeom>
        </p:spPr>
        <p:txBody>
          <a:bodyPr wrap="square">
            <a:spAutoFit/>
          </a:bodyPr>
          <a:lstStyle/>
          <a:p>
            <a:r>
              <a:rPr lang="fr-FR" b="1" i="1" dirty="0" err="1">
                <a:solidFill>
                  <a:srgbClr val="008000"/>
                </a:solidFill>
              </a:rPr>
              <a:t>Grewia</a:t>
            </a:r>
            <a:r>
              <a:rPr lang="fr-FR" b="1" i="1" dirty="0">
                <a:solidFill>
                  <a:srgbClr val="008000"/>
                </a:solidFill>
              </a:rPr>
              <a:t> bicolor </a:t>
            </a:r>
            <a:r>
              <a:rPr lang="fr-FR" b="1" dirty="0">
                <a:solidFill>
                  <a:srgbClr val="008000"/>
                </a:solidFill>
              </a:rPr>
              <a:t> (famille des </a:t>
            </a:r>
            <a:r>
              <a:rPr lang="fr-FR" i="1" u="sng" dirty="0" err="1">
                <a:hlinkClick r:id="rId4"/>
              </a:rPr>
              <a:t>Tiliaceae</a:t>
            </a:r>
            <a:r>
              <a:rPr lang="fr-FR" b="1" dirty="0">
                <a:solidFill>
                  <a:srgbClr val="008000"/>
                </a:solidFill>
              </a:rPr>
              <a:t>)</a:t>
            </a:r>
            <a:endParaRPr lang="fr-FR" b="1" i="1" dirty="0">
              <a:solidFill>
                <a:srgbClr val="008000"/>
              </a:solidFill>
            </a:endParaRPr>
          </a:p>
        </p:txBody>
      </p:sp>
      <p:sp>
        <p:nvSpPr>
          <p:cNvPr id="5" name="Rectangle 10">
            <a:extLst>
              <a:ext uri="{FF2B5EF4-FFF2-40B4-BE49-F238E27FC236}">
                <a16:creationId xmlns:a16="http://schemas.microsoft.com/office/drawing/2014/main" id="{F3596366-438B-4EA1-A4C5-7197728BF759}"/>
              </a:ext>
            </a:extLst>
          </p:cNvPr>
          <p:cNvSpPr>
            <a:spLocks noChangeArrowheads="1"/>
          </p:cNvSpPr>
          <p:nvPr/>
        </p:nvSpPr>
        <p:spPr bwMode="auto">
          <a:xfrm>
            <a:off x="136525" y="671625"/>
            <a:ext cx="897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 (suite)</a:t>
            </a:r>
            <a:endParaRPr lang="fr-FR" altLang="fr-FR" dirty="0"/>
          </a:p>
        </p:txBody>
      </p:sp>
      <p:sp>
        <p:nvSpPr>
          <p:cNvPr id="6" name="Espace réservé du numéro de diapositive 1">
            <a:extLst>
              <a:ext uri="{FF2B5EF4-FFF2-40B4-BE49-F238E27FC236}">
                <a16:creationId xmlns:a16="http://schemas.microsoft.com/office/drawing/2014/main" id="{7C85DC4E-B150-46A9-9232-1616AC056420}"/>
              </a:ext>
            </a:extLst>
          </p:cNvPr>
          <p:cNvSpPr txBox="1">
            <a:spLocks/>
          </p:cNvSpPr>
          <p:nvPr/>
        </p:nvSpPr>
        <p:spPr bwMode="auto">
          <a:xfrm>
            <a:off x="7938" y="136525"/>
            <a:ext cx="4841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654B6CC7-85E7-4022-B827-0D60F1FC3F7F}" type="slidenum">
              <a:rPr lang="fr-FR" altLang="fr-FR" sz="1200">
                <a:solidFill>
                  <a:srgbClr val="898989"/>
                </a:solidFill>
              </a:rPr>
              <a:pPr algn="r" eaLnBrk="1" hangingPunct="1">
                <a:lnSpc>
                  <a:spcPct val="100000"/>
                </a:lnSpc>
                <a:spcBef>
                  <a:spcPct val="0"/>
                </a:spcBef>
                <a:buFontTx/>
                <a:buNone/>
              </a:pPr>
              <a:t>40</a:t>
            </a:fld>
            <a:endParaRPr lang="fr-FR" altLang="fr-FR" sz="1200">
              <a:solidFill>
                <a:srgbClr val="898989"/>
              </a:solidFill>
            </a:endParaRPr>
          </a:p>
        </p:txBody>
      </p:sp>
      <p:sp>
        <p:nvSpPr>
          <p:cNvPr id="7" name="Rectangle 15">
            <a:extLst>
              <a:ext uri="{FF2B5EF4-FFF2-40B4-BE49-F238E27FC236}">
                <a16:creationId xmlns:a16="http://schemas.microsoft.com/office/drawing/2014/main" id="{1EC378DE-A269-4C8C-A8D5-1FFE0A07B0A8}"/>
              </a:ext>
            </a:extLst>
          </p:cNvPr>
          <p:cNvSpPr>
            <a:spLocks noChangeArrowheads="1"/>
          </p:cNvSpPr>
          <p:nvPr/>
        </p:nvSpPr>
        <p:spPr bwMode="auto">
          <a:xfrm>
            <a:off x="3519488" y="44450"/>
            <a:ext cx="504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8" name="Rectangle 13">
            <a:extLst>
              <a:ext uri="{FF2B5EF4-FFF2-40B4-BE49-F238E27FC236}">
                <a16:creationId xmlns:a16="http://schemas.microsoft.com/office/drawing/2014/main" id="{7DD0461E-6DE3-41AF-AD51-B4F1E29C855D}"/>
              </a:ext>
            </a:extLst>
          </p:cNvPr>
          <p:cNvSpPr>
            <a:spLocks noChangeArrowheads="1"/>
          </p:cNvSpPr>
          <p:nvPr/>
        </p:nvSpPr>
        <p:spPr bwMode="auto">
          <a:xfrm>
            <a:off x="331788" y="4826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9" name="Rectangle 13">
            <a:extLst>
              <a:ext uri="{FF2B5EF4-FFF2-40B4-BE49-F238E27FC236}">
                <a16:creationId xmlns:a16="http://schemas.microsoft.com/office/drawing/2014/main" id="{39E55AFA-1B9C-4B55-A544-7526F331866E}"/>
              </a:ext>
            </a:extLst>
          </p:cNvPr>
          <p:cNvSpPr>
            <a:spLocks noChangeArrowheads="1"/>
          </p:cNvSpPr>
          <p:nvPr/>
        </p:nvSpPr>
        <p:spPr bwMode="auto">
          <a:xfrm>
            <a:off x="331788" y="4826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10" name="Image 14" descr="logo aride_s.jpg">
            <a:extLst>
              <a:ext uri="{FF2B5EF4-FFF2-40B4-BE49-F238E27FC236}">
                <a16:creationId xmlns:a16="http://schemas.microsoft.com/office/drawing/2014/main" id="{3C327E33-34A7-479E-9C52-C2214C4FA6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7075" y="2540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a:extLst>
              <a:ext uri="{FF2B5EF4-FFF2-40B4-BE49-F238E27FC236}">
                <a16:creationId xmlns:a16="http://schemas.microsoft.com/office/drawing/2014/main" id="{60C5F9ED-EB13-4194-8EBE-39C5D7D5371D}"/>
              </a:ext>
            </a:extLst>
          </p:cNvPr>
          <p:cNvSpPr>
            <a:spLocks noChangeArrowheads="1"/>
          </p:cNvSpPr>
          <p:nvPr/>
        </p:nvSpPr>
        <p:spPr bwMode="auto">
          <a:xfrm>
            <a:off x="4162425" y="168275"/>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14" name="Picture 2" descr="medicament2_s">
            <a:extLst>
              <a:ext uri="{FF2B5EF4-FFF2-40B4-BE49-F238E27FC236}">
                <a16:creationId xmlns:a16="http://schemas.microsoft.com/office/drawing/2014/main" id="{9D576129-D0E0-4BAF-A82E-7FF872668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8075" y="136525"/>
            <a:ext cx="4365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fourrage2_ss">
            <a:extLst>
              <a:ext uri="{FF2B5EF4-FFF2-40B4-BE49-F238E27FC236}">
                <a16:creationId xmlns:a16="http://schemas.microsoft.com/office/drawing/2014/main" id="{D55085A1-2290-4776-BEFE-BF8FBB98A0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8788" y="114300"/>
            <a:ext cx="427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ruitsLogo9_ss">
            <a:extLst>
              <a:ext uri="{FF2B5EF4-FFF2-40B4-BE49-F238E27FC236}">
                <a16:creationId xmlns:a16="http://schemas.microsoft.com/office/drawing/2014/main" id="{5B396760-69A1-4C6E-B6FC-405D3DA397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7063" y="230981"/>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descr="Une image contenant fleur, plante, herbe, arbre&#10;&#10;Description générée avec un niveau de confiance très élevé">
            <a:extLst>
              <a:ext uri="{FF2B5EF4-FFF2-40B4-BE49-F238E27FC236}">
                <a16:creationId xmlns:a16="http://schemas.microsoft.com/office/drawing/2014/main" id="{1B8546F4-FF81-4740-83D2-A12C0D4A6A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2883" y="3886076"/>
            <a:ext cx="1594373" cy="1200397"/>
          </a:xfrm>
          <a:prstGeom prst="rect">
            <a:avLst/>
          </a:prstGeom>
        </p:spPr>
      </p:pic>
      <p:pic>
        <p:nvPicPr>
          <p:cNvPr id="20" name="Image 19" descr="Une image contenant extérieur, arbre, vert, plante&#10;&#10;Description générée avec un niveau de confiance très élevé">
            <a:extLst>
              <a:ext uri="{FF2B5EF4-FFF2-40B4-BE49-F238E27FC236}">
                <a16:creationId xmlns:a16="http://schemas.microsoft.com/office/drawing/2014/main" id="{6E744617-4AB2-474A-B6D3-9E614D403D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20056" y="3846995"/>
            <a:ext cx="1490971" cy="1137083"/>
          </a:xfrm>
          <a:prstGeom prst="rect">
            <a:avLst/>
          </a:prstGeom>
        </p:spPr>
      </p:pic>
      <p:pic>
        <p:nvPicPr>
          <p:cNvPr id="24" name="Image 23" descr="Une image contenant extérieur, plante, herbe, fleur&#10;&#10;Description générée avec un niveau de confiance très élevé">
            <a:extLst>
              <a:ext uri="{FF2B5EF4-FFF2-40B4-BE49-F238E27FC236}">
                <a16:creationId xmlns:a16="http://schemas.microsoft.com/office/drawing/2014/main" id="{FC4A36DF-153A-4256-AA34-12D44107F4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7077" y="4901328"/>
            <a:ext cx="2466975" cy="1847850"/>
          </a:xfrm>
          <a:prstGeom prst="rect">
            <a:avLst/>
          </a:prstGeom>
        </p:spPr>
      </p:pic>
      <p:pic>
        <p:nvPicPr>
          <p:cNvPr id="26" name="Image 25" descr="Une image contenant arbre, extérieur, ciel, herbe&#10;&#10;Description générée avec un niveau de confiance très élevé">
            <a:extLst>
              <a:ext uri="{FF2B5EF4-FFF2-40B4-BE49-F238E27FC236}">
                <a16:creationId xmlns:a16="http://schemas.microsoft.com/office/drawing/2014/main" id="{32308FBF-424B-4746-AC6A-0E71E52C1B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38412" y="4875286"/>
            <a:ext cx="2466975" cy="1847850"/>
          </a:xfrm>
          <a:prstGeom prst="rect">
            <a:avLst/>
          </a:prstGeom>
        </p:spPr>
      </p:pic>
      <p:pic>
        <p:nvPicPr>
          <p:cNvPr id="28" name="Image 27" descr="Une image contenant vert, plante&#10;&#10;Description générée avec un niveau de confiance élevé">
            <a:extLst>
              <a:ext uri="{FF2B5EF4-FFF2-40B4-BE49-F238E27FC236}">
                <a16:creationId xmlns:a16="http://schemas.microsoft.com/office/drawing/2014/main" id="{8599C3AD-76E3-4B06-B34D-4A311C0103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75" y="4846711"/>
            <a:ext cx="2438400" cy="1876425"/>
          </a:xfrm>
          <a:prstGeom prst="rect">
            <a:avLst/>
          </a:prstGeom>
        </p:spPr>
      </p:pic>
      <p:pic>
        <p:nvPicPr>
          <p:cNvPr id="30" name="Image 29" descr="Une image contenant plante, arbre, fleur&#10;&#10;Description générée avec un niveau de confiance très élevé">
            <a:extLst>
              <a:ext uri="{FF2B5EF4-FFF2-40B4-BE49-F238E27FC236}">
                <a16:creationId xmlns:a16="http://schemas.microsoft.com/office/drawing/2014/main" id="{1DD1E13B-8A58-451A-A6E7-EA7803CBFF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9006" y="8336"/>
            <a:ext cx="1945397" cy="1450942"/>
          </a:xfrm>
          <a:prstGeom prst="rect">
            <a:avLst/>
          </a:prstGeom>
        </p:spPr>
      </p:pic>
      <p:pic>
        <p:nvPicPr>
          <p:cNvPr id="32" name="Image 31" descr="Une image contenant plante, herbe&#10;&#10;Description générée avec un niveau de confiance très élevé">
            <a:extLst>
              <a:ext uri="{FF2B5EF4-FFF2-40B4-BE49-F238E27FC236}">
                <a16:creationId xmlns:a16="http://schemas.microsoft.com/office/drawing/2014/main" id="{312F2061-BA02-4D7D-87E8-D5C7E5BC93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15742" y="5010150"/>
            <a:ext cx="2466975" cy="1847850"/>
          </a:xfrm>
          <a:prstGeom prst="rect">
            <a:avLst/>
          </a:prstGeom>
        </p:spPr>
      </p:pic>
      <p:pic>
        <p:nvPicPr>
          <p:cNvPr id="34" name="Image 33" descr="Une image contenant extérieur, plante, arbre, fleur&#10;&#10;Description générée avec un niveau de confiance très élevé">
            <a:extLst>
              <a:ext uri="{FF2B5EF4-FFF2-40B4-BE49-F238E27FC236}">
                <a16:creationId xmlns:a16="http://schemas.microsoft.com/office/drawing/2014/main" id="{51D04F83-CF99-4267-B202-85AEB3B0FD2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82717" y="4486275"/>
            <a:ext cx="1933575" cy="2371725"/>
          </a:xfrm>
          <a:prstGeom prst="rect">
            <a:avLst/>
          </a:prstGeom>
        </p:spPr>
      </p:pic>
      <p:pic>
        <p:nvPicPr>
          <p:cNvPr id="35" name="Image 34">
            <a:extLst>
              <a:ext uri="{FF2B5EF4-FFF2-40B4-BE49-F238E27FC236}">
                <a16:creationId xmlns:a16="http://schemas.microsoft.com/office/drawing/2014/main" id="{28F88599-69C6-42A9-9256-E9D66CE55273}"/>
              </a:ext>
            </a:extLst>
          </p:cNvPr>
          <p:cNvPicPr>
            <a:picLocks noChangeAspect="1"/>
          </p:cNvPicPr>
          <p:nvPr/>
        </p:nvPicPr>
        <p:blipFill>
          <a:blip r:embed="rId17"/>
          <a:stretch>
            <a:fillRect/>
          </a:stretch>
        </p:blipFill>
        <p:spPr>
          <a:xfrm>
            <a:off x="8626438" y="0"/>
            <a:ext cx="1582568" cy="1034756"/>
          </a:xfrm>
          <a:prstGeom prst="rect">
            <a:avLst/>
          </a:prstGeom>
        </p:spPr>
      </p:pic>
    </p:spTree>
    <p:extLst>
      <p:ext uri="{BB962C8B-B14F-4D97-AF65-F5344CB8AC3E}">
        <p14:creationId xmlns:p14="http://schemas.microsoft.com/office/powerpoint/2010/main" val="1954224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12D498-CD73-455B-989F-8C718AC97831}"/>
              </a:ext>
            </a:extLst>
          </p:cNvPr>
          <p:cNvSpPr/>
          <p:nvPr/>
        </p:nvSpPr>
        <p:spPr>
          <a:xfrm>
            <a:off x="154221" y="987970"/>
            <a:ext cx="7128705" cy="369332"/>
          </a:xfrm>
          <a:prstGeom prst="rect">
            <a:avLst/>
          </a:prstGeom>
        </p:spPr>
        <p:txBody>
          <a:bodyPr wrap="square">
            <a:spAutoFit/>
          </a:bodyPr>
          <a:lstStyle/>
          <a:p>
            <a:r>
              <a:rPr lang="fr-FR" b="1" dirty="0">
                <a:solidFill>
                  <a:srgbClr val="008000"/>
                </a:solidFill>
              </a:rPr>
              <a:t>Le mûrier du Sénégal, </a:t>
            </a:r>
            <a:r>
              <a:rPr lang="fr-FR" b="1" dirty="0" err="1">
                <a:solidFill>
                  <a:srgbClr val="008000"/>
                </a:solidFill>
              </a:rPr>
              <a:t>Difou</a:t>
            </a:r>
            <a:r>
              <a:rPr lang="fr-FR" b="1" dirty="0">
                <a:solidFill>
                  <a:srgbClr val="008000"/>
                </a:solidFill>
              </a:rPr>
              <a:t> (</a:t>
            </a:r>
            <a:r>
              <a:rPr lang="fr-FR" b="1" i="1" dirty="0">
                <a:solidFill>
                  <a:srgbClr val="008000"/>
                </a:solidFill>
              </a:rPr>
              <a:t>Morus </a:t>
            </a:r>
            <a:r>
              <a:rPr lang="fr-FR" b="1" i="1" dirty="0" err="1">
                <a:solidFill>
                  <a:srgbClr val="008000"/>
                </a:solidFill>
              </a:rPr>
              <a:t>mesozygia</a:t>
            </a:r>
            <a:r>
              <a:rPr lang="fr-FR" b="1" dirty="0">
                <a:solidFill>
                  <a:srgbClr val="008000"/>
                </a:solidFill>
              </a:rPr>
              <a:t>)</a:t>
            </a:r>
            <a:r>
              <a:rPr lang="fr-FR" dirty="0"/>
              <a:t> </a:t>
            </a:r>
            <a:r>
              <a:rPr lang="fr-FR" b="1" dirty="0">
                <a:solidFill>
                  <a:srgbClr val="008000"/>
                </a:solidFill>
              </a:rPr>
              <a:t>(famille des </a:t>
            </a:r>
            <a:r>
              <a:rPr lang="fr-FR" i="1" u="sng" dirty="0" err="1">
                <a:hlinkClick r:id="rId2" tooltip="Moraceae"/>
              </a:rPr>
              <a:t>Moraceae</a:t>
            </a:r>
            <a:r>
              <a:rPr lang="fr-FR" b="1" dirty="0">
                <a:solidFill>
                  <a:srgbClr val="008000"/>
                </a:solidFill>
              </a:rPr>
              <a:t>)</a:t>
            </a:r>
            <a:endParaRPr lang="fr-FR" b="1" i="1" dirty="0">
              <a:solidFill>
                <a:srgbClr val="008000"/>
              </a:solidFill>
            </a:endParaRPr>
          </a:p>
        </p:txBody>
      </p:sp>
      <p:sp>
        <p:nvSpPr>
          <p:cNvPr id="4" name="Rectangle 10">
            <a:extLst>
              <a:ext uri="{FF2B5EF4-FFF2-40B4-BE49-F238E27FC236}">
                <a16:creationId xmlns:a16="http://schemas.microsoft.com/office/drawing/2014/main" id="{A50B69CA-10A6-4C11-94F6-EA31C8177FC3}"/>
              </a:ext>
            </a:extLst>
          </p:cNvPr>
          <p:cNvSpPr>
            <a:spLocks noChangeArrowheads="1"/>
          </p:cNvSpPr>
          <p:nvPr/>
        </p:nvSpPr>
        <p:spPr bwMode="auto">
          <a:xfrm>
            <a:off x="136525" y="671625"/>
            <a:ext cx="897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sp>
        <p:nvSpPr>
          <p:cNvPr id="5" name="Espace réservé du numéro de diapositive 1">
            <a:extLst>
              <a:ext uri="{FF2B5EF4-FFF2-40B4-BE49-F238E27FC236}">
                <a16:creationId xmlns:a16="http://schemas.microsoft.com/office/drawing/2014/main" id="{A8907166-C406-476E-AF72-FA4753B3F202}"/>
              </a:ext>
            </a:extLst>
          </p:cNvPr>
          <p:cNvSpPr txBox="1">
            <a:spLocks/>
          </p:cNvSpPr>
          <p:nvPr/>
        </p:nvSpPr>
        <p:spPr bwMode="auto">
          <a:xfrm>
            <a:off x="7938" y="136525"/>
            <a:ext cx="4841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654B6CC7-85E7-4022-B827-0D60F1FC3F7F}" type="slidenum">
              <a:rPr lang="fr-FR" altLang="fr-FR" sz="1200">
                <a:solidFill>
                  <a:srgbClr val="898989"/>
                </a:solidFill>
              </a:rPr>
              <a:pPr algn="r" eaLnBrk="1" hangingPunct="1">
                <a:lnSpc>
                  <a:spcPct val="100000"/>
                </a:lnSpc>
                <a:spcBef>
                  <a:spcPct val="0"/>
                </a:spcBef>
                <a:buFontTx/>
                <a:buNone/>
              </a:pPr>
              <a:t>41</a:t>
            </a:fld>
            <a:endParaRPr lang="fr-FR" altLang="fr-FR" sz="1200">
              <a:solidFill>
                <a:srgbClr val="898989"/>
              </a:solidFill>
            </a:endParaRPr>
          </a:p>
        </p:txBody>
      </p:sp>
      <p:sp>
        <p:nvSpPr>
          <p:cNvPr id="6" name="Rectangle 15">
            <a:extLst>
              <a:ext uri="{FF2B5EF4-FFF2-40B4-BE49-F238E27FC236}">
                <a16:creationId xmlns:a16="http://schemas.microsoft.com/office/drawing/2014/main" id="{C0856A26-34E2-44E6-AA92-CBEE6B1D4DD6}"/>
              </a:ext>
            </a:extLst>
          </p:cNvPr>
          <p:cNvSpPr>
            <a:spLocks noChangeArrowheads="1"/>
          </p:cNvSpPr>
          <p:nvPr/>
        </p:nvSpPr>
        <p:spPr bwMode="auto">
          <a:xfrm>
            <a:off x="3519488" y="44450"/>
            <a:ext cx="504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7" name="Rectangle 13">
            <a:extLst>
              <a:ext uri="{FF2B5EF4-FFF2-40B4-BE49-F238E27FC236}">
                <a16:creationId xmlns:a16="http://schemas.microsoft.com/office/drawing/2014/main" id="{8CA230BC-3C10-4B82-83EC-3137F5497832}"/>
              </a:ext>
            </a:extLst>
          </p:cNvPr>
          <p:cNvSpPr>
            <a:spLocks noChangeArrowheads="1"/>
          </p:cNvSpPr>
          <p:nvPr/>
        </p:nvSpPr>
        <p:spPr bwMode="auto">
          <a:xfrm>
            <a:off x="331788" y="4826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 name="Rectangle 13">
            <a:extLst>
              <a:ext uri="{FF2B5EF4-FFF2-40B4-BE49-F238E27FC236}">
                <a16:creationId xmlns:a16="http://schemas.microsoft.com/office/drawing/2014/main" id="{47A9793B-BE12-49B8-A285-E8A9193BF6E0}"/>
              </a:ext>
            </a:extLst>
          </p:cNvPr>
          <p:cNvSpPr>
            <a:spLocks noChangeArrowheads="1"/>
          </p:cNvSpPr>
          <p:nvPr/>
        </p:nvSpPr>
        <p:spPr bwMode="auto">
          <a:xfrm>
            <a:off x="331788" y="4826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9" name="Image 14" descr="logo aride_s.jpg">
            <a:extLst>
              <a:ext uri="{FF2B5EF4-FFF2-40B4-BE49-F238E27FC236}">
                <a16:creationId xmlns:a16="http://schemas.microsoft.com/office/drawing/2014/main" id="{37522361-3F26-4A63-976F-0F26579FDF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075" y="2540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5" descr="logo salinisation2_s.jpg">
            <a:extLst>
              <a:ext uri="{FF2B5EF4-FFF2-40B4-BE49-F238E27FC236}">
                <a16:creationId xmlns:a16="http://schemas.microsoft.com/office/drawing/2014/main" id="{262FC0B5-AA86-46CF-8FD8-B1F910C7D4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3338" y="2540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a:extLst>
              <a:ext uri="{FF2B5EF4-FFF2-40B4-BE49-F238E27FC236}">
                <a16:creationId xmlns:a16="http://schemas.microsoft.com/office/drawing/2014/main" id="{92A67930-F494-460A-99B9-C513662BBA6A}"/>
              </a:ext>
            </a:extLst>
          </p:cNvPr>
          <p:cNvSpPr>
            <a:spLocks noChangeArrowheads="1"/>
          </p:cNvSpPr>
          <p:nvPr/>
        </p:nvSpPr>
        <p:spPr bwMode="auto">
          <a:xfrm>
            <a:off x="4162425" y="168275"/>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12" name="Picture 2" descr="medicament2_s">
            <a:extLst>
              <a:ext uri="{FF2B5EF4-FFF2-40B4-BE49-F238E27FC236}">
                <a16:creationId xmlns:a16="http://schemas.microsoft.com/office/drawing/2014/main" id="{A9470328-1CB7-42AD-B9AB-63668F9DC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075" y="136525"/>
            <a:ext cx="4365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fourrage2_ss">
            <a:extLst>
              <a:ext uri="{FF2B5EF4-FFF2-40B4-BE49-F238E27FC236}">
                <a16:creationId xmlns:a16="http://schemas.microsoft.com/office/drawing/2014/main" id="{E459E79B-9EAA-4A9D-8960-BF907442F9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788" y="114300"/>
            <a:ext cx="427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fruitsLogo9_ss">
            <a:extLst>
              <a:ext uri="{FF2B5EF4-FFF2-40B4-BE49-F238E27FC236}">
                <a16:creationId xmlns:a16="http://schemas.microsoft.com/office/drawing/2014/main" id="{B4079EA0-39A5-4877-94A7-502BFDD6EA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7063" y="230981"/>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D276FE60-EA20-4198-B88A-18CC71EA26F7}"/>
              </a:ext>
            </a:extLst>
          </p:cNvPr>
          <p:cNvSpPr/>
          <p:nvPr/>
        </p:nvSpPr>
        <p:spPr>
          <a:xfrm>
            <a:off x="154221" y="1339963"/>
            <a:ext cx="11958890" cy="2862322"/>
          </a:xfrm>
          <a:prstGeom prst="rect">
            <a:avLst/>
          </a:prstGeom>
        </p:spPr>
        <p:txBody>
          <a:bodyPr wrap="square">
            <a:spAutoFit/>
          </a:bodyPr>
          <a:lstStyle/>
          <a:p>
            <a:r>
              <a:rPr lang="fr-FR" dirty="0"/>
              <a:t>Assez peu courant au Sahel, cet arbre, atteignant 15 m, se rencontre facilement au Sénégal et au Burkina Faso dans la zone soudanienne. Les feuilles trinervées et finement dentées de l'arbre peuvent atteindre 15 cm de long. Les chatons portent des fleurs vertes dont les </a:t>
            </a:r>
            <a:r>
              <a:rPr lang="fr-FR" b="1" dirty="0">
                <a:solidFill>
                  <a:srgbClr val="008000"/>
                </a:solidFill>
              </a:rPr>
              <a:t>fruits sont des petits mûres noires comestibles</a:t>
            </a:r>
            <a:r>
              <a:rPr lang="fr-FR" dirty="0">
                <a:solidFill>
                  <a:srgbClr val="008000"/>
                </a:solidFill>
              </a:rPr>
              <a:t>. Certaines ethnies du Burkina Faso élevaient un ver à soie qui se nourrit des feuilles de ce mûrier. Son cocon produisait une soie d'une assez belle qualité avec laquelle on tissait des vêtements de cérémonie destinées aux notables locaux. L'écorce sert à façonner des sandales. Le bois est utilisé pour la fabrication de cannes et de mortier.  Nombreux usages médicinaux à partir du bois.</a:t>
            </a:r>
            <a:r>
              <a:rPr lang="fr-FR" sz="1200" dirty="0">
                <a:solidFill>
                  <a:srgbClr val="008000"/>
                </a:solidFill>
              </a:rPr>
              <a:t> En médecine traditionnelle africaine, toutes les parties de la plante sont employées en décoction, en bain, en massages et en lavement contre les rhumatismes, les lumbagos, les douleurs intercostales, les névralgies, les coliques, les courbatures, la débilité, la diarrhée et la dysenterie. La racine est utilisée pour ses vertus aphrodisiaques. La syphilis se traite avec du jus de jeunes pousses en gouttes dans le nez. Il sert d'importante sources alimentaires pour les animaux (chimpanzés, colobe </a:t>
            </a:r>
            <a:r>
              <a:rPr lang="fr-FR" sz="1200" dirty="0" err="1">
                <a:solidFill>
                  <a:srgbClr val="008000"/>
                </a:solidFill>
              </a:rPr>
              <a:t>guéréza</a:t>
            </a:r>
            <a:r>
              <a:rPr lang="fr-FR" sz="1200" dirty="0">
                <a:solidFill>
                  <a:srgbClr val="008000"/>
                </a:solidFill>
              </a:rPr>
              <a:t> (</a:t>
            </a:r>
            <a:r>
              <a:rPr lang="fr-FR" sz="1200" i="1" dirty="0" err="1">
                <a:solidFill>
                  <a:srgbClr val="008000"/>
                </a:solidFill>
              </a:rPr>
              <a:t>Colobus</a:t>
            </a:r>
            <a:r>
              <a:rPr lang="fr-FR" sz="1200" i="1" dirty="0">
                <a:solidFill>
                  <a:srgbClr val="008000"/>
                </a:solidFill>
              </a:rPr>
              <a:t> </a:t>
            </a:r>
            <a:r>
              <a:rPr lang="fr-FR" sz="1200" i="1" dirty="0" err="1">
                <a:solidFill>
                  <a:srgbClr val="008000"/>
                </a:solidFill>
              </a:rPr>
              <a:t>guereza</a:t>
            </a:r>
            <a:r>
              <a:rPr lang="fr-FR" sz="1200" dirty="0">
                <a:solidFill>
                  <a:srgbClr val="008000"/>
                </a:solidFill>
              </a:rPr>
              <a:t>) ...). L’</a:t>
            </a:r>
            <a:r>
              <a:rPr lang="fr-FR" sz="1200" dirty="0" err="1">
                <a:solidFill>
                  <a:srgbClr val="008000"/>
                </a:solidFill>
              </a:rPr>
              <a:t>infrutescence</a:t>
            </a:r>
            <a:r>
              <a:rPr lang="fr-FR" sz="1200" dirty="0">
                <a:solidFill>
                  <a:srgbClr val="008000"/>
                </a:solidFill>
              </a:rPr>
              <a:t> est comestible et a un goût de raisin blanc. Le latex est utilisé pour faire de la glu et a parfois servi comme substitut du caoutchouc. Les feuilles sont un fourrage pour le bétail et les abeilles butinent les fleurs. Il est couramment planté comme arbre d’alignement, arbre d’ombrage. </a:t>
            </a:r>
            <a:r>
              <a:rPr lang="fr-FR" sz="1200" dirty="0"/>
              <a:t>Sources : a) </a:t>
            </a:r>
            <a:r>
              <a:rPr lang="fr-FR" sz="1200" dirty="0">
                <a:hlinkClick r:id="rId8"/>
              </a:rPr>
              <a:t>https://en.wikipedia.org/wiki/Morus_mesozygia</a:t>
            </a:r>
            <a:r>
              <a:rPr lang="fr-FR" sz="1200" dirty="0"/>
              <a:t>, b) </a:t>
            </a:r>
            <a:r>
              <a:rPr lang="fr-FR" sz="1200" dirty="0">
                <a:hlinkClick r:id="rId9"/>
              </a:rPr>
              <a:t>https://www.prota4u.org/database/protav8.asp?fr=1&amp;g=pe&amp;p=Morus+mesozygia+Stapf+ex+A.Chev</a:t>
            </a:r>
            <a:r>
              <a:rPr lang="fr-FR" sz="1200" dirty="0"/>
              <a:t>. </a:t>
            </a:r>
          </a:p>
          <a:p>
            <a:r>
              <a:rPr lang="fr-FR" sz="1200" dirty="0"/>
              <a:t>c) </a:t>
            </a:r>
            <a:r>
              <a:rPr lang="fr-FR" sz="1200" dirty="0">
                <a:hlinkClick r:id="rId10"/>
              </a:rPr>
              <a:t>http://tropical.theferns.info/viewtropical.php?id=Morus+mesozygia</a:t>
            </a:r>
            <a:r>
              <a:rPr lang="fr-FR" sz="1200" dirty="0"/>
              <a:t> </a:t>
            </a:r>
            <a:endParaRPr lang="fr-FR" dirty="0"/>
          </a:p>
        </p:txBody>
      </p:sp>
      <p:pic>
        <p:nvPicPr>
          <p:cNvPr id="17" name="Image 16" descr="Une image contenant arbre, plante, extérieur, vert&#10;&#10;Description générée avec un niveau de confiance très élevé">
            <a:extLst>
              <a:ext uri="{FF2B5EF4-FFF2-40B4-BE49-F238E27FC236}">
                <a16:creationId xmlns:a16="http://schemas.microsoft.com/office/drawing/2014/main" id="{B210D952-F002-4732-8DAE-54D040D410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22710" y="5515788"/>
            <a:ext cx="1439716" cy="1251612"/>
          </a:xfrm>
          <a:prstGeom prst="rect">
            <a:avLst/>
          </a:prstGeom>
        </p:spPr>
      </p:pic>
      <p:pic>
        <p:nvPicPr>
          <p:cNvPr id="19" name="Image 18">
            <a:extLst>
              <a:ext uri="{FF2B5EF4-FFF2-40B4-BE49-F238E27FC236}">
                <a16:creationId xmlns:a16="http://schemas.microsoft.com/office/drawing/2014/main" id="{EABAB501-13CB-4F59-87FC-0E90654492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81591" y="4248150"/>
            <a:ext cx="1752600" cy="2609850"/>
          </a:xfrm>
          <a:prstGeom prst="rect">
            <a:avLst/>
          </a:prstGeom>
        </p:spPr>
      </p:pic>
      <p:pic>
        <p:nvPicPr>
          <p:cNvPr id="21" name="Image 20" descr="Une image contenant fruit&#10;&#10;Description générée avec un niveau de confiance élevé">
            <a:extLst>
              <a:ext uri="{FF2B5EF4-FFF2-40B4-BE49-F238E27FC236}">
                <a16:creationId xmlns:a16="http://schemas.microsoft.com/office/drawing/2014/main" id="{6E89D0B8-7FEF-4489-A914-9787B5F590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4916" y="4261851"/>
            <a:ext cx="1747842" cy="1167876"/>
          </a:xfrm>
          <a:prstGeom prst="rect">
            <a:avLst/>
          </a:prstGeom>
        </p:spPr>
      </p:pic>
      <p:pic>
        <p:nvPicPr>
          <p:cNvPr id="23" name="Image 22" descr="Une image contenant arbre, plante, petit&#10;&#10;Description générée avec un niveau de confiance élevé">
            <a:extLst>
              <a:ext uri="{FF2B5EF4-FFF2-40B4-BE49-F238E27FC236}">
                <a16:creationId xmlns:a16="http://schemas.microsoft.com/office/drawing/2014/main" id="{D33BDBC4-4A4B-43B5-95B0-1500EC1797A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7006" y="4860795"/>
            <a:ext cx="2419350" cy="1895475"/>
          </a:xfrm>
          <a:prstGeom prst="rect">
            <a:avLst/>
          </a:prstGeom>
        </p:spPr>
      </p:pic>
      <p:pic>
        <p:nvPicPr>
          <p:cNvPr id="25" name="Image 24" descr="Une image contenant extérieur, vert, herbe, plante&#10;&#10;Description générée avec un niveau de confiance très élevé">
            <a:extLst>
              <a:ext uri="{FF2B5EF4-FFF2-40B4-BE49-F238E27FC236}">
                <a16:creationId xmlns:a16="http://schemas.microsoft.com/office/drawing/2014/main" id="{787590D3-6CA5-4E1C-9D21-ACE9F9AE94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93316" y="4910025"/>
            <a:ext cx="2466975" cy="1857375"/>
          </a:xfrm>
          <a:prstGeom prst="rect">
            <a:avLst/>
          </a:prstGeom>
        </p:spPr>
      </p:pic>
      <p:pic>
        <p:nvPicPr>
          <p:cNvPr id="27" name="Image 26" descr="Une image contenant extérieur, ciel, terrain, arbre&#10;&#10;Description générée avec un niveau de confiance très élevé">
            <a:extLst>
              <a:ext uri="{FF2B5EF4-FFF2-40B4-BE49-F238E27FC236}">
                <a16:creationId xmlns:a16="http://schemas.microsoft.com/office/drawing/2014/main" id="{14B24D91-0B2E-4A37-B23A-7F7A8E052B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39788" y="4910025"/>
            <a:ext cx="2466975" cy="1857375"/>
          </a:xfrm>
          <a:prstGeom prst="rect">
            <a:avLst/>
          </a:prstGeom>
        </p:spPr>
      </p:pic>
      <p:pic>
        <p:nvPicPr>
          <p:cNvPr id="29" name="Image 28" descr="Une image contenant plante, vert, extérieur, feuille&#10;&#10;Description générée avec un niveau de confiance très élevé">
            <a:extLst>
              <a:ext uri="{FF2B5EF4-FFF2-40B4-BE49-F238E27FC236}">
                <a16:creationId xmlns:a16="http://schemas.microsoft.com/office/drawing/2014/main" id="{1ADDA4DA-3993-4249-822C-55E66D1ADC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69836" y="-14298"/>
            <a:ext cx="3343275" cy="1371600"/>
          </a:xfrm>
          <a:prstGeom prst="rect">
            <a:avLst/>
          </a:prstGeom>
        </p:spPr>
      </p:pic>
    </p:spTree>
    <p:extLst>
      <p:ext uri="{BB962C8B-B14F-4D97-AF65-F5344CB8AC3E}">
        <p14:creationId xmlns:p14="http://schemas.microsoft.com/office/powerpoint/2010/main" val="2115046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23377D-EF71-4534-8B4D-C16227A7FF3C}"/>
              </a:ext>
            </a:extLst>
          </p:cNvPr>
          <p:cNvSpPr/>
          <p:nvPr/>
        </p:nvSpPr>
        <p:spPr>
          <a:xfrm>
            <a:off x="154221" y="987970"/>
            <a:ext cx="7128705" cy="369332"/>
          </a:xfrm>
          <a:prstGeom prst="rect">
            <a:avLst/>
          </a:prstGeom>
        </p:spPr>
        <p:txBody>
          <a:bodyPr wrap="square">
            <a:spAutoFit/>
          </a:bodyPr>
          <a:lstStyle/>
          <a:p>
            <a:r>
              <a:rPr lang="fr-FR" b="1" i="1" dirty="0" err="1">
                <a:solidFill>
                  <a:srgbClr val="008000"/>
                </a:solidFill>
              </a:rPr>
              <a:t>Cadaba</a:t>
            </a:r>
            <a:r>
              <a:rPr lang="fr-FR" b="1" i="1" dirty="0">
                <a:solidFill>
                  <a:srgbClr val="008000"/>
                </a:solidFill>
              </a:rPr>
              <a:t> </a:t>
            </a:r>
            <a:r>
              <a:rPr lang="fr-FR" b="1" i="1" dirty="0" err="1">
                <a:solidFill>
                  <a:srgbClr val="008000"/>
                </a:solidFill>
              </a:rPr>
              <a:t>farinosa</a:t>
            </a:r>
            <a:r>
              <a:rPr lang="fr-FR" b="1" i="1" dirty="0">
                <a:solidFill>
                  <a:srgbClr val="008000"/>
                </a:solidFill>
              </a:rPr>
              <a:t> </a:t>
            </a:r>
            <a:r>
              <a:rPr lang="fr-FR" b="1" dirty="0">
                <a:solidFill>
                  <a:srgbClr val="008000"/>
                </a:solidFill>
              </a:rPr>
              <a:t>(famille des </a:t>
            </a:r>
            <a:r>
              <a:rPr lang="fr-FR" i="1" u="sng" dirty="0" err="1">
                <a:hlinkClick r:id="rId2"/>
              </a:rPr>
              <a:t>Capparaceae</a:t>
            </a:r>
            <a:r>
              <a:rPr lang="fr-FR" b="1" dirty="0">
                <a:solidFill>
                  <a:srgbClr val="008000"/>
                </a:solidFill>
              </a:rPr>
              <a:t>)</a:t>
            </a:r>
            <a:endParaRPr lang="fr-FR" b="1" i="1" dirty="0">
              <a:solidFill>
                <a:srgbClr val="008000"/>
              </a:solidFill>
            </a:endParaRPr>
          </a:p>
        </p:txBody>
      </p:sp>
      <p:sp>
        <p:nvSpPr>
          <p:cNvPr id="4" name="Rectangle 10">
            <a:extLst>
              <a:ext uri="{FF2B5EF4-FFF2-40B4-BE49-F238E27FC236}">
                <a16:creationId xmlns:a16="http://schemas.microsoft.com/office/drawing/2014/main" id="{2807A338-3531-4DC9-ACB5-359FF33998AB}"/>
              </a:ext>
            </a:extLst>
          </p:cNvPr>
          <p:cNvSpPr>
            <a:spLocks noChangeArrowheads="1"/>
          </p:cNvSpPr>
          <p:nvPr/>
        </p:nvSpPr>
        <p:spPr bwMode="auto">
          <a:xfrm>
            <a:off x="136525" y="671625"/>
            <a:ext cx="897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sp>
        <p:nvSpPr>
          <p:cNvPr id="5" name="Espace réservé du numéro de diapositive 1">
            <a:extLst>
              <a:ext uri="{FF2B5EF4-FFF2-40B4-BE49-F238E27FC236}">
                <a16:creationId xmlns:a16="http://schemas.microsoft.com/office/drawing/2014/main" id="{553604E0-76D3-4680-85FC-0E3C98D6727D}"/>
              </a:ext>
            </a:extLst>
          </p:cNvPr>
          <p:cNvSpPr txBox="1">
            <a:spLocks/>
          </p:cNvSpPr>
          <p:nvPr/>
        </p:nvSpPr>
        <p:spPr bwMode="auto">
          <a:xfrm>
            <a:off x="7938" y="136525"/>
            <a:ext cx="4841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654B6CC7-85E7-4022-B827-0D60F1FC3F7F}" type="slidenum">
              <a:rPr lang="fr-FR" altLang="fr-FR" sz="1200">
                <a:solidFill>
                  <a:srgbClr val="898989"/>
                </a:solidFill>
              </a:rPr>
              <a:pPr algn="r" eaLnBrk="1" hangingPunct="1">
                <a:lnSpc>
                  <a:spcPct val="100000"/>
                </a:lnSpc>
                <a:spcBef>
                  <a:spcPct val="0"/>
                </a:spcBef>
                <a:buFontTx/>
                <a:buNone/>
              </a:pPr>
              <a:t>42</a:t>
            </a:fld>
            <a:endParaRPr lang="fr-FR" altLang="fr-FR" sz="1200">
              <a:solidFill>
                <a:srgbClr val="898989"/>
              </a:solidFill>
            </a:endParaRPr>
          </a:p>
        </p:txBody>
      </p:sp>
      <p:sp>
        <p:nvSpPr>
          <p:cNvPr id="6" name="Rectangle 15">
            <a:extLst>
              <a:ext uri="{FF2B5EF4-FFF2-40B4-BE49-F238E27FC236}">
                <a16:creationId xmlns:a16="http://schemas.microsoft.com/office/drawing/2014/main" id="{52A1C09F-5C7E-434C-B3E1-C9A8B68EBBA2}"/>
              </a:ext>
            </a:extLst>
          </p:cNvPr>
          <p:cNvSpPr>
            <a:spLocks noChangeArrowheads="1"/>
          </p:cNvSpPr>
          <p:nvPr/>
        </p:nvSpPr>
        <p:spPr bwMode="auto">
          <a:xfrm>
            <a:off x="3519488" y="44450"/>
            <a:ext cx="504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7" name="Rectangle 13">
            <a:extLst>
              <a:ext uri="{FF2B5EF4-FFF2-40B4-BE49-F238E27FC236}">
                <a16:creationId xmlns:a16="http://schemas.microsoft.com/office/drawing/2014/main" id="{B18F1AE9-C72F-4C82-8E60-DF84F1A97F82}"/>
              </a:ext>
            </a:extLst>
          </p:cNvPr>
          <p:cNvSpPr>
            <a:spLocks noChangeArrowheads="1"/>
          </p:cNvSpPr>
          <p:nvPr/>
        </p:nvSpPr>
        <p:spPr bwMode="auto">
          <a:xfrm>
            <a:off x="331788" y="4826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 name="Rectangle 13">
            <a:extLst>
              <a:ext uri="{FF2B5EF4-FFF2-40B4-BE49-F238E27FC236}">
                <a16:creationId xmlns:a16="http://schemas.microsoft.com/office/drawing/2014/main" id="{D4C7CA3A-19B6-4091-ACFE-89ABF625EA42}"/>
              </a:ext>
            </a:extLst>
          </p:cNvPr>
          <p:cNvSpPr>
            <a:spLocks noChangeArrowheads="1"/>
          </p:cNvSpPr>
          <p:nvPr/>
        </p:nvSpPr>
        <p:spPr bwMode="auto">
          <a:xfrm>
            <a:off x="331788" y="4826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9" name="Image 14" descr="logo aride_s.jpg">
            <a:extLst>
              <a:ext uri="{FF2B5EF4-FFF2-40B4-BE49-F238E27FC236}">
                <a16:creationId xmlns:a16="http://schemas.microsoft.com/office/drawing/2014/main" id="{626C0CA6-1620-42A9-BA4B-F78FA053CE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075" y="2540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5" descr="logo salinisation2_s.jpg">
            <a:extLst>
              <a:ext uri="{FF2B5EF4-FFF2-40B4-BE49-F238E27FC236}">
                <a16:creationId xmlns:a16="http://schemas.microsoft.com/office/drawing/2014/main" id="{1935785E-FE1D-4AA4-8EA2-F7643AFA4B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3338" y="2540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a:extLst>
              <a:ext uri="{FF2B5EF4-FFF2-40B4-BE49-F238E27FC236}">
                <a16:creationId xmlns:a16="http://schemas.microsoft.com/office/drawing/2014/main" id="{5CB20128-8574-42A0-A2F5-56117B286E24}"/>
              </a:ext>
            </a:extLst>
          </p:cNvPr>
          <p:cNvSpPr>
            <a:spLocks noChangeArrowheads="1"/>
          </p:cNvSpPr>
          <p:nvPr/>
        </p:nvSpPr>
        <p:spPr bwMode="auto">
          <a:xfrm>
            <a:off x="4162425" y="168275"/>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12" name="Picture 2" descr="medicament2_s">
            <a:extLst>
              <a:ext uri="{FF2B5EF4-FFF2-40B4-BE49-F238E27FC236}">
                <a16:creationId xmlns:a16="http://schemas.microsoft.com/office/drawing/2014/main" id="{C5BE1062-C66F-42C5-99DF-B7C59C036E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075" y="136525"/>
            <a:ext cx="4365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fourrage2_ss">
            <a:extLst>
              <a:ext uri="{FF2B5EF4-FFF2-40B4-BE49-F238E27FC236}">
                <a16:creationId xmlns:a16="http://schemas.microsoft.com/office/drawing/2014/main" id="{C9E0789A-27B4-4CBA-99D2-8EC607D8E6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788" y="114300"/>
            <a:ext cx="427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fruitsLogo9_ss">
            <a:extLst>
              <a:ext uri="{FF2B5EF4-FFF2-40B4-BE49-F238E27FC236}">
                <a16:creationId xmlns:a16="http://schemas.microsoft.com/office/drawing/2014/main" id="{C8C5C453-835B-413B-947D-9FD35CA17D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7063" y="230981"/>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A7AE4A9-01AC-41F3-84A2-6F7971B28D1A}"/>
              </a:ext>
            </a:extLst>
          </p:cNvPr>
          <p:cNvSpPr/>
          <p:nvPr/>
        </p:nvSpPr>
        <p:spPr>
          <a:xfrm>
            <a:off x="154221" y="1357303"/>
            <a:ext cx="11958890" cy="2308324"/>
          </a:xfrm>
          <a:prstGeom prst="rect">
            <a:avLst/>
          </a:prstGeom>
        </p:spPr>
        <p:txBody>
          <a:bodyPr wrap="square">
            <a:spAutoFit/>
          </a:bodyPr>
          <a:lstStyle/>
          <a:p>
            <a:r>
              <a:rPr lang="fr-FR" dirty="0"/>
              <a:t>Les feuilles persistantes de cet arbuste mince, atteignant 5 mètres de haut, sarmenteux sont petites, gris cendré et à l'état juvénile saupoudrée d'une poussière farineuse. Cette espèce pousse sur de terrains variés allant de la dune sablonneuse aux éboulis rocheux en passant par des sols argileux.  Les fruits s'ouvrent à maturité en 2 valves laissant apparaître des graines orangées ou rouges. </a:t>
            </a:r>
            <a:r>
              <a:rPr lang="fr-FR" dirty="0">
                <a:solidFill>
                  <a:srgbClr val="008000"/>
                </a:solidFill>
              </a:rPr>
              <a:t>Les feuilles se mangent pilées et mélangées avec des graines de céréales. Cuites, elles servent de condiment dans le couscous. Elle donne un bon médicament contre la toux. Fourrage pour le bétail. Nombreux usages médicamenteux</a:t>
            </a:r>
            <a:r>
              <a:rPr lang="fr-FR" dirty="0"/>
              <a:t>. </a:t>
            </a:r>
            <a:r>
              <a:rPr lang="fr-FR" sz="1200" dirty="0"/>
              <a:t>Largement réparti dans les zones à faible pluviométrie de l’Afrique tropicale. Fréquent dans les grandes dépressions, mais aussi sur les limons de vallées sableuses, autour des étangs temporaires et des dunes stabilisées, où il y a un sous-sol riche en limon. Aussi trouvé sur les termitières. </a:t>
            </a:r>
            <a:r>
              <a:rPr lang="fr-FR" sz="1200" dirty="0">
                <a:solidFill>
                  <a:srgbClr val="008000"/>
                </a:solidFill>
              </a:rPr>
              <a:t>Les fleurs macérées sont utilisées comme édulcorant. Utilisé dans la stabilisation des dunes de sable.  Il protège le sol de l'érosion du vent et de l’eau</a:t>
            </a:r>
            <a:r>
              <a:rPr lang="fr-FR" sz="1200" dirty="0"/>
              <a:t>. La plante se régénère naturellement par ses graines.</a:t>
            </a:r>
          </a:p>
          <a:p>
            <a:r>
              <a:rPr lang="fr-FR" sz="1200" dirty="0"/>
              <a:t>Sources : a) </a:t>
            </a:r>
            <a:r>
              <a:rPr lang="fr-FR" sz="1200" dirty="0">
                <a:hlinkClick r:id="rId8"/>
              </a:rPr>
              <a:t>http://uses.plantnet-project.org/fr/Cadaba_farinosa_(PROTA)</a:t>
            </a:r>
            <a:r>
              <a:rPr lang="fr-FR" sz="1200" dirty="0"/>
              <a:t>, b) </a:t>
            </a:r>
            <a:r>
              <a:rPr lang="fr-FR" sz="1200" dirty="0">
                <a:hlinkClick r:id="rId9"/>
              </a:rPr>
              <a:t>http://tropical.theferns.info/viewtropical.php?id=Cadaba+farinosa</a:t>
            </a:r>
            <a:r>
              <a:rPr lang="fr-FR" sz="1200" dirty="0"/>
              <a:t> </a:t>
            </a:r>
            <a:endParaRPr lang="fr-FR" dirty="0"/>
          </a:p>
        </p:txBody>
      </p:sp>
      <p:pic>
        <p:nvPicPr>
          <p:cNvPr id="17" name="Image 16" descr="Une image contenant plante&#10;&#10;Description générée avec un niveau de confiance élevé">
            <a:extLst>
              <a:ext uri="{FF2B5EF4-FFF2-40B4-BE49-F238E27FC236}">
                <a16:creationId xmlns:a16="http://schemas.microsoft.com/office/drawing/2014/main" id="{FEFFB36D-D43F-406F-88A4-358C102219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2306" y="5037058"/>
            <a:ext cx="2628900" cy="1743075"/>
          </a:xfrm>
          <a:prstGeom prst="rect">
            <a:avLst/>
          </a:prstGeom>
        </p:spPr>
      </p:pic>
      <p:pic>
        <p:nvPicPr>
          <p:cNvPr id="19" name="Image 18" descr="Une image contenant petit, intérieur&#10;&#10;Description générée avec un niveau de confiance très élevé">
            <a:extLst>
              <a:ext uri="{FF2B5EF4-FFF2-40B4-BE49-F238E27FC236}">
                <a16:creationId xmlns:a16="http://schemas.microsoft.com/office/drawing/2014/main" id="{A09F87E8-B696-4A30-8E1B-AA9704C9EC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149" y="5010150"/>
            <a:ext cx="2619375" cy="1743075"/>
          </a:xfrm>
          <a:prstGeom prst="rect">
            <a:avLst/>
          </a:prstGeom>
        </p:spPr>
      </p:pic>
      <p:pic>
        <p:nvPicPr>
          <p:cNvPr id="21" name="Image 20" descr="Une image contenant animal&#10;&#10;Description générée avec un niveau de confiance élevé">
            <a:extLst>
              <a:ext uri="{FF2B5EF4-FFF2-40B4-BE49-F238E27FC236}">
                <a16:creationId xmlns:a16="http://schemas.microsoft.com/office/drawing/2014/main" id="{05C8A2D6-14AD-4385-A2C5-84D13F7DDC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61988" y="5046582"/>
            <a:ext cx="2647950" cy="1724025"/>
          </a:xfrm>
          <a:prstGeom prst="rect">
            <a:avLst/>
          </a:prstGeom>
        </p:spPr>
      </p:pic>
      <p:pic>
        <p:nvPicPr>
          <p:cNvPr id="23" name="Image 22" descr="Une image contenant herbe, extérieur, ciel, arbre&#10;&#10;Description générée avec un niveau de confiance très élevé">
            <a:extLst>
              <a:ext uri="{FF2B5EF4-FFF2-40B4-BE49-F238E27FC236}">
                <a16:creationId xmlns:a16="http://schemas.microsoft.com/office/drawing/2014/main" id="{0C1B3BBB-672C-4389-A41B-1D2763484F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57416" y="3267075"/>
            <a:ext cx="2619375" cy="1743075"/>
          </a:xfrm>
          <a:prstGeom prst="rect">
            <a:avLst/>
          </a:prstGeom>
        </p:spPr>
      </p:pic>
      <p:pic>
        <p:nvPicPr>
          <p:cNvPr id="25" name="Image 24" descr="Une image contenant extérieur, plante, arbre&#10;&#10;Description générée avec un niveau de confiance élevé">
            <a:extLst>
              <a:ext uri="{FF2B5EF4-FFF2-40B4-BE49-F238E27FC236}">
                <a16:creationId xmlns:a16="http://schemas.microsoft.com/office/drawing/2014/main" id="{13456878-55A0-4413-99AF-ADBD4EC487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33615" y="5010150"/>
            <a:ext cx="2466975" cy="1847850"/>
          </a:xfrm>
          <a:prstGeom prst="rect">
            <a:avLst/>
          </a:prstGeom>
        </p:spPr>
      </p:pic>
    </p:spTree>
    <p:extLst>
      <p:ext uri="{BB962C8B-B14F-4D97-AF65-F5344CB8AC3E}">
        <p14:creationId xmlns:p14="http://schemas.microsoft.com/office/powerpoint/2010/main" val="82984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a:extLst>
              <a:ext uri="{FF2B5EF4-FFF2-40B4-BE49-F238E27FC236}">
                <a16:creationId xmlns:a16="http://schemas.microsoft.com/office/drawing/2014/main" id="{A795F483-4D28-496C-B934-BB42410E75E0}"/>
              </a:ext>
            </a:extLst>
          </p:cNvPr>
          <p:cNvSpPr>
            <a:spLocks noGrp="1"/>
          </p:cNvSpPr>
          <p:nvPr>
            <p:ph type="sldNum" sz="quarter" idx="12"/>
          </p:nvPr>
        </p:nvSpPr>
        <p:spPr>
          <a:xfrm>
            <a:off x="204396" y="118312"/>
            <a:ext cx="422703" cy="306660"/>
          </a:xfrm>
        </p:spPr>
        <p:txBody>
          <a:bodyPr/>
          <a:lstStyle/>
          <a:p>
            <a:fld id="{509FA877-4A07-436E-ABF2-A3934AE4B8D4}" type="slidenum">
              <a:rPr lang="fr-FR" smtClean="0"/>
              <a:t>43</a:t>
            </a:fld>
            <a:endParaRPr lang="fr-FR"/>
          </a:p>
        </p:txBody>
      </p:sp>
      <p:sp>
        <p:nvSpPr>
          <p:cNvPr id="5" name="Rectangle 4">
            <a:extLst>
              <a:ext uri="{FF2B5EF4-FFF2-40B4-BE49-F238E27FC236}">
                <a16:creationId xmlns:a16="http://schemas.microsoft.com/office/drawing/2014/main" id="{E14CD07A-0304-469A-807A-CD620ED1F3FC}"/>
              </a:ext>
            </a:extLst>
          </p:cNvPr>
          <p:cNvSpPr/>
          <p:nvPr/>
        </p:nvSpPr>
        <p:spPr>
          <a:xfrm>
            <a:off x="282215" y="901859"/>
            <a:ext cx="10453518" cy="369332"/>
          </a:xfrm>
          <a:prstGeom prst="rect">
            <a:avLst/>
          </a:prstGeom>
        </p:spPr>
        <p:txBody>
          <a:bodyPr wrap="square">
            <a:spAutoFit/>
          </a:bodyPr>
          <a:lstStyle/>
          <a:p>
            <a:r>
              <a:rPr lang="fr-FR" b="1" dirty="0">
                <a:solidFill>
                  <a:srgbClr val="008000"/>
                </a:solidFill>
              </a:rPr>
              <a:t>Palo de Brazil - </a:t>
            </a:r>
            <a:r>
              <a:rPr lang="fr-FR" b="1" dirty="0" err="1">
                <a:solidFill>
                  <a:srgbClr val="008000"/>
                </a:solidFill>
              </a:rPr>
              <a:t>Mexican</a:t>
            </a:r>
            <a:r>
              <a:rPr lang="fr-FR" b="1" dirty="0">
                <a:solidFill>
                  <a:srgbClr val="008000"/>
                </a:solidFill>
              </a:rPr>
              <a:t> </a:t>
            </a:r>
            <a:r>
              <a:rPr lang="fr-FR" b="1" dirty="0" err="1">
                <a:solidFill>
                  <a:srgbClr val="008000"/>
                </a:solidFill>
              </a:rPr>
              <a:t>logwood</a:t>
            </a:r>
            <a:r>
              <a:rPr lang="fr-FR" b="1" dirty="0">
                <a:solidFill>
                  <a:srgbClr val="008000"/>
                </a:solidFill>
              </a:rPr>
              <a:t> (</a:t>
            </a:r>
            <a:r>
              <a:rPr lang="fr-FR" b="1" i="1" dirty="0">
                <a:solidFill>
                  <a:srgbClr val="008000"/>
                </a:solidFill>
              </a:rPr>
              <a:t>Haematoxylon </a:t>
            </a:r>
            <a:r>
              <a:rPr lang="fr-FR" b="1" i="1" dirty="0" err="1">
                <a:solidFill>
                  <a:srgbClr val="008000"/>
                </a:solidFill>
              </a:rPr>
              <a:t>brasiletto</a:t>
            </a:r>
            <a:r>
              <a:rPr lang="fr-FR" b="1" dirty="0">
                <a:solidFill>
                  <a:srgbClr val="008000"/>
                </a:solidFill>
              </a:rPr>
              <a:t>) (</a:t>
            </a:r>
            <a:r>
              <a:rPr lang="fr-FR" b="1" dirty="0">
                <a:solidFill>
                  <a:srgbClr val="008000"/>
                </a:solidFill>
                <a:hlinkClick r:id="rId2" tooltip="Légumineuse"/>
              </a:rPr>
              <a:t>famille</a:t>
            </a:r>
            <a:r>
              <a:rPr lang="fr-FR" b="1" dirty="0">
                <a:solidFill>
                  <a:srgbClr val="008000"/>
                </a:solidFill>
              </a:rPr>
              <a:t> des</a:t>
            </a:r>
            <a:r>
              <a:rPr lang="fr-FR" b="1" dirty="0">
                <a:solidFill>
                  <a:srgbClr val="008000"/>
                </a:solidFill>
                <a:hlinkClick r:id="rId2" tooltip="Legume"/>
              </a:rPr>
              <a:t> légumineuses</a:t>
            </a:r>
            <a:r>
              <a:rPr lang="fr-FR" b="1" dirty="0">
                <a:solidFill>
                  <a:srgbClr val="008000"/>
                </a:solidFill>
              </a:rPr>
              <a:t>,</a:t>
            </a:r>
            <a:r>
              <a:rPr lang="fr-FR" b="1" u="sng" dirty="0">
                <a:solidFill>
                  <a:srgbClr val="008000"/>
                </a:solidFill>
                <a:hlinkClick r:id="rId3" tooltip="Fabaceae"/>
              </a:rPr>
              <a:t> </a:t>
            </a:r>
            <a:r>
              <a:rPr lang="fr-FR" b="1" i="1" u="sng" dirty="0" err="1">
                <a:solidFill>
                  <a:srgbClr val="008000"/>
                </a:solidFill>
                <a:hlinkClick r:id="rId3" tooltip="Fabaceae"/>
              </a:rPr>
              <a:t>Fabaceae</a:t>
            </a:r>
            <a:r>
              <a:rPr lang="fr-FR" b="1" dirty="0">
                <a:solidFill>
                  <a:srgbClr val="008000"/>
                </a:solidFill>
              </a:rPr>
              <a:t>)</a:t>
            </a:r>
          </a:p>
        </p:txBody>
      </p:sp>
      <p:pic>
        <p:nvPicPr>
          <p:cNvPr id="8" name="Image 7">
            <a:extLst>
              <a:ext uri="{FF2B5EF4-FFF2-40B4-BE49-F238E27FC236}">
                <a16:creationId xmlns:a16="http://schemas.microsoft.com/office/drawing/2014/main" id="{1BFD7CAF-3596-49D2-B955-2E557A527275}"/>
              </a:ext>
            </a:extLst>
          </p:cNvPr>
          <p:cNvPicPr>
            <a:picLocks noChangeAspect="1"/>
          </p:cNvPicPr>
          <p:nvPr/>
        </p:nvPicPr>
        <p:blipFill>
          <a:blip r:embed="rId4"/>
          <a:stretch>
            <a:fillRect/>
          </a:stretch>
        </p:blipFill>
        <p:spPr>
          <a:xfrm>
            <a:off x="904090" y="19189"/>
            <a:ext cx="400050" cy="352425"/>
          </a:xfrm>
          <a:prstGeom prst="rect">
            <a:avLst/>
          </a:prstGeom>
        </p:spPr>
      </p:pic>
      <p:pic>
        <p:nvPicPr>
          <p:cNvPr id="9" name="Image 8">
            <a:extLst>
              <a:ext uri="{FF2B5EF4-FFF2-40B4-BE49-F238E27FC236}">
                <a16:creationId xmlns:a16="http://schemas.microsoft.com/office/drawing/2014/main" id="{8BB9CEAE-B028-429D-A06D-E7600B26094E}"/>
              </a:ext>
            </a:extLst>
          </p:cNvPr>
          <p:cNvPicPr>
            <a:picLocks noChangeAspect="1"/>
          </p:cNvPicPr>
          <p:nvPr/>
        </p:nvPicPr>
        <p:blipFill>
          <a:blip r:embed="rId4"/>
          <a:stretch>
            <a:fillRect/>
          </a:stretch>
        </p:blipFill>
        <p:spPr>
          <a:xfrm>
            <a:off x="1323875" y="9028"/>
            <a:ext cx="400050" cy="352425"/>
          </a:xfrm>
          <a:prstGeom prst="rect">
            <a:avLst/>
          </a:prstGeom>
        </p:spPr>
      </p:pic>
      <p:pic>
        <p:nvPicPr>
          <p:cNvPr id="10" name="Image 9">
            <a:extLst>
              <a:ext uri="{FF2B5EF4-FFF2-40B4-BE49-F238E27FC236}">
                <a16:creationId xmlns:a16="http://schemas.microsoft.com/office/drawing/2014/main" id="{B9D2D1E5-59A3-483D-A524-55B0B0A1BD3F}"/>
              </a:ext>
            </a:extLst>
          </p:cNvPr>
          <p:cNvPicPr>
            <a:picLocks noChangeAspect="1"/>
          </p:cNvPicPr>
          <p:nvPr/>
        </p:nvPicPr>
        <p:blipFill>
          <a:blip r:embed="rId4"/>
          <a:stretch>
            <a:fillRect/>
          </a:stretch>
        </p:blipFill>
        <p:spPr>
          <a:xfrm>
            <a:off x="1760925" y="-820"/>
            <a:ext cx="400050" cy="352425"/>
          </a:xfrm>
          <a:prstGeom prst="rect">
            <a:avLst/>
          </a:prstGeom>
        </p:spPr>
      </p:pic>
      <p:sp>
        <p:nvSpPr>
          <p:cNvPr id="11" name="ZoneTexte 10">
            <a:extLst>
              <a:ext uri="{FF2B5EF4-FFF2-40B4-BE49-F238E27FC236}">
                <a16:creationId xmlns:a16="http://schemas.microsoft.com/office/drawing/2014/main" id="{A671ED0B-EFE2-4503-B7FB-FA35FAC2BFAC}"/>
              </a:ext>
            </a:extLst>
          </p:cNvPr>
          <p:cNvSpPr txBox="1"/>
          <p:nvPr/>
        </p:nvSpPr>
        <p:spPr>
          <a:xfrm>
            <a:off x="136526" y="1271190"/>
            <a:ext cx="11942586" cy="2954655"/>
          </a:xfrm>
          <a:prstGeom prst="rect">
            <a:avLst/>
          </a:prstGeom>
          <a:noFill/>
        </p:spPr>
        <p:txBody>
          <a:bodyPr wrap="square" rtlCol="0">
            <a:spAutoFit/>
          </a:bodyPr>
          <a:lstStyle/>
          <a:p>
            <a:r>
              <a:rPr lang="fr-FR" dirty="0"/>
              <a:t>C’est un petit arbre ou un gros arbuste </a:t>
            </a:r>
            <a:r>
              <a:rPr lang="fr-FR" b="1" i="1" dirty="0">
                <a:solidFill>
                  <a:srgbClr val="008000"/>
                </a:solidFill>
              </a:rPr>
              <a:t>épineux</a:t>
            </a:r>
            <a:r>
              <a:rPr lang="fr-FR" dirty="0"/>
              <a:t> (feuillus tropical), de sept à quinze mètres de haut. Le tronc et les grandes branches sont cannelés et le bois de cœur est en rouge profond. L'arbre a des feuilles pennées avec trois paires de folioles en forme de cœur. Les grappes de fleurs jaunes sont typiques des </a:t>
            </a:r>
            <a:r>
              <a:rPr lang="fr-FR" i="1" dirty="0" err="1">
                <a:hlinkClick r:id="rId5" tooltip="Caesalpinioideae"/>
              </a:rPr>
              <a:t>Caesalpinioideae</a:t>
            </a:r>
            <a:r>
              <a:rPr lang="fr-FR" dirty="0"/>
              <a:t>, avec cinq lobes distincts, et sont suivies de gousses de graines de couleur cuivre qui se sont séparées latéralement lorsqu'elles sont mûres. Les graines sont noires et rénales. </a:t>
            </a:r>
            <a:r>
              <a:rPr lang="fr-FR" sz="1200" dirty="0"/>
              <a:t>Le bois est utilisé pour fabriquer des</a:t>
            </a:r>
            <a:r>
              <a:rPr lang="fr-FR" sz="1200" dirty="0">
                <a:hlinkClick r:id="rId6" tooltip="Bow (musique)"/>
              </a:rPr>
              <a:t> arcs</a:t>
            </a:r>
            <a:r>
              <a:rPr lang="fr-FR" sz="1200" dirty="0"/>
              <a:t> pour instruments à cordes, des colorants et en ethnobotanique et pour </a:t>
            </a:r>
            <a:r>
              <a:rPr lang="fr-FR" sz="1200" b="1" i="1" dirty="0">
                <a:solidFill>
                  <a:srgbClr val="008000"/>
                </a:solidFill>
              </a:rPr>
              <a:t>faire des haies épineuses, </a:t>
            </a:r>
            <a:r>
              <a:rPr lang="fr-FR" sz="1200" i="1" dirty="0"/>
              <a:t>devant être taillée régulièrement</a:t>
            </a:r>
            <a:r>
              <a:rPr lang="fr-FR" sz="1200" dirty="0"/>
              <a:t>. </a:t>
            </a:r>
            <a:r>
              <a:rPr lang="fr-FR" sz="1200" dirty="0">
                <a:solidFill>
                  <a:srgbClr val="008000"/>
                </a:solidFill>
              </a:rPr>
              <a:t>Une décoction de son bois serait efficace contre la </a:t>
            </a:r>
            <a:r>
              <a:rPr lang="fr-FR" sz="1200" dirty="0">
                <a:solidFill>
                  <a:srgbClr val="008000"/>
                </a:solidFill>
                <a:hlinkClick r:id="rId7" tooltip="Tuberculose"/>
              </a:rPr>
              <a:t>tuberculose</a:t>
            </a:r>
            <a:r>
              <a:rPr lang="fr-FR" sz="1200" dirty="0">
                <a:solidFill>
                  <a:srgbClr val="008000"/>
                </a:solidFill>
              </a:rPr>
              <a:t> et la </a:t>
            </a:r>
            <a:r>
              <a:rPr lang="fr-FR" sz="1200" dirty="0">
                <a:solidFill>
                  <a:srgbClr val="008000"/>
                </a:solidFill>
                <a:hlinkClick r:id="rId8" tooltip="Dysenterie"/>
              </a:rPr>
              <a:t>dysenterie</a:t>
            </a:r>
            <a:r>
              <a:rPr lang="fr-FR" sz="1200" dirty="0">
                <a:solidFill>
                  <a:srgbClr val="008000"/>
                </a:solidFill>
              </a:rPr>
              <a:t>. Le bois de cœur est utilisé pour produire du colorant pour la laine et le coton et une coloration rose utilisée dans les produits pharmaceutiques et le dentifrice</a:t>
            </a:r>
            <a:r>
              <a:rPr lang="fr-FR" sz="1200" dirty="0"/>
              <a:t>. Les pigments de l' </a:t>
            </a:r>
            <a:r>
              <a:rPr lang="fr-FR" sz="1200" dirty="0">
                <a:hlinkClick r:id="rId9" tooltip="Hematoxyline"/>
              </a:rPr>
              <a:t>hématoxyline</a:t>
            </a:r>
            <a:r>
              <a:rPr lang="fr-FR" sz="1200" dirty="0"/>
              <a:t> et de l' </a:t>
            </a:r>
            <a:r>
              <a:rPr lang="fr-FR" sz="1200" dirty="0">
                <a:hlinkClick r:id="rId10" tooltip="Hématine"/>
              </a:rPr>
              <a:t>hématine</a:t>
            </a:r>
            <a:r>
              <a:rPr lang="fr-FR" sz="1200" dirty="0"/>
              <a:t> peuvent être extraits et des phénols complexes semblables aux </a:t>
            </a:r>
            <a:r>
              <a:rPr lang="fr-FR" sz="1200" dirty="0" err="1">
                <a:hlinkClick r:id="rId11" tooltip="Bioflavonoïde"/>
              </a:rPr>
              <a:t>bioflavonoïdes</a:t>
            </a:r>
            <a:r>
              <a:rPr lang="fr-FR" sz="1200" dirty="0"/>
              <a:t>. Les feuilles sont pennées avec quelques paires de folioles </a:t>
            </a:r>
            <a:r>
              <a:rPr lang="fr-FR" sz="1200" dirty="0" err="1"/>
              <a:t>subcordées</a:t>
            </a:r>
            <a:r>
              <a:rPr lang="fr-FR" sz="1200" dirty="0"/>
              <a:t>. Les fleurs jaunes sont groupées en racèmes axillaires. Les gousses plates contiennent de deux à quatre graines et sont déhiscentes à partir du milieu des valves. Il fructifie abondamment. Les graines ne nécessitent pas de prétraitement. </a:t>
            </a:r>
            <a:r>
              <a:rPr lang="fr-FR" sz="1200" dirty="0">
                <a:solidFill>
                  <a:srgbClr val="008000"/>
                </a:solidFill>
              </a:rPr>
              <a:t>Le bois de cœur est orange vif et devient rouge à rouge sombre à la lumière. Le duramen est très dur et lourd, sa densité, sec à l’air, est de 1,1. La texture est moyenne à fine et le grain irrégulier. Le bois est utilisé en artisanat. La finition donne au bois un beau poli. Il pousse dans la brousses, les forêts tropicales caduques, xérophytes et la brousses désertique. Il est source de fourrage</a:t>
            </a:r>
            <a:r>
              <a:rPr lang="fr-FR" sz="1200" dirty="0"/>
              <a:t>. </a:t>
            </a:r>
            <a:r>
              <a:rPr lang="fr-FR" sz="1200" b="1" dirty="0"/>
              <a:t>USDA Zone</a:t>
            </a:r>
            <a:r>
              <a:rPr lang="fr-FR" sz="1200" dirty="0"/>
              <a:t> 9a - ?.</a:t>
            </a:r>
          </a:p>
          <a:p>
            <a:r>
              <a:rPr lang="fr-FR" sz="1200" dirty="0"/>
              <a:t>Sources : a) </a:t>
            </a:r>
            <a:r>
              <a:rPr lang="fr-FR" sz="1200" dirty="0">
                <a:hlinkClick r:id="rId12"/>
              </a:rPr>
              <a:t>https://en.wikipedia.org/wiki/Haematoxylum_brasiletto</a:t>
            </a:r>
            <a:r>
              <a:rPr lang="fr-FR" sz="1200" dirty="0"/>
              <a:t>, b) </a:t>
            </a:r>
            <a:r>
              <a:rPr lang="fr-FR" sz="1200" dirty="0">
                <a:hlinkClick r:id="rId13"/>
              </a:rPr>
              <a:t>http://agritrop.cirad.fr/518853/1/document_518853.pdf</a:t>
            </a:r>
            <a:r>
              <a:rPr lang="fr-FR" sz="1200" dirty="0"/>
              <a:t>, c) </a:t>
            </a:r>
            <a:r>
              <a:rPr lang="fr-FR" sz="1200" dirty="0">
                <a:hlinkClick r:id="rId14"/>
              </a:rPr>
              <a:t>https://es.wikipedia.org/wiki/Haematoxylum_brasiletto</a:t>
            </a:r>
            <a:endParaRPr lang="fr-FR" sz="1200" dirty="0"/>
          </a:p>
          <a:p>
            <a:r>
              <a:rPr lang="fr-FR" sz="1200" dirty="0"/>
              <a:t>d) </a:t>
            </a:r>
            <a:r>
              <a:rPr lang="fr-FR" sz="1200" dirty="0">
                <a:hlinkClick r:id="rId15"/>
              </a:rPr>
              <a:t>https://www.ncbi.nlm.nih.gov/pmc/articles/PMC4698691/</a:t>
            </a:r>
            <a:r>
              <a:rPr lang="fr-FR" sz="1200" dirty="0"/>
              <a:t>, e) </a:t>
            </a:r>
            <a:r>
              <a:rPr lang="fr-FR" sz="1200" dirty="0">
                <a:hlinkClick r:id="rId16"/>
              </a:rPr>
              <a:t>www.cabi.org/isc/datasheet/26332</a:t>
            </a:r>
            <a:r>
              <a:rPr lang="fr-FR" sz="1200" dirty="0"/>
              <a:t> </a:t>
            </a:r>
          </a:p>
        </p:txBody>
      </p:sp>
      <p:pic>
        <p:nvPicPr>
          <p:cNvPr id="12" name="Image 11" descr="Une image contenant arbre, extérieur&#10;&#10;Description générée avec un niveau de confiance très élevé">
            <a:extLst>
              <a:ext uri="{FF2B5EF4-FFF2-40B4-BE49-F238E27FC236}">
                <a16:creationId xmlns:a16="http://schemas.microsoft.com/office/drawing/2014/main" id="{84A8B476-84B2-40B2-BCED-DF06742DE82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58072" y="4772930"/>
            <a:ext cx="1323975" cy="1771650"/>
          </a:xfrm>
          <a:prstGeom prst="rect">
            <a:avLst/>
          </a:prstGeom>
        </p:spPr>
      </p:pic>
      <p:pic>
        <p:nvPicPr>
          <p:cNvPr id="13" name="Image 12" descr="Une image contenant arbre, extérieur, plante, fleur&#10;&#10;Description générée avec un niveau de confiance très élevé">
            <a:extLst>
              <a:ext uri="{FF2B5EF4-FFF2-40B4-BE49-F238E27FC236}">
                <a16:creationId xmlns:a16="http://schemas.microsoft.com/office/drawing/2014/main" id="{70D5121A-640F-46BA-9147-29C008CDAD6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89851" y="4148768"/>
            <a:ext cx="1668869" cy="1882421"/>
          </a:xfrm>
          <a:prstGeom prst="rect">
            <a:avLst/>
          </a:prstGeom>
        </p:spPr>
      </p:pic>
      <p:pic>
        <p:nvPicPr>
          <p:cNvPr id="14" name="Image 13" descr="Une image contenant fruit&#10;&#10;Description générée avec un niveau de confiance élevé">
            <a:extLst>
              <a:ext uri="{FF2B5EF4-FFF2-40B4-BE49-F238E27FC236}">
                <a16:creationId xmlns:a16="http://schemas.microsoft.com/office/drawing/2014/main" id="{01198B3C-8E5B-4740-8A96-3FCB7DB0D89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6842" y="19189"/>
            <a:ext cx="1338274" cy="868199"/>
          </a:xfrm>
          <a:prstGeom prst="rect">
            <a:avLst/>
          </a:prstGeom>
        </p:spPr>
      </p:pic>
      <p:pic>
        <p:nvPicPr>
          <p:cNvPr id="15" name="Image 14" descr="Une image contenant noix, fruit, mur, intérieur&#10;&#10;Description générée avec un niveau de confiance très élevé">
            <a:extLst>
              <a:ext uri="{FF2B5EF4-FFF2-40B4-BE49-F238E27FC236}">
                <a16:creationId xmlns:a16="http://schemas.microsoft.com/office/drawing/2014/main" id="{10225482-5C0F-42AF-A25F-B3C7F6C55F3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65258" y="5484559"/>
            <a:ext cx="1851143" cy="1386570"/>
          </a:xfrm>
          <a:prstGeom prst="rect">
            <a:avLst/>
          </a:prstGeom>
        </p:spPr>
      </p:pic>
      <p:pic>
        <p:nvPicPr>
          <p:cNvPr id="16" name="Image 15" descr="Une image contenant arbre, plante&#10;&#10;Description générée avec un niveau de confiance très élevé">
            <a:extLst>
              <a:ext uri="{FF2B5EF4-FFF2-40B4-BE49-F238E27FC236}">
                <a16:creationId xmlns:a16="http://schemas.microsoft.com/office/drawing/2014/main" id="{34F6768B-9A8B-44FC-BF16-E921D086A9B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541974" y="4148768"/>
            <a:ext cx="1762125" cy="2590800"/>
          </a:xfrm>
          <a:prstGeom prst="rect">
            <a:avLst/>
          </a:prstGeom>
        </p:spPr>
      </p:pic>
      <p:pic>
        <p:nvPicPr>
          <p:cNvPr id="17" name="Image 16" descr="Une image contenant plante&#10;&#10;Description générée avec un niveau de confiance élevé">
            <a:extLst>
              <a:ext uri="{FF2B5EF4-FFF2-40B4-BE49-F238E27FC236}">
                <a16:creationId xmlns:a16="http://schemas.microsoft.com/office/drawing/2014/main" id="{FAFE94FD-4447-4CFC-AE0C-1015B258F83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76186" y="4204977"/>
            <a:ext cx="1640799" cy="1224288"/>
          </a:xfrm>
          <a:prstGeom prst="rect">
            <a:avLst/>
          </a:prstGeom>
        </p:spPr>
      </p:pic>
      <p:pic>
        <p:nvPicPr>
          <p:cNvPr id="18" name="Image 17" descr="Une image contenant extérieur, arbre, plante, terrain&#10;&#10;Description générée avec un niveau de confiance très élevé">
            <a:extLst>
              <a:ext uri="{FF2B5EF4-FFF2-40B4-BE49-F238E27FC236}">
                <a16:creationId xmlns:a16="http://schemas.microsoft.com/office/drawing/2014/main" id="{446D6312-7816-48AB-ACE9-7722B16779E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315966" y="4133865"/>
            <a:ext cx="1762125" cy="2590800"/>
          </a:xfrm>
          <a:prstGeom prst="rect">
            <a:avLst/>
          </a:prstGeom>
        </p:spPr>
      </p:pic>
      <p:pic>
        <p:nvPicPr>
          <p:cNvPr id="19" name="Image 18" descr="Une image contenant arbre, extérieur, oiseau, animal&#10;&#10;Description générée avec un niveau de confiance très élevé">
            <a:extLst>
              <a:ext uri="{FF2B5EF4-FFF2-40B4-BE49-F238E27FC236}">
                <a16:creationId xmlns:a16="http://schemas.microsoft.com/office/drawing/2014/main" id="{61821A79-2646-4349-8A6B-BCA5A277BCE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613501" y="4476765"/>
            <a:ext cx="1276350" cy="1905000"/>
          </a:xfrm>
          <a:prstGeom prst="rect">
            <a:avLst/>
          </a:prstGeom>
        </p:spPr>
      </p:pic>
      <p:pic>
        <p:nvPicPr>
          <p:cNvPr id="20" name="Image 19" descr="Une image contenant arbre, extérieur, ciel, plante&#10;&#10;Description générée avec un niveau de confiance très élevé">
            <a:extLst>
              <a:ext uri="{FF2B5EF4-FFF2-40B4-BE49-F238E27FC236}">
                <a16:creationId xmlns:a16="http://schemas.microsoft.com/office/drawing/2014/main" id="{B07A9135-581E-42E1-943C-DBED4D97CBA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04397" y="5497689"/>
            <a:ext cx="2044183" cy="1360311"/>
          </a:xfrm>
          <a:prstGeom prst="rect">
            <a:avLst/>
          </a:prstGeom>
        </p:spPr>
      </p:pic>
      <p:pic>
        <p:nvPicPr>
          <p:cNvPr id="21" name="Image 20" descr="Une image contenant arbre, extérieur, plante, fleur&#10;&#10;Description générée avec un niveau de confiance très élevé">
            <a:extLst>
              <a:ext uri="{FF2B5EF4-FFF2-40B4-BE49-F238E27FC236}">
                <a16:creationId xmlns:a16="http://schemas.microsoft.com/office/drawing/2014/main" id="{D3C6ACBA-7D73-468E-A473-0181E64FD37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8164" y="4191771"/>
            <a:ext cx="1519529" cy="1263972"/>
          </a:xfrm>
          <a:prstGeom prst="rect">
            <a:avLst/>
          </a:prstGeom>
        </p:spPr>
      </p:pic>
      <p:pic>
        <p:nvPicPr>
          <p:cNvPr id="22" name="Image 21" descr="Une image contenant arbre, ciel, extérieur, terrain&#10;&#10;Description générée avec un niveau de confiance très élevé">
            <a:extLst>
              <a:ext uri="{FF2B5EF4-FFF2-40B4-BE49-F238E27FC236}">
                <a16:creationId xmlns:a16="http://schemas.microsoft.com/office/drawing/2014/main" id="{EDA329CE-D31C-41E9-9BBA-464634C5047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532533" y="9028"/>
            <a:ext cx="1713678" cy="1283604"/>
          </a:xfrm>
          <a:prstGeom prst="rect">
            <a:avLst/>
          </a:prstGeom>
        </p:spPr>
      </p:pic>
      <p:pic>
        <p:nvPicPr>
          <p:cNvPr id="23" name="Picture 2" descr="medicament2_s">
            <a:extLst>
              <a:ext uri="{FF2B5EF4-FFF2-40B4-BE49-F238E27FC236}">
                <a16:creationId xmlns:a16="http://schemas.microsoft.com/office/drawing/2014/main" id="{65E3A9CC-D2E7-440B-ADF2-79F2DF0C401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884414" y="5787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descr="logo aride_s.jpg">
            <a:extLst>
              <a:ext uri="{FF2B5EF4-FFF2-40B4-BE49-F238E27FC236}">
                <a16:creationId xmlns:a16="http://schemas.microsoft.com/office/drawing/2014/main" id="{9413D18A-5A25-4553-B87E-7C9B6C468DDB}"/>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8449490" y="-13319"/>
            <a:ext cx="44993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5">
            <a:extLst>
              <a:ext uri="{FF2B5EF4-FFF2-40B4-BE49-F238E27FC236}">
                <a16:creationId xmlns:a16="http://schemas.microsoft.com/office/drawing/2014/main" id="{07E49886-7E3D-4D8B-A22B-76E287154120}"/>
              </a:ext>
            </a:extLst>
          </p:cNvPr>
          <p:cNvSpPr>
            <a:spLocks noChangeArrowheads="1"/>
          </p:cNvSpPr>
          <p:nvPr/>
        </p:nvSpPr>
        <p:spPr bwMode="auto">
          <a:xfrm>
            <a:off x="2867259" y="-71149"/>
            <a:ext cx="5888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sp>
        <p:nvSpPr>
          <p:cNvPr id="26" name="Rectangle 11">
            <a:extLst>
              <a:ext uri="{FF2B5EF4-FFF2-40B4-BE49-F238E27FC236}">
                <a16:creationId xmlns:a16="http://schemas.microsoft.com/office/drawing/2014/main" id="{16D4E44A-9F33-4A84-ACDD-DA3D92A21A45}"/>
              </a:ext>
            </a:extLst>
          </p:cNvPr>
          <p:cNvSpPr>
            <a:spLocks noChangeArrowheads="1"/>
          </p:cNvSpPr>
          <p:nvPr/>
        </p:nvSpPr>
        <p:spPr bwMode="auto">
          <a:xfrm>
            <a:off x="3929013" y="130455"/>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008000"/>
                </a:solidFill>
              </a:rPr>
              <a:t>Agroforesterie - Climat tropical sec</a:t>
            </a:r>
          </a:p>
        </p:txBody>
      </p:sp>
      <p:sp>
        <p:nvSpPr>
          <p:cNvPr id="27" name="Rectangle 10">
            <a:extLst>
              <a:ext uri="{FF2B5EF4-FFF2-40B4-BE49-F238E27FC236}">
                <a16:creationId xmlns:a16="http://schemas.microsoft.com/office/drawing/2014/main" id="{553E48BB-67E5-4A20-8C7D-46ABA934EF1E}"/>
              </a:ext>
            </a:extLst>
          </p:cNvPr>
          <p:cNvSpPr>
            <a:spLocks noChangeArrowheads="1"/>
          </p:cNvSpPr>
          <p:nvPr/>
        </p:nvSpPr>
        <p:spPr bwMode="auto">
          <a:xfrm>
            <a:off x="136525" y="588963"/>
            <a:ext cx="897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sp>
        <p:nvSpPr>
          <p:cNvPr id="28" name="ZoneTexte 27">
            <a:extLst>
              <a:ext uri="{FF2B5EF4-FFF2-40B4-BE49-F238E27FC236}">
                <a16:creationId xmlns:a16="http://schemas.microsoft.com/office/drawing/2014/main" id="{58BDCD62-15D3-4B8C-9AB3-50678939A900}"/>
              </a:ext>
            </a:extLst>
          </p:cNvPr>
          <p:cNvSpPr txBox="1"/>
          <p:nvPr/>
        </p:nvSpPr>
        <p:spPr>
          <a:xfrm>
            <a:off x="4130932" y="4191771"/>
            <a:ext cx="2213592" cy="276999"/>
          </a:xfrm>
          <a:prstGeom prst="rect">
            <a:avLst/>
          </a:prstGeom>
          <a:noFill/>
        </p:spPr>
        <p:txBody>
          <a:bodyPr wrap="square" rtlCol="0">
            <a:spAutoFit/>
          </a:bodyPr>
          <a:lstStyle/>
          <a:p>
            <a:r>
              <a:rPr lang="fr-FR" sz="1200" dirty="0">
                <a:solidFill>
                  <a:srgbClr val="008000"/>
                </a:solidFill>
              </a:rPr>
              <a:t>Précipitation : 900 à 1800 mm</a:t>
            </a:r>
          </a:p>
        </p:txBody>
      </p:sp>
      <p:sp>
        <p:nvSpPr>
          <p:cNvPr id="29" name="ZoneTexte 28">
            <a:extLst>
              <a:ext uri="{FF2B5EF4-FFF2-40B4-BE49-F238E27FC236}">
                <a16:creationId xmlns:a16="http://schemas.microsoft.com/office/drawing/2014/main" id="{59CE1E47-0A36-4853-9EEE-5A74C50D0BDD}"/>
              </a:ext>
            </a:extLst>
          </p:cNvPr>
          <p:cNvSpPr txBox="1"/>
          <p:nvPr/>
        </p:nvSpPr>
        <p:spPr>
          <a:xfrm>
            <a:off x="5853046" y="6448019"/>
            <a:ext cx="2596444" cy="369332"/>
          </a:xfrm>
          <a:prstGeom prst="rect">
            <a:avLst/>
          </a:prstGeom>
          <a:noFill/>
        </p:spPr>
        <p:txBody>
          <a:bodyPr wrap="square" rtlCol="0">
            <a:spAutoFit/>
          </a:bodyPr>
          <a:lstStyle/>
          <a:p>
            <a:r>
              <a:rPr lang="fr-FR" b="1" dirty="0">
                <a:solidFill>
                  <a:srgbClr val="FF0000"/>
                </a:solidFill>
              </a:rPr>
              <a:t>Elle peut être invasive</a:t>
            </a:r>
          </a:p>
        </p:txBody>
      </p:sp>
    </p:spTree>
    <p:extLst>
      <p:ext uri="{BB962C8B-B14F-4D97-AF65-F5344CB8AC3E}">
        <p14:creationId xmlns:p14="http://schemas.microsoft.com/office/powerpoint/2010/main" val="1638688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numéro de diapositive 2">
            <a:extLst>
              <a:ext uri="{FF2B5EF4-FFF2-40B4-BE49-F238E27FC236}">
                <a16:creationId xmlns:a16="http://schemas.microsoft.com/office/drawing/2014/main" id="{1DA35DF1-611E-4AEC-B952-F0BCEE13F153}"/>
              </a:ext>
            </a:extLst>
          </p:cNvPr>
          <p:cNvSpPr>
            <a:spLocks noGrp="1"/>
          </p:cNvSpPr>
          <p:nvPr>
            <p:ph type="sldNum" sz="quarter" idx="12"/>
          </p:nvPr>
        </p:nvSpPr>
        <p:spPr>
          <a:xfrm>
            <a:off x="207893" y="114644"/>
            <a:ext cx="409720" cy="260674"/>
          </a:xfrm>
        </p:spPr>
        <p:txBody>
          <a:bodyPr/>
          <a:lstStyle/>
          <a:p>
            <a:fld id="{509FA877-4A07-436E-ABF2-A3934AE4B8D4}" type="slidenum">
              <a:rPr lang="fr-FR" smtClean="0"/>
              <a:t>44</a:t>
            </a:fld>
            <a:endParaRPr lang="fr-FR"/>
          </a:p>
        </p:txBody>
      </p:sp>
      <p:sp>
        <p:nvSpPr>
          <p:cNvPr id="27" name="Rectangle 26">
            <a:extLst>
              <a:ext uri="{FF2B5EF4-FFF2-40B4-BE49-F238E27FC236}">
                <a16:creationId xmlns:a16="http://schemas.microsoft.com/office/drawing/2014/main" id="{BEF90AB8-0003-4C19-BFDC-A4DCE01A7143}"/>
              </a:ext>
            </a:extLst>
          </p:cNvPr>
          <p:cNvSpPr/>
          <p:nvPr/>
        </p:nvSpPr>
        <p:spPr>
          <a:xfrm>
            <a:off x="149285" y="1198360"/>
            <a:ext cx="5078931" cy="369332"/>
          </a:xfrm>
          <a:prstGeom prst="rect">
            <a:avLst/>
          </a:prstGeom>
        </p:spPr>
        <p:txBody>
          <a:bodyPr wrap="square">
            <a:spAutoFit/>
          </a:bodyPr>
          <a:lstStyle/>
          <a:p>
            <a:r>
              <a:rPr lang="fr-FR" b="1" u="sng" dirty="0">
                <a:hlinkClick r:id="rId2"/>
              </a:rPr>
              <a:t>Henné</a:t>
            </a:r>
            <a:r>
              <a:rPr lang="it-IT" b="1" dirty="0">
                <a:solidFill>
                  <a:srgbClr val="008000"/>
                </a:solidFill>
                <a:ea typeface="Times New Roman" panose="02020603050405020304" pitchFamily="18" charset="0"/>
              </a:rPr>
              <a:t> (</a:t>
            </a:r>
            <a:r>
              <a:rPr lang="it-IT" b="1" i="1" dirty="0">
                <a:solidFill>
                  <a:srgbClr val="008000"/>
                </a:solidFill>
                <a:ea typeface="Times New Roman" panose="02020603050405020304" pitchFamily="18" charset="0"/>
              </a:rPr>
              <a:t>Lawsonia inermis</a:t>
            </a:r>
            <a:r>
              <a:rPr lang="it-IT" b="1" dirty="0">
                <a:solidFill>
                  <a:srgbClr val="008000"/>
                </a:solidFill>
                <a:ea typeface="Times New Roman" panose="02020603050405020304" pitchFamily="18" charset="0"/>
              </a:rPr>
              <a:t>) (</a:t>
            </a:r>
            <a:r>
              <a:rPr lang="fr-FR" b="1" dirty="0">
                <a:solidFill>
                  <a:srgbClr val="008000"/>
                </a:solidFill>
              </a:rPr>
              <a:t>famille des </a:t>
            </a:r>
            <a:r>
              <a:rPr lang="fr-FR" b="1" i="1" dirty="0">
                <a:solidFill>
                  <a:srgbClr val="008000"/>
                </a:solidFill>
                <a:hlinkClick r:id="rId3" tooltip="Lythracée"/>
              </a:rPr>
              <a:t>Lythracées</a:t>
            </a:r>
            <a:r>
              <a:rPr lang="it-IT" b="1" dirty="0">
                <a:solidFill>
                  <a:srgbClr val="008000"/>
                </a:solidFill>
                <a:ea typeface="Times New Roman" panose="02020603050405020304" pitchFamily="18" charset="0"/>
              </a:rPr>
              <a:t>)</a:t>
            </a:r>
            <a:endParaRPr lang="fr-FR" b="1" dirty="0"/>
          </a:p>
        </p:txBody>
      </p:sp>
      <p:pic>
        <p:nvPicPr>
          <p:cNvPr id="28" name="Picture 1">
            <a:extLst>
              <a:ext uri="{FF2B5EF4-FFF2-40B4-BE49-F238E27FC236}">
                <a16:creationId xmlns:a16="http://schemas.microsoft.com/office/drawing/2014/main" id="{4656AB2A-8ED5-4C55-B2C4-D16F90306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180" y="748752"/>
            <a:ext cx="9620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a:extLst>
              <a:ext uri="{FF2B5EF4-FFF2-40B4-BE49-F238E27FC236}">
                <a16:creationId xmlns:a16="http://schemas.microsoft.com/office/drawing/2014/main" id="{D1991625-EB1D-44EA-B597-32B16C8B1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9845" y="698427"/>
            <a:ext cx="10763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a:extLst>
              <a:ext uri="{FF2B5EF4-FFF2-40B4-BE49-F238E27FC236}">
                <a16:creationId xmlns:a16="http://schemas.microsoft.com/office/drawing/2014/main" id="{5C016566-2A60-4F39-8B5D-E13338AB78F8}"/>
              </a:ext>
            </a:extLst>
          </p:cNvPr>
          <p:cNvPicPr>
            <a:picLocks noChangeAspect="1"/>
          </p:cNvPicPr>
          <p:nvPr/>
        </p:nvPicPr>
        <p:blipFill>
          <a:blip r:embed="rId6"/>
          <a:stretch>
            <a:fillRect/>
          </a:stretch>
        </p:blipFill>
        <p:spPr>
          <a:xfrm>
            <a:off x="904090" y="19189"/>
            <a:ext cx="400050" cy="352425"/>
          </a:xfrm>
          <a:prstGeom prst="rect">
            <a:avLst/>
          </a:prstGeom>
        </p:spPr>
      </p:pic>
      <p:pic>
        <p:nvPicPr>
          <p:cNvPr id="31" name="Image 30">
            <a:extLst>
              <a:ext uri="{FF2B5EF4-FFF2-40B4-BE49-F238E27FC236}">
                <a16:creationId xmlns:a16="http://schemas.microsoft.com/office/drawing/2014/main" id="{BA404ABA-C673-4790-B455-92B2A46F365D}"/>
              </a:ext>
            </a:extLst>
          </p:cNvPr>
          <p:cNvPicPr>
            <a:picLocks noChangeAspect="1"/>
          </p:cNvPicPr>
          <p:nvPr/>
        </p:nvPicPr>
        <p:blipFill>
          <a:blip r:embed="rId6"/>
          <a:stretch>
            <a:fillRect/>
          </a:stretch>
        </p:blipFill>
        <p:spPr>
          <a:xfrm>
            <a:off x="1323875" y="9028"/>
            <a:ext cx="400050" cy="352425"/>
          </a:xfrm>
          <a:prstGeom prst="rect">
            <a:avLst/>
          </a:prstGeom>
        </p:spPr>
      </p:pic>
      <p:pic>
        <p:nvPicPr>
          <p:cNvPr id="32" name="Image 31">
            <a:extLst>
              <a:ext uri="{FF2B5EF4-FFF2-40B4-BE49-F238E27FC236}">
                <a16:creationId xmlns:a16="http://schemas.microsoft.com/office/drawing/2014/main" id="{91E9FE37-CB41-44DB-9F5E-387F8619D8A9}"/>
              </a:ext>
            </a:extLst>
          </p:cNvPr>
          <p:cNvPicPr>
            <a:picLocks noChangeAspect="1"/>
          </p:cNvPicPr>
          <p:nvPr/>
        </p:nvPicPr>
        <p:blipFill>
          <a:blip r:embed="rId6"/>
          <a:stretch>
            <a:fillRect/>
          </a:stretch>
        </p:blipFill>
        <p:spPr>
          <a:xfrm>
            <a:off x="1760925" y="-820"/>
            <a:ext cx="400050" cy="352425"/>
          </a:xfrm>
          <a:prstGeom prst="rect">
            <a:avLst/>
          </a:prstGeom>
        </p:spPr>
      </p:pic>
      <p:sp>
        <p:nvSpPr>
          <p:cNvPr id="33" name="ZoneTexte 32">
            <a:extLst>
              <a:ext uri="{FF2B5EF4-FFF2-40B4-BE49-F238E27FC236}">
                <a16:creationId xmlns:a16="http://schemas.microsoft.com/office/drawing/2014/main" id="{EAB43766-5CD9-4375-B87D-5CB9CA1E76B1}"/>
              </a:ext>
            </a:extLst>
          </p:cNvPr>
          <p:cNvSpPr txBox="1"/>
          <p:nvPr/>
        </p:nvSpPr>
        <p:spPr>
          <a:xfrm>
            <a:off x="90538" y="1508052"/>
            <a:ext cx="12023624" cy="3098632"/>
          </a:xfrm>
          <a:prstGeom prst="rect">
            <a:avLst/>
          </a:prstGeom>
          <a:noFill/>
        </p:spPr>
        <p:txBody>
          <a:bodyPr wrap="square" rtlCol="0">
            <a:spAutoFit/>
          </a:bodyPr>
          <a:lstStyle/>
          <a:p>
            <a:r>
              <a:rPr lang="fr-FR" dirty="0"/>
              <a:t>C’un </a:t>
            </a:r>
            <a:r>
              <a:rPr lang="fr-FR" dirty="0">
                <a:hlinkClick r:id="rId7" tooltip="Arbuste"/>
              </a:rPr>
              <a:t>arbuste</a:t>
            </a:r>
            <a:r>
              <a:rPr lang="fr-FR" dirty="0"/>
              <a:t> épineux, tinctorial, pouvant atteindre 6 m de haut. Le </a:t>
            </a:r>
            <a:r>
              <a:rPr lang="fr-FR" b="1" dirty="0"/>
              <a:t>henné</a:t>
            </a:r>
            <a:r>
              <a:rPr lang="fr-FR" dirty="0"/>
              <a:t> pousse à l'état naturel dans les régions tropicales et subtropicales d'Afrique, d'Asie du Sud et d'</a:t>
            </a:r>
            <a:r>
              <a:rPr lang="fr-FR" dirty="0">
                <a:hlinkClick r:id="rId8" tooltip="Australasie"/>
              </a:rPr>
              <a:t>Australasie</a:t>
            </a:r>
            <a:r>
              <a:rPr lang="fr-FR" dirty="0"/>
              <a:t>. </a:t>
            </a:r>
            <a:r>
              <a:rPr lang="fr-FR" b="1" i="1" dirty="0">
                <a:solidFill>
                  <a:srgbClr val="008000"/>
                </a:solidFill>
              </a:rPr>
              <a:t>Il était </a:t>
            </a:r>
            <a:r>
              <a:rPr lang="fr-FR" b="1" i="1" dirty="0">
                <a:solidFill>
                  <a:srgbClr val="008000"/>
                </a:solidFill>
                <a:hlinkClick r:id="rId9" tooltip="Agriculture extensive"/>
              </a:rPr>
              <a:t>cultivé extensivement</a:t>
            </a:r>
            <a:r>
              <a:rPr lang="fr-FR" b="1" i="1" dirty="0">
                <a:solidFill>
                  <a:srgbClr val="008000"/>
                </a:solidFill>
              </a:rPr>
              <a:t> en </a:t>
            </a:r>
            <a:r>
              <a:rPr lang="fr-FR" b="1" i="1" dirty="0">
                <a:solidFill>
                  <a:srgbClr val="008000"/>
                </a:solidFill>
                <a:hlinkClick r:id="rId10" tooltip="Haies vives"/>
              </a:rPr>
              <a:t>haies vives</a:t>
            </a:r>
            <a:r>
              <a:rPr lang="fr-FR" b="1" i="1" dirty="0">
                <a:solidFill>
                  <a:srgbClr val="008000"/>
                </a:solidFill>
              </a:rPr>
              <a:t> en Afrique</a:t>
            </a:r>
            <a:r>
              <a:rPr lang="fr-FR" dirty="0"/>
              <a:t>, mais l'est plutôt en champs aujourd’hui pour une </a:t>
            </a:r>
            <a:r>
              <a:rPr lang="fr-FR" b="1" dirty="0">
                <a:solidFill>
                  <a:srgbClr val="008000"/>
                </a:solidFill>
              </a:rPr>
              <a:t>culture de rente </a:t>
            </a:r>
            <a:r>
              <a:rPr lang="fr-FR" dirty="0"/>
              <a:t>(récolte plus facile). Il peut être légèrement toxique. En Afrique, il s'est souvent naturalisé, notamment sur des sols alluviaux le long des rivières.</a:t>
            </a:r>
            <a:r>
              <a:rPr lang="fr-FR" sz="1200" dirty="0"/>
              <a:t> </a:t>
            </a:r>
            <a:r>
              <a:rPr lang="fr-FR" dirty="0"/>
              <a:t>Le henné a besoin de températures élevées (la moyenne quotidienne optimale étant d’environ 25°C) pour germer, croître et se développer. Il s’adapte à une large gamme de conditions. </a:t>
            </a:r>
            <a:r>
              <a:rPr lang="fr-FR" dirty="0">
                <a:solidFill>
                  <a:srgbClr val="008000"/>
                </a:solidFill>
              </a:rPr>
              <a:t>Il tolère des sols pauvres, pierreux et sableux, mais s’adapte aussi bien à des sols argileux lourds et fertiles. Il tolère une humidité de l’air basse de même que la sécheresse. </a:t>
            </a:r>
            <a:r>
              <a:rPr lang="fr-FR" dirty="0"/>
              <a:t>On rencontre souvent des plantes naturalisées non seulement dans les lits de rivières temporairement inondés et les ripisylves, mais aussi sur les versants des collines et dans des crevasses, jusqu’à 1350 m d’altitude. Souvent, il est cultivé comme de la </a:t>
            </a:r>
            <a:r>
              <a:rPr lang="fr-FR" i="1" dirty="0"/>
              <a:t>luzerne</a:t>
            </a:r>
            <a:r>
              <a:rPr lang="fr-FR" dirty="0"/>
              <a:t>, c’est-à-dire comme une plante pérenne </a:t>
            </a:r>
            <a:r>
              <a:rPr lang="fr-FR" i="1" dirty="0"/>
              <a:t>à vie courte</a:t>
            </a:r>
            <a:r>
              <a:rPr lang="fr-FR" dirty="0"/>
              <a:t>, atteignant 70 cm de haut. </a:t>
            </a:r>
            <a:r>
              <a:rPr lang="fr-FR" b="1" dirty="0"/>
              <a:t>USDA zone </a:t>
            </a:r>
            <a:r>
              <a:rPr lang="fr-FR" dirty="0"/>
              <a:t>: 9-11 </a:t>
            </a:r>
            <a:r>
              <a:rPr lang="fr-FR" sz="1200" dirty="0"/>
              <a:t>Sources : a) </a:t>
            </a:r>
            <a:r>
              <a:rPr lang="fr-FR" sz="1200" dirty="0">
                <a:hlinkClick r:id="rId2"/>
              </a:rPr>
              <a:t>https://fr.wikipedia.org/wiki/Henn%C3%A9</a:t>
            </a:r>
            <a:r>
              <a:rPr lang="fr-FR" sz="1200" dirty="0"/>
              <a:t>,  b)</a:t>
            </a:r>
            <a:r>
              <a:rPr lang="fr-FR" sz="1200" dirty="0">
                <a:hlinkClick r:id="rId11"/>
              </a:rPr>
              <a:t> https://en.wikipedia.org/wiki/Lawsonia_inermis</a:t>
            </a:r>
            <a:r>
              <a:rPr lang="fr-FR" sz="1200" dirty="0"/>
              <a:t> ,  </a:t>
            </a:r>
          </a:p>
          <a:p>
            <a:r>
              <a:rPr lang="fr-FR" sz="1200" dirty="0"/>
              <a:t>c) </a:t>
            </a:r>
            <a:r>
              <a:rPr lang="fr-FR" sz="1200" dirty="0">
                <a:hlinkClick r:id="rId12"/>
              </a:rPr>
              <a:t>https://www.prota4u.org/database/protav8.asp?fr=1&amp;g=pe&amp;p=Lawsonia+inermis+L</a:t>
            </a:r>
            <a:endParaRPr lang="fr-FR" dirty="0"/>
          </a:p>
        </p:txBody>
      </p:sp>
      <p:pic>
        <p:nvPicPr>
          <p:cNvPr id="34" name="Image 33" descr="Une image contenant extérieur, herbe, arbre&#10;&#10;Description générée avec un niveau de confiance très élevé">
            <a:extLst>
              <a:ext uri="{FF2B5EF4-FFF2-40B4-BE49-F238E27FC236}">
                <a16:creationId xmlns:a16="http://schemas.microsoft.com/office/drawing/2014/main" id="{5A657ED5-31B0-4DD2-A529-C6C0949D2C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5644" y="4652951"/>
            <a:ext cx="2065095" cy="2124098"/>
          </a:xfrm>
          <a:prstGeom prst="rect">
            <a:avLst/>
          </a:prstGeom>
        </p:spPr>
      </p:pic>
      <p:pic>
        <p:nvPicPr>
          <p:cNvPr id="35" name="Image 34" descr="Une image contenant arbre, extérieur, plante, herbe&#10;&#10;Description générée avec un niveau de confiance très élevé">
            <a:extLst>
              <a:ext uri="{FF2B5EF4-FFF2-40B4-BE49-F238E27FC236}">
                <a16:creationId xmlns:a16="http://schemas.microsoft.com/office/drawing/2014/main" id="{A5813422-33D3-4A2B-8E8D-3497F5831B8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45099" y="4953709"/>
            <a:ext cx="2552700" cy="1790700"/>
          </a:xfrm>
          <a:prstGeom prst="rect">
            <a:avLst/>
          </a:prstGeom>
        </p:spPr>
      </p:pic>
      <p:pic>
        <p:nvPicPr>
          <p:cNvPr id="36" name="Image 35" descr="Une image contenant fleur, extérieur, arbre, plante&#10;&#10;Description générée avec un niveau de confiance très élevé">
            <a:extLst>
              <a:ext uri="{FF2B5EF4-FFF2-40B4-BE49-F238E27FC236}">
                <a16:creationId xmlns:a16="http://schemas.microsoft.com/office/drawing/2014/main" id="{2DFC3567-1ECB-47F8-9CA4-E31956CD5B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47004" y="4642084"/>
            <a:ext cx="1498331" cy="2135918"/>
          </a:xfrm>
          <a:prstGeom prst="rect">
            <a:avLst/>
          </a:prstGeom>
        </p:spPr>
      </p:pic>
      <p:pic>
        <p:nvPicPr>
          <p:cNvPr id="37" name="Image 36" descr="Une image contenant arbre, extérieur, plante, assis&#10;&#10;Description générée avec un niveau de confiance très élevé">
            <a:extLst>
              <a:ext uri="{FF2B5EF4-FFF2-40B4-BE49-F238E27FC236}">
                <a16:creationId xmlns:a16="http://schemas.microsoft.com/office/drawing/2014/main" id="{30B71AA3-D7D9-4FB7-87D0-B86CB4849D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17399" y="228800"/>
            <a:ext cx="1707867" cy="1279252"/>
          </a:xfrm>
          <a:prstGeom prst="rect">
            <a:avLst/>
          </a:prstGeom>
        </p:spPr>
      </p:pic>
      <p:pic>
        <p:nvPicPr>
          <p:cNvPr id="38" name="Image 37" descr="Une image contenant plante, extérieur, fleur, arbre&#10;&#10;Description générée avec un niveau de confiance très élevé">
            <a:extLst>
              <a:ext uri="{FF2B5EF4-FFF2-40B4-BE49-F238E27FC236}">
                <a16:creationId xmlns:a16="http://schemas.microsoft.com/office/drawing/2014/main" id="{773E612B-7A67-4A1D-B584-F7E5765087E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8553" y="265677"/>
            <a:ext cx="1565392" cy="1242375"/>
          </a:xfrm>
          <a:prstGeom prst="rect">
            <a:avLst/>
          </a:prstGeom>
        </p:spPr>
      </p:pic>
      <p:pic>
        <p:nvPicPr>
          <p:cNvPr id="39" name="Image 38" descr="Une image contenant intérieur, plante, petit, animal&#10;&#10;Description générée avec un niveau de confiance élevé">
            <a:extLst>
              <a:ext uri="{FF2B5EF4-FFF2-40B4-BE49-F238E27FC236}">
                <a16:creationId xmlns:a16="http://schemas.microsoft.com/office/drawing/2014/main" id="{ED766609-5C90-47F8-ABAD-5B149EBA7E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09982" y="4396088"/>
            <a:ext cx="3004180" cy="2286000"/>
          </a:xfrm>
          <a:prstGeom prst="rect">
            <a:avLst/>
          </a:prstGeom>
        </p:spPr>
      </p:pic>
      <p:pic>
        <p:nvPicPr>
          <p:cNvPr id="40" name="Image 39" descr="Une image contenant herbe, extérieur, plante&#10;&#10;Description générée avec un niveau de confiance très élevé">
            <a:extLst>
              <a:ext uri="{FF2B5EF4-FFF2-40B4-BE49-F238E27FC236}">
                <a16:creationId xmlns:a16="http://schemas.microsoft.com/office/drawing/2014/main" id="{19C10E58-9EF6-4F94-B605-47858AD213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538" y="4572000"/>
            <a:ext cx="2209800" cy="2286000"/>
          </a:xfrm>
          <a:prstGeom prst="rect">
            <a:avLst/>
          </a:prstGeom>
        </p:spPr>
      </p:pic>
      <p:sp>
        <p:nvSpPr>
          <p:cNvPr id="41" name="Rectangle 15">
            <a:extLst>
              <a:ext uri="{FF2B5EF4-FFF2-40B4-BE49-F238E27FC236}">
                <a16:creationId xmlns:a16="http://schemas.microsoft.com/office/drawing/2014/main" id="{7A4B17C5-808E-49FF-B963-7E243AB3704D}"/>
              </a:ext>
            </a:extLst>
          </p:cNvPr>
          <p:cNvSpPr>
            <a:spLocks noChangeArrowheads="1"/>
          </p:cNvSpPr>
          <p:nvPr/>
        </p:nvSpPr>
        <p:spPr bwMode="auto">
          <a:xfrm>
            <a:off x="3351499" y="-1"/>
            <a:ext cx="492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pic>
        <p:nvPicPr>
          <p:cNvPr id="42" name="Picture 2" descr="toxic-2ss">
            <a:extLst>
              <a:ext uri="{FF2B5EF4-FFF2-40B4-BE49-F238E27FC236}">
                <a16:creationId xmlns:a16="http://schemas.microsoft.com/office/drawing/2014/main" id="{18F0B0FD-0AB8-4616-8782-81666383DB0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63486" y="12839"/>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medicament2_s">
            <a:extLst>
              <a:ext uri="{FF2B5EF4-FFF2-40B4-BE49-F238E27FC236}">
                <a16:creationId xmlns:a16="http://schemas.microsoft.com/office/drawing/2014/main" id="{B632C816-82DC-40DF-8012-722EDB9D17C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00338" y="-31321"/>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1">
            <a:extLst>
              <a:ext uri="{FF2B5EF4-FFF2-40B4-BE49-F238E27FC236}">
                <a16:creationId xmlns:a16="http://schemas.microsoft.com/office/drawing/2014/main" id="{704EF984-1778-4E43-A94B-85828816ED96}"/>
              </a:ext>
            </a:extLst>
          </p:cNvPr>
          <p:cNvSpPr>
            <a:spLocks noChangeArrowheads="1"/>
          </p:cNvSpPr>
          <p:nvPr/>
        </p:nvSpPr>
        <p:spPr bwMode="auto">
          <a:xfrm>
            <a:off x="3954468" y="97022"/>
            <a:ext cx="3606800"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008000"/>
                </a:solidFill>
              </a:rPr>
              <a:t>Agroforesterie - Climat tropical sec</a:t>
            </a:r>
          </a:p>
        </p:txBody>
      </p:sp>
      <p:sp>
        <p:nvSpPr>
          <p:cNvPr id="45" name="Rectangle 10">
            <a:extLst>
              <a:ext uri="{FF2B5EF4-FFF2-40B4-BE49-F238E27FC236}">
                <a16:creationId xmlns:a16="http://schemas.microsoft.com/office/drawing/2014/main" id="{6DDCE319-DA35-4A8B-810B-EC79778FBF6C}"/>
              </a:ext>
            </a:extLst>
          </p:cNvPr>
          <p:cNvSpPr>
            <a:spLocks noChangeArrowheads="1"/>
          </p:cNvSpPr>
          <p:nvPr/>
        </p:nvSpPr>
        <p:spPr bwMode="auto">
          <a:xfrm>
            <a:off x="136525" y="588963"/>
            <a:ext cx="5952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 arbres (suite)</a:t>
            </a:r>
            <a:endParaRPr lang="fr-FR" altLang="fr-FR" dirty="0"/>
          </a:p>
        </p:txBody>
      </p:sp>
    </p:spTree>
    <p:extLst>
      <p:ext uri="{BB962C8B-B14F-4D97-AF65-F5344CB8AC3E}">
        <p14:creationId xmlns:p14="http://schemas.microsoft.com/office/powerpoint/2010/main" val="220316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DA14D68-4B66-4718-9E2F-44C4D390546E}"/>
              </a:ext>
            </a:extLst>
          </p:cNvPr>
          <p:cNvSpPr>
            <a:spLocks noGrp="1"/>
          </p:cNvSpPr>
          <p:nvPr>
            <p:ph type="sldNum" sz="quarter" idx="12"/>
          </p:nvPr>
        </p:nvSpPr>
        <p:spPr>
          <a:xfrm>
            <a:off x="107950" y="109538"/>
            <a:ext cx="469900" cy="381000"/>
          </a:xfrm>
        </p:spPr>
        <p:txBody>
          <a:bodyPr/>
          <a:lstStyle/>
          <a:p>
            <a:pPr>
              <a:defRPr/>
            </a:pPr>
            <a:fld id="{9F62CD4B-A2CC-4070-B789-0EE922FB565F}" type="slidenum">
              <a:rPr lang="fr-FR"/>
              <a:pPr>
                <a:defRPr/>
              </a:pPr>
              <a:t>45</a:t>
            </a:fld>
            <a:endParaRPr lang="fr-FR"/>
          </a:p>
        </p:txBody>
      </p:sp>
      <p:sp>
        <p:nvSpPr>
          <p:cNvPr id="34819" name="ZoneTexte 2">
            <a:extLst>
              <a:ext uri="{FF2B5EF4-FFF2-40B4-BE49-F238E27FC236}">
                <a16:creationId xmlns:a16="http://schemas.microsoft.com/office/drawing/2014/main" id="{1628B767-7A4A-4AE9-9E2C-B6A454217810}"/>
              </a:ext>
            </a:extLst>
          </p:cNvPr>
          <p:cNvSpPr txBox="1">
            <a:spLocks noChangeArrowheads="1"/>
          </p:cNvSpPr>
          <p:nvPr/>
        </p:nvSpPr>
        <p:spPr bwMode="auto">
          <a:xfrm>
            <a:off x="107950" y="941388"/>
            <a:ext cx="5975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3.7. </a:t>
            </a:r>
            <a:r>
              <a:rPr lang="fr-FR" altLang="fr-FR" b="1">
                <a:solidFill>
                  <a:srgbClr val="008000"/>
                </a:solidFill>
              </a:rPr>
              <a:t>Baobab africain</a:t>
            </a:r>
            <a:r>
              <a:rPr lang="fr-FR" altLang="fr-FR">
                <a:solidFill>
                  <a:srgbClr val="008000"/>
                </a:solidFill>
              </a:rPr>
              <a:t> (</a:t>
            </a:r>
            <a:r>
              <a:rPr lang="fr-FR" altLang="fr-FR" i="1">
                <a:solidFill>
                  <a:srgbClr val="008000"/>
                </a:solidFill>
              </a:rPr>
              <a:t>Adansonia digita</a:t>
            </a:r>
            <a:r>
              <a:rPr lang="fr-FR" altLang="fr-FR">
                <a:solidFill>
                  <a:srgbClr val="008000"/>
                </a:solidFill>
              </a:rPr>
              <a:t>)</a:t>
            </a:r>
          </a:p>
        </p:txBody>
      </p:sp>
      <p:pic>
        <p:nvPicPr>
          <p:cNvPr id="34820" name="Picture 4" descr="baobab_tree_African_Biome.jpg">
            <a:extLst>
              <a:ext uri="{FF2B5EF4-FFF2-40B4-BE49-F238E27FC236}">
                <a16:creationId xmlns:a16="http://schemas.microsoft.com/office/drawing/2014/main" id="{F5254E37-E53A-46BC-801F-C5909C74A8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18763" y="-1588"/>
            <a:ext cx="1773237" cy="178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4">
            <a:extLst>
              <a:ext uri="{FF2B5EF4-FFF2-40B4-BE49-F238E27FC236}">
                <a16:creationId xmlns:a16="http://schemas.microsoft.com/office/drawing/2014/main" id="{2AFF37B6-44EA-4FA5-878E-7682D2108623}"/>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4822" name="Rectangle 5">
            <a:extLst>
              <a:ext uri="{FF2B5EF4-FFF2-40B4-BE49-F238E27FC236}">
                <a16:creationId xmlns:a16="http://schemas.microsoft.com/office/drawing/2014/main" id="{12686B8D-2444-4B83-A4DE-B3064BCCB8C8}"/>
              </a:ext>
            </a:extLst>
          </p:cNvPr>
          <p:cNvSpPr>
            <a:spLocks noChangeArrowheads="1"/>
          </p:cNvSpPr>
          <p:nvPr/>
        </p:nvSpPr>
        <p:spPr bwMode="auto">
          <a:xfrm>
            <a:off x="136525" y="588963"/>
            <a:ext cx="874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sp>
        <p:nvSpPr>
          <p:cNvPr id="34823" name="ZoneTexte 6">
            <a:extLst>
              <a:ext uri="{FF2B5EF4-FFF2-40B4-BE49-F238E27FC236}">
                <a16:creationId xmlns:a16="http://schemas.microsoft.com/office/drawing/2014/main" id="{83186A75-64F2-42EB-9D63-E3714A1DE101}"/>
              </a:ext>
            </a:extLst>
          </p:cNvPr>
          <p:cNvSpPr txBox="1">
            <a:spLocks noChangeArrowheads="1"/>
          </p:cNvSpPr>
          <p:nvPr/>
        </p:nvSpPr>
        <p:spPr bwMode="auto">
          <a:xfrm>
            <a:off x="136525" y="1319213"/>
            <a:ext cx="10282238"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700">
                <a:solidFill>
                  <a:srgbClr val="008000"/>
                </a:solidFill>
              </a:rPr>
              <a:t>C’est le plus connu des baobab, répandu dans toute l’Afrique (</a:t>
            </a:r>
            <a:r>
              <a:rPr lang="fr-FR" altLang="fr-FR" sz="1700">
                <a:solidFill>
                  <a:srgbClr val="008000"/>
                </a:solidFill>
                <a:hlinkClick r:id="rId3" tooltip="Famille (biologie)"/>
              </a:rPr>
              <a:t>famille</a:t>
            </a:r>
            <a:r>
              <a:rPr lang="fr-FR" altLang="fr-FR" sz="1700">
                <a:solidFill>
                  <a:srgbClr val="008000"/>
                </a:solidFill>
              </a:rPr>
              <a:t> des </a:t>
            </a:r>
            <a:r>
              <a:rPr lang="fr-FR" altLang="fr-FR" sz="1700">
                <a:solidFill>
                  <a:srgbClr val="008000"/>
                </a:solidFill>
                <a:hlinkClick r:id="rId4" tooltip="Bombacaceae"/>
              </a:rPr>
              <a:t>Bombacacées</a:t>
            </a:r>
            <a:r>
              <a:rPr lang="fr-FR" altLang="fr-FR" sz="1700">
                <a:solidFill>
                  <a:srgbClr val="008000"/>
                </a:solidFill>
              </a:rPr>
              <a:t> ou </a:t>
            </a:r>
            <a:r>
              <a:rPr lang="fr-FR" altLang="fr-FR" sz="1700">
                <a:solidFill>
                  <a:srgbClr val="008000"/>
                </a:solidFill>
                <a:hlinkClick r:id="rId5" tooltip="Malvaceae"/>
              </a:rPr>
              <a:t>Malvacées</a:t>
            </a:r>
            <a:r>
              <a:rPr lang="fr-FR" altLang="fr-FR" sz="1700">
                <a:solidFill>
                  <a:srgbClr val="008000"/>
                </a:solidFill>
              </a:rPr>
              <a:t>).</a:t>
            </a:r>
          </a:p>
          <a:p>
            <a:pPr algn="just" eaLnBrk="1" hangingPunct="1"/>
            <a:r>
              <a:rPr lang="fr-FR" altLang="fr-FR" sz="1700" u="sng">
                <a:solidFill>
                  <a:srgbClr val="008000"/>
                </a:solidFill>
              </a:rPr>
              <a:t>Partie utilisée </a:t>
            </a:r>
            <a:r>
              <a:rPr lang="fr-FR" altLang="fr-FR" sz="1700">
                <a:solidFill>
                  <a:srgbClr val="008000"/>
                </a:solidFill>
              </a:rPr>
              <a:t>: Toutes les parties de l'arbre sont utilisées. C’est l’arbre typique de l’</a:t>
            </a:r>
            <a:r>
              <a:rPr lang="fr-FR" altLang="fr-FR" sz="1700">
                <a:solidFill>
                  <a:srgbClr val="008000"/>
                </a:solidFill>
                <a:hlinkClick r:id="rId6" tooltip="Afrique tropicale"/>
              </a:rPr>
              <a:t>Afrique tropicale</a:t>
            </a:r>
            <a:r>
              <a:rPr lang="fr-FR" altLang="fr-FR" sz="1700">
                <a:solidFill>
                  <a:srgbClr val="008000"/>
                </a:solidFill>
              </a:rPr>
              <a:t> sèche, où on le rencontre en compagnie d'</a:t>
            </a:r>
            <a:r>
              <a:rPr lang="fr-FR" altLang="fr-FR" sz="1700">
                <a:solidFill>
                  <a:srgbClr val="008000"/>
                </a:solidFill>
                <a:hlinkClick r:id="rId7" tooltip="Acacia (genre)"/>
              </a:rPr>
              <a:t>acacias</a:t>
            </a:r>
            <a:r>
              <a:rPr lang="fr-FR" altLang="fr-FR" sz="1700">
                <a:solidFill>
                  <a:srgbClr val="008000"/>
                </a:solidFill>
              </a:rPr>
              <a:t>, </a:t>
            </a:r>
            <a:r>
              <a:rPr lang="fr-FR" altLang="fr-FR" sz="1700">
                <a:solidFill>
                  <a:srgbClr val="008000"/>
                </a:solidFill>
                <a:hlinkClick r:id="rId8" tooltip="Tamarinier"/>
              </a:rPr>
              <a:t>tamariniers</a:t>
            </a:r>
            <a:r>
              <a:rPr lang="fr-FR" altLang="fr-FR" sz="1700">
                <a:solidFill>
                  <a:srgbClr val="008000"/>
                </a:solidFill>
              </a:rPr>
              <a:t> et </a:t>
            </a:r>
            <a:r>
              <a:rPr lang="fr-FR" altLang="fr-FR" sz="1700">
                <a:solidFill>
                  <a:srgbClr val="008000"/>
                </a:solidFill>
                <a:hlinkClick r:id="rId9" tooltip="Albizia"/>
              </a:rPr>
              <a:t>albizias</a:t>
            </a:r>
            <a:r>
              <a:rPr lang="fr-FR" altLang="fr-FR" sz="1700">
                <a:solidFill>
                  <a:srgbClr val="008000"/>
                </a:solidFill>
              </a:rPr>
              <a:t>. Sa distribution va du </a:t>
            </a:r>
            <a:r>
              <a:rPr lang="fr-FR" altLang="fr-FR" sz="1700">
                <a:solidFill>
                  <a:srgbClr val="008000"/>
                </a:solidFill>
                <a:hlinkClick r:id="rId10" tooltip="Sahel africain"/>
              </a:rPr>
              <a:t>Sahel</a:t>
            </a:r>
            <a:r>
              <a:rPr lang="fr-FR" altLang="fr-FR" sz="1700">
                <a:solidFill>
                  <a:srgbClr val="008000"/>
                </a:solidFill>
              </a:rPr>
              <a:t>, surtout au </a:t>
            </a:r>
            <a:r>
              <a:rPr lang="fr-FR" altLang="fr-FR" sz="1700">
                <a:solidFill>
                  <a:srgbClr val="008000"/>
                </a:solidFill>
                <a:hlinkClick r:id="rId11" tooltip="Sénégal"/>
              </a:rPr>
              <a:t>Sénégal</a:t>
            </a:r>
            <a:r>
              <a:rPr lang="fr-FR" altLang="fr-FR" sz="1700">
                <a:solidFill>
                  <a:srgbClr val="008000"/>
                </a:solidFill>
              </a:rPr>
              <a:t>, jusqu'au </a:t>
            </a:r>
            <a:r>
              <a:rPr lang="fr-FR" altLang="fr-FR" sz="1700">
                <a:solidFill>
                  <a:srgbClr val="008000"/>
                </a:solidFill>
                <a:hlinkClick r:id="rId12" tooltip="Transvaal"/>
              </a:rPr>
              <a:t>Transvaal</a:t>
            </a:r>
            <a:r>
              <a:rPr lang="fr-FR" altLang="fr-FR" sz="1700">
                <a:solidFill>
                  <a:srgbClr val="008000"/>
                </a:solidFill>
              </a:rPr>
              <a:t>, où sa sensibilité au gel limite son expansion. On le trouve aussi sur l'île de Madagascar.</a:t>
            </a:r>
            <a:br>
              <a:rPr lang="fr-FR" altLang="fr-FR" sz="1700">
                <a:solidFill>
                  <a:srgbClr val="008000"/>
                </a:solidFill>
              </a:rPr>
            </a:br>
            <a:r>
              <a:rPr lang="fr-FR" altLang="fr-FR" sz="1700">
                <a:solidFill>
                  <a:srgbClr val="008000"/>
                </a:solidFill>
              </a:rPr>
              <a:t>Le Baobab se trouve dans la savane africaine et indienne. Il peut atteindre 25 mètres de hauteur et peut vivre pendant des milliers d'années. Il est sans feuilles pendant neuf mois de l'année. </a:t>
            </a:r>
          </a:p>
          <a:p>
            <a:pPr algn="just" eaLnBrk="1" hangingPunct="1"/>
            <a:r>
              <a:rPr lang="fr-FR" altLang="fr-FR" sz="1700" u="sng">
                <a:solidFill>
                  <a:srgbClr val="008000"/>
                </a:solidFill>
              </a:rPr>
              <a:t>Adaptation</a:t>
            </a:r>
            <a:r>
              <a:rPr lang="fr-FR" altLang="fr-FR" sz="1700">
                <a:solidFill>
                  <a:srgbClr val="008000"/>
                </a:solidFill>
              </a:rPr>
              <a:t>: Le Baobab a une écorce extérieure brillante et lisse. Cette adaptation permet au Baobab de refléter la chaleur et de le garder au frais du soleil ardant.</a:t>
            </a:r>
          </a:p>
          <a:p>
            <a:pPr algn="just" eaLnBrk="1" hangingPunct="1"/>
            <a:r>
              <a:rPr lang="fr-FR" altLang="fr-FR" sz="1700">
                <a:solidFill>
                  <a:srgbClr val="008000"/>
                </a:solidFill>
              </a:rPr>
              <a:t>Les baobabs détiennent bien des records, dont celui de la longévité pour les plantes à fleurs (+ ou - 5000 ans) et celui de la taille, certains arbres africains atteignant plus de 38 m de circonférence (Forêts n° 17, 1-2. 2005 : 33). Si leur bois n’était pas mou et donc impropre à faire des planches ou du feu, ils auraient sans doute disparus car leur croissance est très lente. Autre particularité, le tronc se gorge d’eau et les baobabs peuvent ainsi résister à des sécheresses de plusieurs mois, en vivant sur leur réserve. Leur tronc ne présente pas les cercles de croissance annuels qui permettent de les dater avec précision (dendrobiologie), il est spongieux, l’écorce donne des fibres. Des arbres complètement creux en dedans qui subsistent, fleurissent et fructifient.</a:t>
            </a:r>
          </a:p>
          <a:p>
            <a:pPr algn="just" eaLnBrk="1" hangingPunct="1"/>
            <a:r>
              <a:rPr lang="fr-FR" altLang="fr-FR" sz="1700">
                <a:solidFill>
                  <a:srgbClr val="008000"/>
                </a:solidFill>
              </a:rPr>
              <a:t>Fleur blanche pendante ; fruit ovale. </a:t>
            </a:r>
            <a:r>
              <a:rPr lang="fr-FR" altLang="fr-FR" sz="1700" b="1">
                <a:solidFill>
                  <a:srgbClr val="008000"/>
                </a:solidFill>
              </a:rPr>
              <a:t>Les fruits du baobab sont </a:t>
            </a:r>
            <a:r>
              <a:rPr lang="fr-FR" altLang="fr-FR" sz="1700" b="1">
                <a:solidFill>
                  <a:srgbClr val="008000"/>
                </a:solidFill>
                <a:hlinkClick r:id="rId13" tooltip="Comestible"/>
              </a:rPr>
              <a:t>comestibles</a:t>
            </a:r>
            <a:r>
              <a:rPr lang="fr-FR" altLang="fr-FR" sz="1700" b="1">
                <a:solidFill>
                  <a:srgbClr val="008000"/>
                </a:solidFill>
              </a:rPr>
              <a:t>. </a:t>
            </a:r>
            <a:r>
              <a:rPr lang="fr-FR" altLang="fr-FR" sz="1700">
                <a:solidFill>
                  <a:srgbClr val="008000"/>
                </a:solidFill>
              </a:rPr>
              <a:t>Leur goût acidulé plaît aussi bien aux humains qu'aux singes (d'où leur appellation de "</a:t>
            </a:r>
            <a:r>
              <a:rPr lang="fr-FR" altLang="fr-FR" sz="1700" i="1">
                <a:solidFill>
                  <a:srgbClr val="008000"/>
                </a:solidFill>
                <a:hlinkClick r:id="rId14" tooltip="Pain de singe"/>
              </a:rPr>
              <a:t>pain de singe</a:t>
            </a:r>
            <a:r>
              <a:rPr lang="fr-FR" altLang="fr-FR" sz="1700">
                <a:solidFill>
                  <a:srgbClr val="008000"/>
                </a:solidFill>
              </a:rPr>
              <a:t>"). On extrait des graines une </a:t>
            </a:r>
            <a:r>
              <a:rPr lang="fr-FR" altLang="fr-FR" sz="1700">
                <a:solidFill>
                  <a:srgbClr val="008000"/>
                </a:solidFill>
                <a:hlinkClick r:id="rId15" tooltip="Huile alimentaire"/>
              </a:rPr>
              <a:t>huile alimentaire</a:t>
            </a:r>
            <a:r>
              <a:rPr lang="fr-FR" altLang="fr-FR" sz="1700">
                <a:solidFill>
                  <a:srgbClr val="008000"/>
                </a:solidFill>
              </a:rPr>
              <a:t>. La </a:t>
            </a:r>
            <a:r>
              <a:rPr lang="fr-FR" altLang="fr-FR" sz="1700">
                <a:solidFill>
                  <a:srgbClr val="008000"/>
                </a:solidFill>
                <a:hlinkClick r:id="rId16" tooltip="Fruit (alimentation humaine)"/>
              </a:rPr>
              <a:t>pulpe</a:t>
            </a:r>
            <a:r>
              <a:rPr lang="fr-FR" altLang="fr-FR" sz="1700">
                <a:solidFill>
                  <a:srgbClr val="008000"/>
                </a:solidFill>
              </a:rPr>
              <a:t> des fruits frais ou séchés mêlée à de l'eau fournit une boisson rafraichissante appelée </a:t>
            </a:r>
            <a:r>
              <a:rPr lang="fr-FR" altLang="fr-FR" sz="1700" i="1">
                <a:solidFill>
                  <a:srgbClr val="008000"/>
                </a:solidFill>
              </a:rPr>
              <a:t>bouye</a:t>
            </a:r>
            <a:r>
              <a:rPr lang="fr-FR" altLang="fr-FR" sz="1700">
                <a:solidFill>
                  <a:srgbClr val="008000"/>
                </a:solidFill>
              </a:rPr>
              <a:t> ou </a:t>
            </a:r>
            <a:r>
              <a:rPr lang="fr-FR" altLang="fr-FR" sz="1700" i="1">
                <a:solidFill>
                  <a:srgbClr val="008000"/>
                </a:solidFill>
              </a:rPr>
              <a:t>jus de bouye</a:t>
            </a:r>
            <a:r>
              <a:rPr lang="fr-FR" altLang="fr-FR" sz="1700">
                <a:solidFill>
                  <a:srgbClr val="008000"/>
                </a:solidFill>
              </a:rPr>
              <a:t>. Le fruit, les feuilles, l’écorce sont utilisées en médecine traditionnelle.</a:t>
            </a:r>
            <a:endParaRPr lang="fr-FR" altLang="fr-FR" sz="1200">
              <a:solidFill>
                <a:srgbClr val="008000"/>
              </a:solidFill>
            </a:endParaRPr>
          </a:p>
          <a:p>
            <a:pPr algn="just" eaLnBrk="1" hangingPunct="1"/>
            <a:r>
              <a:rPr lang="fr-FR" altLang="fr-FR" sz="1200">
                <a:solidFill>
                  <a:srgbClr val="008000"/>
                </a:solidFill>
              </a:rPr>
              <a:t>Sources : a) </a:t>
            </a:r>
            <a:r>
              <a:rPr lang="fr-FR" altLang="fr-FR" sz="1200">
                <a:solidFill>
                  <a:srgbClr val="008000"/>
                </a:solidFill>
                <a:hlinkClick r:id="rId17"/>
              </a:rPr>
              <a:t>http://fr.wikipedia.org/wiki/Baobab_africain</a:t>
            </a:r>
            <a:r>
              <a:rPr lang="fr-FR" altLang="fr-FR" sz="1200">
                <a:solidFill>
                  <a:srgbClr val="008000"/>
                </a:solidFill>
              </a:rPr>
              <a:t>, b) </a:t>
            </a:r>
            <a:r>
              <a:rPr lang="fr-FR" altLang="fr-FR" sz="1200">
                <a:solidFill>
                  <a:srgbClr val="008000"/>
                </a:solidFill>
                <a:hlinkClick r:id="rId18"/>
              </a:rPr>
              <a:t>http://en.wikipedia.org/wiki/Adansonia_digitata</a:t>
            </a:r>
            <a:r>
              <a:rPr lang="fr-FR" altLang="fr-FR" sz="1200">
                <a:solidFill>
                  <a:srgbClr val="008000"/>
                </a:solidFill>
              </a:rPr>
              <a:t> </a:t>
            </a:r>
            <a:endParaRPr lang="fr-FR" altLang="fr-FR" sz="1700">
              <a:solidFill>
                <a:srgbClr val="008000"/>
              </a:solidFill>
            </a:endParaRPr>
          </a:p>
        </p:txBody>
      </p:sp>
      <p:sp>
        <p:nvSpPr>
          <p:cNvPr id="34824" name="Rectangle 7">
            <a:extLst>
              <a:ext uri="{FF2B5EF4-FFF2-40B4-BE49-F238E27FC236}">
                <a16:creationId xmlns:a16="http://schemas.microsoft.com/office/drawing/2014/main" id="{6B04D7F5-8531-4E72-9B35-D35740A7DB80}"/>
              </a:ext>
            </a:extLst>
          </p:cNvPr>
          <p:cNvSpPr>
            <a:spLocks noChangeArrowheads="1"/>
          </p:cNvSpPr>
          <p:nvPr/>
        </p:nvSpPr>
        <p:spPr bwMode="auto">
          <a:xfrm>
            <a:off x="10387013" y="3187700"/>
            <a:ext cx="1773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Chaque feuille comprend cinq folioles.</a:t>
            </a:r>
          </a:p>
        </p:txBody>
      </p:sp>
      <p:pic>
        <p:nvPicPr>
          <p:cNvPr id="34825" name="Picture 2" descr="D:\Users\blisan\Pictures\perso\Agroforesterie climat tropical sec\images\Adansonia_digitata_(Baobab_Tree)_in_Hyderabad_W_IMG_8271.jpg">
            <a:extLst>
              <a:ext uri="{FF2B5EF4-FFF2-40B4-BE49-F238E27FC236}">
                <a16:creationId xmlns:a16="http://schemas.microsoft.com/office/drawing/2014/main" id="{8E534A41-E93E-4AAF-846E-6D09233703D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48925" y="1860550"/>
            <a:ext cx="1711325"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3" descr="D:\Users\blisan\Pictures\perso\Agroforesterie climat tropical sec\images\Adansonia_digitata_flower.png">
            <a:extLst>
              <a:ext uri="{FF2B5EF4-FFF2-40B4-BE49-F238E27FC236}">
                <a16:creationId xmlns:a16="http://schemas.microsoft.com/office/drawing/2014/main" id="{29CF5A30-0D6F-479C-A936-7E10D5F9882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87013" y="3649663"/>
            <a:ext cx="1751012"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ZoneTexte 8">
            <a:extLst>
              <a:ext uri="{FF2B5EF4-FFF2-40B4-BE49-F238E27FC236}">
                <a16:creationId xmlns:a16="http://schemas.microsoft.com/office/drawing/2014/main" id="{9B64BE75-E759-4E9A-8947-FE003A1D24FB}"/>
              </a:ext>
            </a:extLst>
          </p:cNvPr>
          <p:cNvSpPr txBox="1">
            <a:spLocks noChangeArrowheads="1"/>
          </p:cNvSpPr>
          <p:nvPr/>
        </p:nvSpPr>
        <p:spPr bwMode="auto">
          <a:xfrm>
            <a:off x="10958513" y="4759325"/>
            <a:ext cx="558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Fleurs</a:t>
            </a:r>
          </a:p>
        </p:txBody>
      </p:sp>
      <p:sp>
        <p:nvSpPr>
          <p:cNvPr id="34828" name="ZoneTexte 9">
            <a:extLst>
              <a:ext uri="{FF2B5EF4-FFF2-40B4-BE49-F238E27FC236}">
                <a16:creationId xmlns:a16="http://schemas.microsoft.com/office/drawing/2014/main" id="{9665EA42-6F89-4E7F-A5D4-19DC4B28E960}"/>
              </a:ext>
            </a:extLst>
          </p:cNvPr>
          <p:cNvSpPr txBox="1">
            <a:spLocks noChangeArrowheads="1"/>
          </p:cNvSpPr>
          <p:nvPr/>
        </p:nvSpPr>
        <p:spPr bwMode="auto">
          <a:xfrm>
            <a:off x="4021138" y="6442075"/>
            <a:ext cx="6464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a:solidFill>
                  <a:srgbClr val="008000"/>
                </a:solidFill>
              </a:rPr>
              <a:t>Le fruit peut mesurer jusqu'à 25 centimètres de long et est utilisé pour faire une boisson </a:t>
            </a:r>
            <a:r>
              <a:rPr lang="fr-FR" altLang="fr-FR" sz="1200">
                <a:solidFill>
                  <a:srgbClr val="008000"/>
                </a:solidFill>
                <a:sym typeface="Wingdings" panose="05000000000000000000" pitchFamily="2" charset="2"/>
              </a:rPr>
              <a:t></a:t>
            </a:r>
            <a:endParaRPr lang="fr-FR" altLang="fr-FR" sz="1200">
              <a:solidFill>
                <a:srgbClr val="008000"/>
              </a:solidFill>
            </a:endParaRPr>
          </a:p>
        </p:txBody>
      </p:sp>
      <p:pic>
        <p:nvPicPr>
          <p:cNvPr id="34829" name="Picture 4" descr="D:\Users\blisan\Pictures\perso\Agroforesterie climat tropical sec\images\Baobab_Fruit.jpg">
            <a:extLst>
              <a:ext uri="{FF2B5EF4-FFF2-40B4-BE49-F238E27FC236}">
                <a16:creationId xmlns:a16="http://schemas.microsoft.com/office/drawing/2014/main" id="{A57D9F26-A615-4CB6-9D49-770AA5D818F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85438" y="5089525"/>
            <a:ext cx="155416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2" descr="medicament2_s">
            <a:extLst>
              <a:ext uri="{FF2B5EF4-FFF2-40B4-BE49-F238E27FC236}">
                <a16:creationId xmlns:a16="http://schemas.microsoft.com/office/drawing/2014/main" id="{987C386D-FFD6-403A-A92C-297072E07A3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44700"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2" descr="fruitsLogo9_ss">
            <a:extLst>
              <a:ext uri="{FF2B5EF4-FFF2-40B4-BE49-F238E27FC236}">
                <a16:creationId xmlns:a16="http://schemas.microsoft.com/office/drawing/2014/main" id="{EF74244B-4F4F-4203-8FED-7BFF68D55AC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98738" y="19526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2" name="Rectangle 15">
            <a:extLst>
              <a:ext uri="{FF2B5EF4-FFF2-40B4-BE49-F238E27FC236}">
                <a16:creationId xmlns:a16="http://schemas.microsoft.com/office/drawing/2014/main" id="{CE5521BC-E3F9-4FC7-ABF7-C0FE958F5EDC}"/>
              </a:ext>
            </a:extLst>
          </p:cNvPr>
          <p:cNvSpPr>
            <a:spLocks noChangeArrowheads="1"/>
          </p:cNvSpPr>
          <p:nvPr/>
        </p:nvSpPr>
        <p:spPr bwMode="auto">
          <a:xfrm>
            <a:off x="3217863" y="523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1">
            <a:extLst>
              <a:ext uri="{FF2B5EF4-FFF2-40B4-BE49-F238E27FC236}">
                <a16:creationId xmlns:a16="http://schemas.microsoft.com/office/drawing/2014/main" id="{6133A06E-555C-4EBC-BEAB-41C2C3C88FF7}"/>
              </a:ext>
            </a:extLst>
          </p:cNvPr>
          <p:cNvSpPr txBox="1">
            <a:spLocks/>
          </p:cNvSpPr>
          <p:nvPr/>
        </p:nvSpPr>
        <p:spPr bwMode="auto">
          <a:xfrm>
            <a:off x="136525" y="158750"/>
            <a:ext cx="425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2E756DEC-4ADE-49C2-A544-A593B08DAADB}" type="slidenum">
              <a:rPr lang="fr-FR" altLang="fr-FR" sz="1200">
                <a:solidFill>
                  <a:srgbClr val="898989"/>
                </a:solidFill>
              </a:rPr>
              <a:pPr algn="r" eaLnBrk="1" hangingPunct="1">
                <a:lnSpc>
                  <a:spcPct val="100000"/>
                </a:lnSpc>
                <a:spcBef>
                  <a:spcPct val="0"/>
                </a:spcBef>
                <a:buFontTx/>
                <a:buNone/>
              </a:pPr>
              <a:t>46</a:t>
            </a:fld>
            <a:endParaRPr lang="fr-FR" altLang="fr-FR" sz="1200">
              <a:solidFill>
                <a:srgbClr val="898989"/>
              </a:solidFill>
            </a:endParaRPr>
          </a:p>
        </p:txBody>
      </p:sp>
      <p:sp>
        <p:nvSpPr>
          <p:cNvPr id="35843" name="ZoneTexte 3">
            <a:extLst>
              <a:ext uri="{FF2B5EF4-FFF2-40B4-BE49-F238E27FC236}">
                <a16:creationId xmlns:a16="http://schemas.microsoft.com/office/drawing/2014/main" id="{57452A77-D0FD-48FF-B753-8DE70D6AE2AB}"/>
              </a:ext>
            </a:extLst>
          </p:cNvPr>
          <p:cNvSpPr txBox="1">
            <a:spLocks noChangeArrowheads="1"/>
          </p:cNvSpPr>
          <p:nvPr/>
        </p:nvSpPr>
        <p:spPr bwMode="auto">
          <a:xfrm>
            <a:off x="107950" y="941388"/>
            <a:ext cx="5975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3.7. </a:t>
            </a:r>
            <a:r>
              <a:rPr lang="fr-FR" altLang="fr-FR" b="1">
                <a:solidFill>
                  <a:srgbClr val="008000"/>
                </a:solidFill>
              </a:rPr>
              <a:t>Baobab africain</a:t>
            </a:r>
            <a:r>
              <a:rPr lang="fr-FR" altLang="fr-FR">
                <a:solidFill>
                  <a:srgbClr val="008000"/>
                </a:solidFill>
              </a:rPr>
              <a:t> (</a:t>
            </a:r>
            <a:r>
              <a:rPr lang="fr-FR" altLang="fr-FR" i="1">
                <a:solidFill>
                  <a:srgbClr val="008000"/>
                </a:solidFill>
              </a:rPr>
              <a:t>Adansonia digita</a:t>
            </a:r>
            <a:r>
              <a:rPr lang="fr-FR" altLang="fr-FR">
                <a:solidFill>
                  <a:srgbClr val="008000"/>
                </a:solidFill>
              </a:rPr>
              <a:t>) (suite)</a:t>
            </a:r>
          </a:p>
        </p:txBody>
      </p:sp>
      <p:sp>
        <p:nvSpPr>
          <p:cNvPr id="35844" name="Rectangle 4">
            <a:extLst>
              <a:ext uri="{FF2B5EF4-FFF2-40B4-BE49-F238E27FC236}">
                <a16:creationId xmlns:a16="http://schemas.microsoft.com/office/drawing/2014/main" id="{4BBAD0FE-B769-44F0-BCBA-76C8F250F1E8}"/>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5845" name="Rectangle 5">
            <a:extLst>
              <a:ext uri="{FF2B5EF4-FFF2-40B4-BE49-F238E27FC236}">
                <a16:creationId xmlns:a16="http://schemas.microsoft.com/office/drawing/2014/main" id="{41B67B60-F3AC-470E-9C46-AB6BA6162C5F}"/>
              </a:ext>
            </a:extLst>
          </p:cNvPr>
          <p:cNvSpPr>
            <a:spLocks noChangeArrowheads="1"/>
          </p:cNvSpPr>
          <p:nvPr/>
        </p:nvSpPr>
        <p:spPr bwMode="auto">
          <a:xfrm>
            <a:off x="136525" y="588963"/>
            <a:ext cx="874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pic>
        <p:nvPicPr>
          <p:cNvPr id="35846" name="Picture 3" descr="D:\Users\blisan\Pictures\perso\Agroforesterie climat tropical sec\images\traitement graines de baobab.jpg">
            <a:extLst>
              <a:ext uri="{FF2B5EF4-FFF2-40B4-BE49-F238E27FC236}">
                <a16:creationId xmlns:a16="http://schemas.microsoft.com/office/drawing/2014/main" id="{D2E76034-164E-4984-B228-9BE264359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138" y="958850"/>
            <a:ext cx="38195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ZoneTexte 8">
            <a:extLst>
              <a:ext uri="{FF2B5EF4-FFF2-40B4-BE49-F238E27FC236}">
                <a16:creationId xmlns:a16="http://schemas.microsoft.com/office/drawing/2014/main" id="{9567D591-7BA2-4D66-A4E1-3E37B4EEE507}"/>
              </a:ext>
            </a:extLst>
          </p:cNvPr>
          <p:cNvSpPr txBox="1">
            <a:spLocks noChangeArrowheads="1"/>
          </p:cNvSpPr>
          <p:nvPr/>
        </p:nvSpPr>
        <p:spPr bwMode="auto">
          <a:xfrm>
            <a:off x="63500" y="6269038"/>
            <a:ext cx="2111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Plantules de baobab en pépinière </a:t>
            </a:r>
          </a:p>
        </p:txBody>
      </p:sp>
      <p:sp>
        <p:nvSpPr>
          <p:cNvPr id="35848" name="ZoneTexte 11">
            <a:extLst>
              <a:ext uri="{FF2B5EF4-FFF2-40B4-BE49-F238E27FC236}">
                <a16:creationId xmlns:a16="http://schemas.microsoft.com/office/drawing/2014/main" id="{D2325ABB-7981-47F2-9F23-25BC5A1EB2D5}"/>
              </a:ext>
            </a:extLst>
          </p:cNvPr>
          <p:cNvSpPr txBox="1">
            <a:spLocks noChangeArrowheads="1"/>
          </p:cNvSpPr>
          <p:nvPr/>
        </p:nvSpPr>
        <p:spPr bwMode="auto">
          <a:xfrm>
            <a:off x="107950" y="1274763"/>
            <a:ext cx="83756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u="sng" dirty="0">
                <a:solidFill>
                  <a:srgbClr val="008000"/>
                </a:solidFill>
              </a:rPr>
              <a:t>Choix des semences </a:t>
            </a:r>
            <a:r>
              <a:rPr lang="fr-FR" altLang="fr-FR" dirty="0">
                <a:solidFill>
                  <a:srgbClr val="008000"/>
                </a:solidFill>
              </a:rPr>
              <a:t>:  Les semences destinées à la germination doivent être bien mûres et  récoltées sur des baobabs de qualité, de la zone où la future plantation de  baobab doit être établie. il  est recommandé de les conserver moins de six mois avant leur utilisation. </a:t>
            </a:r>
            <a:r>
              <a:rPr lang="fr-FR" altLang="fr-FR" u="sng" dirty="0">
                <a:solidFill>
                  <a:srgbClr val="008000"/>
                </a:solidFill>
              </a:rPr>
              <a:t>Traitement des graines </a:t>
            </a:r>
            <a:r>
              <a:rPr lang="fr-FR" altLang="fr-FR" dirty="0">
                <a:solidFill>
                  <a:srgbClr val="008000"/>
                </a:solidFill>
              </a:rPr>
              <a:t>:  Les graines destinées à la germination sont plongées dans de l’eau.  Les non viables surmontent et flottent à la surface de l’eau tandis que les viables restent au fond. il est recommandé, avant le semis, de scarifier manuellement à l’aide d’une lame de rasoir  le péricarpe (Figure 1) tout en évitant d’atteindre l’embryon. </a:t>
            </a:r>
            <a:r>
              <a:rPr lang="fr-FR" altLang="fr-FR" u="sng" dirty="0">
                <a:solidFill>
                  <a:srgbClr val="008000"/>
                </a:solidFill>
              </a:rPr>
              <a:t>Le substrat </a:t>
            </a:r>
            <a:r>
              <a:rPr lang="fr-FR" altLang="fr-FR" dirty="0">
                <a:solidFill>
                  <a:srgbClr val="008000"/>
                </a:solidFill>
              </a:rPr>
              <a:t>: Il doit être constitué de sol disponible (ferrugineux, </a:t>
            </a:r>
            <a:r>
              <a:rPr lang="fr-FR" altLang="fr-FR" dirty="0" err="1">
                <a:solidFill>
                  <a:srgbClr val="008000"/>
                </a:solidFill>
              </a:rPr>
              <a:t>ferrallitique</a:t>
            </a:r>
            <a:r>
              <a:rPr lang="fr-FR" altLang="fr-FR" dirty="0">
                <a:solidFill>
                  <a:srgbClr val="008000"/>
                </a:solidFill>
              </a:rPr>
              <a:t>, etc..), de cendre et de matière organique (bouse de vache) dans une proportion </a:t>
            </a:r>
            <a:r>
              <a:rPr lang="fr-FR" altLang="fr-FR" dirty="0" err="1">
                <a:solidFill>
                  <a:srgbClr val="008000"/>
                </a:solidFill>
              </a:rPr>
              <a:t>determinée</a:t>
            </a:r>
            <a:r>
              <a:rPr lang="fr-FR" altLang="fr-FR" dirty="0">
                <a:solidFill>
                  <a:srgbClr val="008000"/>
                </a:solidFill>
              </a:rPr>
              <a:t> 3 :1 :1 . </a:t>
            </a:r>
            <a:r>
              <a:rPr lang="fr-FR" altLang="fr-FR" u="sng" dirty="0">
                <a:solidFill>
                  <a:srgbClr val="008000"/>
                </a:solidFill>
              </a:rPr>
              <a:t>La pépinière </a:t>
            </a:r>
            <a:r>
              <a:rPr lang="fr-FR" altLang="fr-FR" dirty="0">
                <a:solidFill>
                  <a:srgbClr val="008000"/>
                </a:solidFill>
              </a:rPr>
              <a:t>: Il faut semer 2 ou 3 graines à une profondeur d’environ 8 cm, dans des substrats contenus dans des sachets de polyéthylène (20 cm x 15 cm) percés à leur base, pour favoriser le drainage de l’eau. </a:t>
            </a:r>
          </a:p>
          <a:p>
            <a:pPr eaLnBrk="1" hangingPunct="1"/>
            <a:r>
              <a:rPr lang="fr-FR" altLang="fr-FR" sz="1200" dirty="0">
                <a:solidFill>
                  <a:srgbClr val="008000"/>
                </a:solidFill>
              </a:rPr>
              <a:t>Source : Le baobab africain, technique de propagation, </a:t>
            </a:r>
            <a:r>
              <a:rPr lang="fr-FR" altLang="fr-FR" sz="1200" dirty="0">
                <a:solidFill>
                  <a:srgbClr val="008000"/>
                </a:solidFill>
                <a:hlinkClick r:id="rId3"/>
              </a:rPr>
              <a:t>http://www.rufford.org/files/Manuel%20Technique%203.pdf</a:t>
            </a:r>
            <a:r>
              <a:rPr lang="fr-FR" altLang="fr-FR" sz="1200" dirty="0">
                <a:solidFill>
                  <a:srgbClr val="008000"/>
                </a:solidFill>
              </a:rPr>
              <a:t> </a:t>
            </a:r>
          </a:p>
        </p:txBody>
      </p:sp>
      <p:pic>
        <p:nvPicPr>
          <p:cNvPr id="35849" name="Picture 4" descr="D:\Users\blisan\Pictures\perso\Agroforesterie climat tropical sec\images\Plantules de baobab en pépinière_s.jpg">
            <a:extLst>
              <a:ext uri="{FF2B5EF4-FFF2-40B4-BE49-F238E27FC236}">
                <a16:creationId xmlns:a16="http://schemas.microsoft.com/office/drawing/2014/main" id="{113A97FE-91D7-4E17-97C5-974D5C451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4849813"/>
            <a:ext cx="18573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5" descr="D:\Users\blisan\Pictures\perso\Agroforesterie climat tropical sec\images\plant-baobab-bio-arbre-culture-pot-semis-graines-baomix-biologiquement.jpg">
            <a:extLst>
              <a:ext uri="{FF2B5EF4-FFF2-40B4-BE49-F238E27FC236}">
                <a16:creationId xmlns:a16="http://schemas.microsoft.com/office/drawing/2014/main" id="{C9D2C4B6-73DF-4658-9EDD-2CC5C84560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8850" y="4849813"/>
            <a:ext cx="210502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ZoneTexte 14">
            <a:extLst>
              <a:ext uri="{FF2B5EF4-FFF2-40B4-BE49-F238E27FC236}">
                <a16:creationId xmlns:a16="http://schemas.microsoft.com/office/drawing/2014/main" id="{F5852F76-8D66-41A2-8D47-CF6C84751685}"/>
              </a:ext>
            </a:extLst>
          </p:cNvPr>
          <p:cNvSpPr txBox="1">
            <a:spLocks noChangeArrowheads="1"/>
          </p:cNvSpPr>
          <p:nvPr/>
        </p:nvSpPr>
        <p:spPr bwMode="auto">
          <a:xfrm>
            <a:off x="1993900" y="6219825"/>
            <a:ext cx="2514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000">
                <a:solidFill>
                  <a:srgbClr val="008000"/>
                </a:solidFill>
              </a:rPr>
              <a:t>Culture de plants de baobab en pots. Source : </a:t>
            </a:r>
            <a:r>
              <a:rPr lang="fr-FR" altLang="fr-FR" sz="1000">
                <a:solidFill>
                  <a:srgbClr val="008000"/>
                </a:solidFill>
                <a:hlinkClick r:id="rId6"/>
              </a:rPr>
              <a:t>http://www.baobab.baobab.bio/menaces-qui-pesent-sur-le-baobab-bio-sauvage/</a:t>
            </a:r>
            <a:endParaRPr lang="fr-FR" altLang="fr-FR" sz="1000">
              <a:solidFill>
                <a:srgbClr val="008000"/>
              </a:solidFill>
            </a:endParaRPr>
          </a:p>
        </p:txBody>
      </p:sp>
      <p:sp>
        <p:nvSpPr>
          <p:cNvPr id="35852" name="Rectangle 10">
            <a:extLst>
              <a:ext uri="{FF2B5EF4-FFF2-40B4-BE49-F238E27FC236}">
                <a16:creationId xmlns:a16="http://schemas.microsoft.com/office/drawing/2014/main" id="{BCDD3ED9-C10C-49EE-A819-6062A8C1A328}"/>
              </a:ext>
            </a:extLst>
          </p:cNvPr>
          <p:cNvSpPr>
            <a:spLocks noChangeArrowheads="1"/>
          </p:cNvSpPr>
          <p:nvPr/>
        </p:nvSpPr>
        <p:spPr bwMode="auto">
          <a:xfrm>
            <a:off x="4333875" y="4849813"/>
            <a:ext cx="43481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u="sng">
                <a:solidFill>
                  <a:srgbClr val="008000"/>
                </a:solidFill>
              </a:rPr>
              <a:t>Transplantation</a:t>
            </a:r>
            <a:r>
              <a:rPr lang="fr-FR" altLang="fr-FR" sz="1200">
                <a:solidFill>
                  <a:srgbClr val="008000"/>
                </a:solidFill>
              </a:rPr>
              <a:t> : Pour la production pour les feuilles et les fruits, il est recommandé de transplanter les plantules, à une densité de 10 m x 10 m, en début de saison pluvieuse dans des poquets de 50 cm x 50 cm afin de favoriser un bon enracinement. </a:t>
            </a:r>
          </a:p>
        </p:txBody>
      </p:sp>
      <p:sp>
        <p:nvSpPr>
          <p:cNvPr id="35853" name="ZoneTexte 17">
            <a:extLst>
              <a:ext uri="{FF2B5EF4-FFF2-40B4-BE49-F238E27FC236}">
                <a16:creationId xmlns:a16="http://schemas.microsoft.com/office/drawing/2014/main" id="{B1D18815-3B8D-4051-868A-E2550438E95D}"/>
              </a:ext>
            </a:extLst>
          </p:cNvPr>
          <p:cNvSpPr txBox="1">
            <a:spLocks noChangeArrowheads="1"/>
          </p:cNvSpPr>
          <p:nvPr/>
        </p:nvSpPr>
        <p:spPr bwMode="auto">
          <a:xfrm>
            <a:off x="7450138" y="5559425"/>
            <a:ext cx="4759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 Traitement recommandé pour les graines de baobab avant le semis :</a:t>
            </a:r>
          </a:p>
          <a:p>
            <a:pPr eaLnBrk="1" hangingPunct="1"/>
            <a:r>
              <a:rPr lang="fr-FR" altLang="fr-FR" sz="1200">
                <a:solidFill>
                  <a:srgbClr val="008000"/>
                </a:solidFill>
              </a:rPr>
              <a:t>1. Collecte des capsules selon les préférences des populations.</a:t>
            </a:r>
          </a:p>
          <a:p>
            <a:pPr eaLnBrk="1" hangingPunct="1"/>
            <a:r>
              <a:rPr lang="fr-FR" altLang="fr-FR" sz="1200">
                <a:solidFill>
                  <a:srgbClr val="008000"/>
                </a:solidFill>
              </a:rPr>
              <a:t>2. Extraction des graines enrobées de pulpe.</a:t>
            </a:r>
          </a:p>
          <a:p>
            <a:pPr eaLnBrk="1" hangingPunct="1"/>
            <a:r>
              <a:rPr lang="fr-FR" altLang="fr-FR" sz="1200">
                <a:solidFill>
                  <a:srgbClr val="008000"/>
                </a:solidFill>
              </a:rPr>
              <a:t>3. Séparation des graines non viables qui flottent à la surface de l’eau.</a:t>
            </a:r>
          </a:p>
          <a:p>
            <a:pPr eaLnBrk="1" hangingPunct="1"/>
            <a:r>
              <a:rPr lang="fr-FR" altLang="fr-FR" sz="1200">
                <a:solidFill>
                  <a:srgbClr val="008000"/>
                </a:solidFill>
              </a:rPr>
              <a:t>4. Scarification manuelle et mécanique des graines viables à l’aide d’une lame de rasoir.</a:t>
            </a:r>
          </a:p>
        </p:txBody>
      </p:sp>
      <p:sp>
        <p:nvSpPr>
          <p:cNvPr id="35854" name="Rectangle 12">
            <a:extLst>
              <a:ext uri="{FF2B5EF4-FFF2-40B4-BE49-F238E27FC236}">
                <a16:creationId xmlns:a16="http://schemas.microsoft.com/office/drawing/2014/main" id="{9CD489C1-1CBB-482F-8B99-03E8221073FF}"/>
              </a:ext>
            </a:extLst>
          </p:cNvPr>
          <p:cNvSpPr>
            <a:spLocks noChangeArrowheads="1"/>
          </p:cNvSpPr>
          <p:nvPr/>
        </p:nvSpPr>
        <p:spPr bwMode="auto">
          <a:xfrm>
            <a:off x="10760075" y="3824288"/>
            <a:ext cx="1431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Photos: Chadare F.J.</a:t>
            </a:r>
          </a:p>
        </p:txBody>
      </p:sp>
      <p:sp>
        <p:nvSpPr>
          <p:cNvPr id="35855" name="Rectangle 13">
            <a:extLst>
              <a:ext uri="{FF2B5EF4-FFF2-40B4-BE49-F238E27FC236}">
                <a16:creationId xmlns:a16="http://schemas.microsoft.com/office/drawing/2014/main" id="{4E3B256D-8E69-4EC5-A5AA-5A47A878F485}"/>
              </a:ext>
            </a:extLst>
          </p:cNvPr>
          <p:cNvSpPr>
            <a:spLocks noChangeArrowheads="1"/>
          </p:cNvSpPr>
          <p:nvPr/>
        </p:nvSpPr>
        <p:spPr bwMode="auto">
          <a:xfrm>
            <a:off x="11120438" y="5281613"/>
            <a:ext cx="719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Figure 1 </a:t>
            </a:r>
            <a:endParaRPr lang="fr-FR" altLang="fr-FR" sz="1200"/>
          </a:p>
        </p:txBody>
      </p:sp>
      <p:pic>
        <p:nvPicPr>
          <p:cNvPr id="35856" name="Picture 7" descr="D:\Users\blisan\Pictures\perso\Agroforesterie climat tropical sec\images\Adansonia digita3.jpg">
            <a:extLst>
              <a:ext uri="{FF2B5EF4-FFF2-40B4-BE49-F238E27FC236}">
                <a16:creationId xmlns:a16="http://schemas.microsoft.com/office/drawing/2014/main" id="{DBC5A9A9-3F9F-482A-83CD-41BD3D5AB5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3213" y="14288"/>
            <a:ext cx="1430337"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7" name="ZoneTexte 15">
            <a:extLst>
              <a:ext uri="{FF2B5EF4-FFF2-40B4-BE49-F238E27FC236}">
                <a16:creationId xmlns:a16="http://schemas.microsoft.com/office/drawing/2014/main" id="{2E43BC44-C187-4CFD-B108-95F884ED03A8}"/>
              </a:ext>
            </a:extLst>
          </p:cNvPr>
          <p:cNvSpPr txBox="1">
            <a:spLocks noChangeArrowheads="1"/>
          </p:cNvSpPr>
          <p:nvPr/>
        </p:nvSpPr>
        <p:spPr bwMode="auto">
          <a:xfrm>
            <a:off x="9063038" y="849313"/>
            <a:ext cx="140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a:solidFill>
                  <a:srgbClr val="008000"/>
                </a:solidFill>
              </a:rPr>
              <a:t>Fruits du baobab →</a:t>
            </a:r>
          </a:p>
        </p:txBody>
      </p:sp>
      <p:pic>
        <p:nvPicPr>
          <p:cNvPr id="35858" name="Picture 2" descr="medicament2_s">
            <a:extLst>
              <a:ext uri="{FF2B5EF4-FFF2-40B4-BE49-F238E27FC236}">
                <a16:creationId xmlns:a16="http://schemas.microsoft.com/office/drawing/2014/main" id="{AE6914E9-5483-49E4-B368-A00285D694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988" y="12700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2" descr="fruitsLogo9_ss">
            <a:extLst>
              <a:ext uri="{FF2B5EF4-FFF2-40B4-BE49-F238E27FC236}">
                <a16:creationId xmlns:a16="http://schemas.microsoft.com/office/drawing/2014/main" id="{97CF90EA-A45F-4947-B7CF-EDE315A47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3025" y="2127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Rectangle 15">
            <a:extLst>
              <a:ext uri="{FF2B5EF4-FFF2-40B4-BE49-F238E27FC236}">
                <a16:creationId xmlns:a16="http://schemas.microsoft.com/office/drawing/2014/main" id="{463B6693-6B60-492B-8521-FA8AE0A64601}"/>
              </a:ext>
            </a:extLst>
          </p:cNvPr>
          <p:cNvSpPr>
            <a:spLocks noChangeArrowheads="1"/>
          </p:cNvSpPr>
          <p:nvPr/>
        </p:nvSpPr>
        <p:spPr bwMode="auto">
          <a:xfrm>
            <a:off x="1792288" y="31750"/>
            <a:ext cx="504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1">
            <a:extLst>
              <a:ext uri="{FF2B5EF4-FFF2-40B4-BE49-F238E27FC236}">
                <a16:creationId xmlns:a16="http://schemas.microsoft.com/office/drawing/2014/main" id="{B0FAC566-77DB-4B4B-985C-A601582DEBBA}"/>
              </a:ext>
            </a:extLst>
          </p:cNvPr>
          <p:cNvSpPr txBox="1">
            <a:spLocks/>
          </p:cNvSpPr>
          <p:nvPr/>
        </p:nvSpPr>
        <p:spPr bwMode="auto">
          <a:xfrm>
            <a:off x="136525" y="117475"/>
            <a:ext cx="3619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D3A5DC8-80FB-4A3A-BA20-0CD25B4BFD5F}" type="slidenum">
              <a:rPr lang="fr-FR" altLang="fr-FR" sz="1200">
                <a:solidFill>
                  <a:srgbClr val="898989"/>
                </a:solidFill>
              </a:rPr>
              <a:pPr algn="r" eaLnBrk="1" hangingPunct="1">
                <a:lnSpc>
                  <a:spcPct val="100000"/>
                </a:lnSpc>
                <a:spcBef>
                  <a:spcPct val="0"/>
                </a:spcBef>
                <a:buFontTx/>
                <a:buNone/>
              </a:pPr>
              <a:t>47</a:t>
            </a:fld>
            <a:endParaRPr lang="fr-FR" altLang="fr-FR" sz="1200">
              <a:solidFill>
                <a:srgbClr val="898989"/>
              </a:solidFill>
            </a:endParaRPr>
          </a:p>
        </p:txBody>
      </p:sp>
      <p:sp>
        <p:nvSpPr>
          <p:cNvPr id="36867" name="ZoneTexte 3">
            <a:extLst>
              <a:ext uri="{FF2B5EF4-FFF2-40B4-BE49-F238E27FC236}">
                <a16:creationId xmlns:a16="http://schemas.microsoft.com/office/drawing/2014/main" id="{B6EEB399-C716-45F5-9307-FE0FAACD2808}"/>
              </a:ext>
            </a:extLst>
          </p:cNvPr>
          <p:cNvSpPr txBox="1">
            <a:spLocks noChangeArrowheads="1"/>
          </p:cNvSpPr>
          <p:nvPr/>
        </p:nvSpPr>
        <p:spPr bwMode="auto">
          <a:xfrm>
            <a:off x="107950" y="941388"/>
            <a:ext cx="5975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3.7. </a:t>
            </a:r>
            <a:r>
              <a:rPr lang="fr-FR" altLang="fr-FR" b="1">
                <a:solidFill>
                  <a:srgbClr val="008000"/>
                </a:solidFill>
              </a:rPr>
              <a:t>Baobab africain</a:t>
            </a:r>
            <a:r>
              <a:rPr lang="fr-FR" altLang="fr-FR">
                <a:solidFill>
                  <a:srgbClr val="008000"/>
                </a:solidFill>
              </a:rPr>
              <a:t> (</a:t>
            </a:r>
            <a:r>
              <a:rPr lang="fr-FR" altLang="fr-FR" i="1">
                <a:solidFill>
                  <a:srgbClr val="008000"/>
                </a:solidFill>
              </a:rPr>
              <a:t>Adansonia digita</a:t>
            </a:r>
            <a:r>
              <a:rPr lang="fr-FR" altLang="fr-FR">
                <a:solidFill>
                  <a:srgbClr val="008000"/>
                </a:solidFill>
              </a:rPr>
              <a:t>) (suite et fin)</a:t>
            </a:r>
          </a:p>
        </p:txBody>
      </p:sp>
      <p:sp>
        <p:nvSpPr>
          <p:cNvPr id="36868" name="Rectangle 4">
            <a:extLst>
              <a:ext uri="{FF2B5EF4-FFF2-40B4-BE49-F238E27FC236}">
                <a16:creationId xmlns:a16="http://schemas.microsoft.com/office/drawing/2014/main" id="{70C40BDE-29C3-4EC8-8B54-9F42B0EA9373}"/>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6869" name="Rectangle 5">
            <a:extLst>
              <a:ext uri="{FF2B5EF4-FFF2-40B4-BE49-F238E27FC236}">
                <a16:creationId xmlns:a16="http://schemas.microsoft.com/office/drawing/2014/main" id="{A8B27B91-DE7A-4D18-9CEE-0ABEA11DB17A}"/>
              </a:ext>
            </a:extLst>
          </p:cNvPr>
          <p:cNvSpPr>
            <a:spLocks noChangeArrowheads="1"/>
          </p:cNvSpPr>
          <p:nvPr/>
        </p:nvSpPr>
        <p:spPr bwMode="auto">
          <a:xfrm>
            <a:off x="136525" y="588963"/>
            <a:ext cx="874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pic>
        <p:nvPicPr>
          <p:cNvPr id="36870" name="Picture 2" descr="medicament2_s">
            <a:extLst>
              <a:ext uri="{FF2B5EF4-FFF2-40B4-BE49-F238E27FC236}">
                <a16:creationId xmlns:a16="http://schemas.microsoft.com/office/drawing/2014/main" id="{121C274D-8EF6-4983-9B2E-0C346163E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11747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 descr="fruitsLogo9_ss">
            <a:extLst>
              <a:ext uri="{FF2B5EF4-FFF2-40B4-BE49-F238E27FC236}">
                <a16:creationId xmlns:a16="http://schemas.microsoft.com/office/drawing/2014/main" id="{7FFDB5AD-74A1-4C43-A6C3-4B09DCE05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20320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Rectangle 15">
            <a:extLst>
              <a:ext uri="{FF2B5EF4-FFF2-40B4-BE49-F238E27FC236}">
                <a16:creationId xmlns:a16="http://schemas.microsoft.com/office/drawing/2014/main" id="{06DB3799-FC7C-468B-8128-C225DC42CBEF}"/>
              </a:ext>
            </a:extLst>
          </p:cNvPr>
          <p:cNvSpPr>
            <a:spLocks noChangeArrowheads="1"/>
          </p:cNvSpPr>
          <p:nvPr/>
        </p:nvSpPr>
        <p:spPr bwMode="auto">
          <a:xfrm>
            <a:off x="1790700" y="55563"/>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36873" name="ZoneTexte 9">
            <a:extLst>
              <a:ext uri="{FF2B5EF4-FFF2-40B4-BE49-F238E27FC236}">
                <a16:creationId xmlns:a16="http://schemas.microsoft.com/office/drawing/2014/main" id="{134FDA80-7DB4-485C-9C99-A9BEE07BDC5E}"/>
              </a:ext>
            </a:extLst>
          </p:cNvPr>
          <p:cNvSpPr txBox="1">
            <a:spLocks noChangeArrowheads="1"/>
          </p:cNvSpPr>
          <p:nvPr/>
        </p:nvSpPr>
        <p:spPr bwMode="auto">
          <a:xfrm>
            <a:off x="234950" y="1311275"/>
            <a:ext cx="117919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600" b="1" dirty="0">
                <a:solidFill>
                  <a:srgbClr val="008000"/>
                </a:solidFill>
              </a:rPr>
              <a:t>Alimentation (Humaine / animale) :</a:t>
            </a:r>
          </a:p>
          <a:p>
            <a:pPr eaLnBrk="1" hangingPunct="1"/>
            <a:r>
              <a:rPr lang="fr-FR" altLang="fr-FR" sz="1600" b="1" dirty="0">
                <a:solidFill>
                  <a:srgbClr val="008000"/>
                </a:solidFill>
              </a:rPr>
              <a:t>Animale : Feuilles </a:t>
            </a:r>
            <a:r>
              <a:rPr lang="fr-FR" altLang="fr-FR" sz="1600" i="1" dirty="0">
                <a:solidFill>
                  <a:srgbClr val="008000"/>
                </a:solidFill>
              </a:rPr>
              <a:t>: </a:t>
            </a:r>
            <a:r>
              <a:rPr lang="fr-FR" altLang="fr-FR" sz="1600" dirty="0">
                <a:solidFill>
                  <a:srgbClr val="008000"/>
                </a:solidFill>
              </a:rPr>
              <a:t>fourrage de valeur.</a:t>
            </a:r>
          </a:p>
          <a:p>
            <a:pPr eaLnBrk="1" hangingPunct="1"/>
            <a:r>
              <a:rPr lang="fr-FR" altLang="fr-FR" sz="1600" b="1" dirty="0">
                <a:solidFill>
                  <a:srgbClr val="008000"/>
                </a:solidFill>
              </a:rPr>
              <a:t>Humaine : Feuilles </a:t>
            </a:r>
            <a:r>
              <a:rPr lang="fr-FR" altLang="fr-FR" sz="1600" dirty="0">
                <a:solidFill>
                  <a:srgbClr val="008000"/>
                </a:solidFill>
              </a:rPr>
              <a:t>: condiment alimentaire (utilisées comme liant pour le couscous, accompagne la bouillie de céréales, utilisées en « épinard » dans les sauces). </a:t>
            </a:r>
            <a:r>
              <a:rPr lang="fr-FR" altLang="fr-FR" sz="1600" b="1" dirty="0">
                <a:solidFill>
                  <a:srgbClr val="008000"/>
                </a:solidFill>
              </a:rPr>
              <a:t>Fruits : </a:t>
            </a:r>
            <a:r>
              <a:rPr lang="fr-FR" altLang="fr-FR" sz="1600" dirty="0">
                <a:solidFill>
                  <a:srgbClr val="008000"/>
                </a:solidFill>
              </a:rPr>
              <a:t>(pain de singe) utilisés pour faire du jus, consommés avec le lait ou dans la bouillie de mil. </a:t>
            </a:r>
            <a:r>
              <a:rPr lang="fr-FR" altLang="fr-FR" sz="1600" b="1" dirty="0">
                <a:solidFill>
                  <a:srgbClr val="008000"/>
                </a:solidFill>
              </a:rPr>
              <a:t>Fleurs </a:t>
            </a:r>
            <a:r>
              <a:rPr lang="fr-FR" altLang="fr-FR" sz="1600" dirty="0">
                <a:solidFill>
                  <a:srgbClr val="008000"/>
                </a:solidFill>
              </a:rPr>
              <a:t>: mangées crues . </a:t>
            </a:r>
            <a:r>
              <a:rPr lang="fr-FR" altLang="fr-FR" sz="1600" b="1" dirty="0">
                <a:solidFill>
                  <a:srgbClr val="008000"/>
                </a:solidFill>
              </a:rPr>
              <a:t>Jeunes plantules </a:t>
            </a:r>
            <a:r>
              <a:rPr lang="fr-FR" altLang="fr-FR" sz="1600" dirty="0">
                <a:solidFill>
                  <a:srgbClr val="008000"/>
                </a:solidFill>
              </a:rPr>
              <a:t>et </a:t>
            </a:r>
            <a:r>
              <a:rPr lang="fr-FR" altLang="fr-FR" sz="1600" b="1" dirty="0">
                <a:solidFill>
                  <a:srgbClr val="008000"/>
                </a:solidFill>
              </a:rPr>
              <a:t>racines </a:t>
            </a:r>
            <a:r>
              <a:rPr lang="fr-FR" altLang="fr-FR" sz="1600" dirty="0">
                <a:solidFill>
                  <a:srgbClr val="008000"/>
                </a:solidFill>
              </a:rPr>
              <a:t>de jeunes plants comestibles. </a:t>
            </a:r>
            <a:r>
              <a:rPr lang="fr-FR" altLang="fr-FR" sz="1600" b="1" dirty="0">
                <a:solidFill>
                  <a:srgbClr val="008000"/>
                </a:solidFill>
              </a:rPr>
              <a:t>Coque </a:t>
            </a:r>
            <a:r>
              <a:rPr lang="fr-FR" altLang="fr-FR" sz="1600" dirty="0">
                <a:solidFill>
                  <a:srgbClr val="008000"/>
                </a:solidFill>
              </a:rPr>
              <a:t>réduite en cendre : succédané de sel.</a:t>
            </a:r>
          </a:p>
          <a:p>
            <a:pPr eaLnBrk="1" hangingPunct="1"/>
            <a:r>
              <a:rPr lang="fr-FR" altLang="fr-FR" sz="1600" b="1" dirty="0">
                <a:solidFill>
                  <a:srgbClr val="008000"/>
                </a:solidFill>
              </a:rPr>
              <a:t>Usages artisanaux : Liber de l'écorce </a:t>
            </a:r>
            <a:r>
              <a:rPr lang="fr-FR" altLang="fr-FR" sz="1600" dirty="0">
                <a:solidFill>
                  <a:srgbClr val="008000"/>
                </a:solidFill>
              </a:rPr>
              <a:t>: cordages, filets, corbeilles, nattes, divers tressages. </a:t>
            </a:r>
            <a:r>
              <a:rPr lang="fr-FR" altLang="fr-FR" sz="1600" b="1" dirty="0">
                <a:solidFill>
                  <a:srgbClr val="008000"/>
                </a:solidFill>
              </a:rPr>
              <a:t>Racine </a:t>
            </a:r>
            <a:r>
              <a:rPr lang="fr-FR" altLang="fr-FR" sz="1600" dirty="0">
                <a:solidFill>
                  <a:srgbClr val="008000"/>
                </a:solidFill>
              </a:rPr>
              <a:t>: teinture rouge; </a:t>
            </a:r>
            <a:r>
              <a:rPr lang="fr-FR" altLang="fr-FR" sz="1600" b="1" dirty="0">
                <a:solidFill>
                  <a:srgbClr val="008000"/>
                </a:solidFill>
              </a:rPr>
              <a:t>Ecorce </a:t>
            </a:r>
            <a:r>
              <a:rPr lang="fr-FR" altLang="fr-FR" sz="1600" dirty="0">
                <a:solidFill>
                  <a:srgbClr val="008000"/>
                </a:solidFill>
              </a:rPr>
              <a:t>: cordes d’instruments de musique.</a:t>
            </a:r>
          </a:p>
          <a:p>
            <a:pPr eaLnBrk="1" hangingPunct="1"/>
            <a:r>
              <a:rPr lang="fr-FR" altLang="fr-FR" sz="1600" b="1" dirty="0">
                <a:solidFill>
                  <a:srgbClr val="008000"/>
                </a:solidFill>
              </a:rPr>
              <a:t>Pharmacopée traditionnelle : </a:t>
            </a:r>
            <a:r>
              <a:rPr lang="fr-FR" altLang="fr-FR" sz="1600" dirty="0">
                <a:solidFill>
                  <a:srgbClr val="008000"/>
                </a:solidFill>
              </a:rPr>
              <a:t>Drépanocytose, antipaludique; fébrifuge, diurétique asthme; coliques, dysenterie, gastrite, gingivite, paludisme, carie dentaire, anorexie, lumbago,  tuberculose, ophtalmie, rougeole.</a:t>
            </a:r>
          </a:p>
          <a:p>
            <a:pPr eaLnBrk="1" hangingPunct="1"/>
            <a:r>
              <a:rPr lang="fr-FR" altLang="fr-FR" sz="1600" b="1" dirty="0">
                <a:solidFill>
                  <a:srgbClr val="008000"/>
                </a:solidFill>
              </a:rPr>
              <a:t>Usages cultuels : Tronc </a:t>
            </a:r>
            <a:r>
              <a:rPr lang="fr-FR" altLang="fr-FR" sz="1600" b="1" i="1" dirty="0">
                <a:solidFill>
                  <a:srgbClr val="008000"/>
                </a:solidFill>
              </a:rPr>
              <a:t>: </a:t>
            </a:r>
            <a:r>
              <a:rPr lang="fr-FR" altLang="fr-FR" sz="1600" dirty="0">
                <a:solidFill>
                  <a:srgbClr val="008000"/>
                </a:solidFill>
              </a:rPr>
              <a:t>lieu de sépulture; autels de libation.</a:t>
            </a:r>
          </a:p>
          <a:p>
            <a:pPr eaLnBrk="1" hangingPunct="1"/>
            <a:r>
              <a:rPr lang="fr-FR" altLang="fr-FR" sz="1600" b="1" dirty="0">
                <a:solidFill>
                  <a:srgbClr val="008000"/>
                </a:solidFill>
              </a:rPr>
              <a:t>Autre : Fruit </a:t>
            </a:r>
            <a:r>
              <a:rPr lang="fr-FR" altLang="fr-FR" sz="1600" dirty="0">
                <a:solidFill>
                  <a:srgbClr val="008000"/>
                </a:solidFill>
              </a:rPr>
              <a:t>(pulpe fumée) répulsif contre les mouches.</a:t>
            </a:r>
          </a:p>
          <a:p>
            <a:pPr eaLnBrk="1" hangingPunct="1"/>
            <a:r>
              <a:rPr lang="fr-FR" altLang="fr-FR" sz="1600" b="1" dirty="0">
                <a:solidFill>
                  <a:srgbClr val="008000"/>
                </a:solidFill>
              </a:rPr>
              <a:t>Habitat : </a:t>
            </a:r>
            <a:r>
              <a:rPr lang="fr-FR" altLang="fr-FR" sz="1600" dirty="0">
                <a:solidFill>
                  <a:srgbClr val="008000"/>
                </a:solidFill>
              </a:rPr>
              <a:t>Zones sahélo-soudaniennes; Sols aux qualités variables.</a:t>
            </a:r>
          </a:p>
          <a:p>
            <a:pPr eaLnBrk="1" hangingPunct="1"/>
            <a:r>
              <a:rPr lang="fr-FR" altLang="fr-FR" sz="1600" b="1" dirty="0">
                <a:solidFill>
                  <a:srgbClr val="008000"/>
                </a:solidFill>
              </a:rPr>
              <a:t>Répartition : </a:t>
            </a:r>
            <a:r>
              <a:rPr lang="fr-FR" altLang="fr-FR" sz="1600" dirty="0">
                <a:solidFill>
                  <a:srgbClr val="008000"/>
                </a:solidFill>
              </a:rPr>
              <a:t>Afrique tropicale sèche, du Sénégal au Soudan, Afrique orientale, de l’Ethiopie au Mozambique </a:t>
            </a:r>
          </a:p>
          <a:p>
            <a:pPr eaLnBrk="1" hangingPunct="1"/>
            <a:r>
              <a:rPr lang="fr-FR" altLang="fr-FR" sz="1600" dirty="0">
                <a:solidFill>
                  <a:srgbClr val="008000"/>
                </a:solidFill>
              </a:rPr>
              <a:t>et au Natal.</a:t>
            </a:r>
          </a:p>
          <a:p>
            <a:pPr eaLnBrk="1" hangingPunct="1"/>
            <a:r>
              <a:rPr lang="fr-FR" altLang="fr-FR" sz="1600" dirty="0">
                <a:solidFill>
                  <a:srgbClr val="008000"/>
                </a:solidFill>
              </a:rPr>
              <a:t>Source : </a:t>
            </a:r>
            <a:r>
              <a:rPr lang="fr-FR" altLang="fr-FR" sz="1600" i="1" dirty="0">
                <a:solidFill>
                  <a:srgbClr val="008000"/>
                </a:solidFill>
              </a:rPr>
              <a:t>Atlas sur les ressources sauvages au Sénégal, </a:t>
            </a:r>
            <a:r>
              <a:rPr lang="fr-FR" altLang="fr-FR" sz="1600" dirty="0">
                <a:solidFill>
                  <a:srgbClr val="008000"/>
                </a:solidFill>
              </a:rPr>
              <a:t>ibid.</a:t>
            </a:r>
          </a:p>
        </p:txBody>
      </p:sp>
      <p:pic>
        <p:nvPicPr>
          <p:cNvPr id="36874" name="Image 10">
            <a:extLst>
              <a:ext uri="{FF2B5EF4-FFF2-40B4-BE49-F238E27FC236}">
                <a16:creationId xmlns:a16="http://schemas.microsoft.com/office/drawing/2014/main" id="{89805E09-652F-4784-93FA-20F55D077E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91700" y="3462338"/>
            <a:ext cx="223520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Image 11">
            <a:extLst>
              <a:ext uri="{FF2B5EF4-FFF2-40B4-BE49-F238E27FC236}">
                <a16:creationId xmlns:a16="http://schemas.microsoft.com/office/drawing/2014/main" id="{1F90973D-27BE-4AA8-A3C7-B7AC4DCDBE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4950" y="5484813"/>
            <a:ext cx="12192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Image 12">
            <a:extLst>
              <a:ext uri="{FF2B5EF4-FFF2-40B4-BE49-F238E27FC236}">
                <a16:creationId xmlns:a16="http://schemas.microsoft.com/office/drawing/2014/main" id="{A9C9297D-F8D2-4D6E-9C0F-D3C5C911F70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5484813"/>
            <a:ext cx="12192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Image 13">
            <a:extLst>
              <a:ext uri="{FF2B5EF4-FFF2-40B4-BE49-F238E27FC236}">
                <a16:creationId xmlns:a16="http://schemas.microsoft.com/office/drawing/2014/main" id="{56D146CE-B939-4099-997F-B8F86C64F6F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10138" y="5438775"/>
            <a:ext cx="12192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Image 14">
            <a:extLst>
              <a:ext uri="{FF2B5EF4-FFF2-40B4-BE49-F238E27FC236}">
                <a16:creationId xmlns:a16="http://schemas.microsoft.com/office/drawing/2014/main" id="{4B113C78-B017-4167-8135-5A69AEF3E31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23263" y="5567363"/>
            <a:ext cx="13208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ZoneTexte 15">
            <a:extLst>
              <a:ext uri="{FF2B5EF4-FFF2-40B4-BE49-F238E27FC236}">
                <a16:creationId xmlns:a16="http://schemas.microsoft.com/office/drawing/2014/main" id="{41A67FD8-89CA-411A-9B90-057625444EC0}"/>
              </a:ext>
            </a:extLst>
          </p:cNvPr>
          <p:cNvSpPr txBox="1">
            <a:spLocks noChangeArrowheads="1"/>
          </p:cNvSpPr>
          <p:nvPr/>
        </p:nvSpPr>
        <p:spPr bwMode="auto">
          <a:xfrm>
            <a:off x="8323263" y="6432550"/>
            <a:ext cx="1320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Pains de singe.</a:t>
            </a:r>
          </a:p>
        </p:txBody>
      </p:sp>
      <p:pic>
        <p:nvPicPr>
          <p:cNvPr id="36880" name="Image 16">
            <a:extLst>
              <a:ext uri="{FF2B5EF4-FFF2-40B4-BE49-F238E27FC236}">
                <a16:creationId xmlns:a16="http://schemas.microsoft.com/office/drawing/2014/main" id="{56AD09EC-41DC-4BBA-A9C7-4761DA454EE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17838" y="5307013"/>
            <a:ext cx="177800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1" name="ZoneTexte 17">
            <a:extLst>
              <a:ext uri="{FF2B5EF4-FFF2-40B4-BE49-F238E27FC236}">
                <a16:creationId xmlns:a16="http://schemas.microsoft.com/office/drawing/2014/main" id="{C28EDFB8-8FF0-480E-AEFD-BC9FD633755A}"/>
              </a:ext>
            </a:extLst>
          </p:cNvPr>
          <p:cNvSpPr txBox="1">
            <a:spLocks noChangeArrowheads="1"/>
          </p:cNvSpPr>
          <p:nvPr/>
        </p:nvSpPr>
        <p:spPr bwMode="auto">
          <a:xfrm>
            <a:off x="3171825" y="6453188"/>
            <a:ext cx="1470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Tressages (cordages)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0B57FCB-EF8C-4948-B2E8-CA641CE8AD70}"/>
              </a:ext>
            </a:extLst>
          </p:cNvPr>
          <p:cNvSpPr>
            <a:spLocks noChangeArrowheads="1"/>
          </p:cNvSpPr>
          <p:nvPr/>
        </p:nvSpPr>
        <p:spPr bwMode="auto">
          <a:xfrm>
            <a:off x="136525" y="933450"/>
            <a:ext cx="3343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3.8. </a:t>
            </a:r>
            <a:r>
              <a:rPr lang="fr-FR" altLang="fr-FR" b="1">
                <a:solidFill>
                  <a:srgbClr val="008000"/>
                </a:solidFill>
              </a:rPr>
              <a:t>Bael</a:t>
            </a:r>
            <a:r>
              <a:rPr lang="fr-FR" altLang="fr-FR">
                <a:solidFill>
                  <a:srgbClr val="008000"/>
                </a:solidFill>
              </a:rPr>
              <a:t> ou </a:t>
            </a:r>
            <a:r>
              <a:rPr lang="fr-FR" altLang="fr-FR" b="1">
                <a:solidFill>
                  <a:srgbClr val="008000"/>
                </a:solidFill>
              </a:rPr>
              <a:t>Bili</a:t>
            </a:r>
            <a:r>
              <a:rPr lang="fr-FR" altLang="fr-FR">
                <a:solidFill>
                  <a:srgbClr val="008000"/>
                </a:solidFill>
              </a:rPr>
              <a:t> (</a:t>
            </a:r>
            <a:r>
              <a:rPr lang="fr-FR" altLang="fr-FR" i="1">
                <a:solidFill>
                  <a:srgbClr val="008000"/>
                </a:solidFill>
              </a:rPr>
              <a:t>Aegle marmelos</a:t>
            </a:r>
            <a:r>
              <a:rPr lang="fr-FR" altLang="fr-FR">
                <a:solidFill>
                  <a:srgbClr val="008000"/>
                </a:solidFill>
              </a:rPr>
              <a:t>)</a:t>
            </a:r>
            <a:endParaRPr lang="fr-FR" altLang="fr-FR"/>
          </a:p>
        </p:txBody>
      </p:sp>
      <p:sp>
        <p:nvSpPr>
          <p:cNvPr id="37891" name="Espace réservé du numéro de diapositive 1">
            <a:extLst>
              <a:ext uri="{FF2B5EF4-FFF2-40B4-BE49-F238E27FC236}">
                <a16:creationId xmlns:a16="http://schemas.microsoft.com/office/drawing/2014/main" id="{E35E9851-2568-4D35-BE2F-F3EF50086FDD}"/>
              </a:ext>
            </a:extLst>
          </p:cNvPr>
          <p:cNvSpPr txBox="1">
            <a:spLocks/>
          </p:cNvSpPr>
          <p:nvPr/>
        </p:nvSpPr>
        <p:spPr bwMode="auto">
          <a:xfrm>
            <a:off x="136525" y="119063"/>
            <a:ext cx="4254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8961A196-4B29-41B9-AA82-F3140E0B97E6}" type="slidenum">
              <a:rPr lang="fr-FR" altLang="fr-FR" sz="1200">
                <a:solidFill>
                  <a:srgbClr val="898989"/>
                </a:solidFill>
              </a:rPr>
              <a:pPr algn="r" eaLnBrk="1" hangingPunct="1">
                <a:lnSpc>
                  <a:spcPct val="100000"/>
                </a:lnSpc>
                <a:spcBef>
                  <a:spcPct val="0"/>
                </a:spcBef>
                <a:buFontTx/>
                <a:buNone/>
              </a:pPr>
              <a:t>48</a:t>
            </a:fld>
            <a:endParaRPr lang="fr-FR" altLang="fr-FR" sz="1200">
              <a:solidFill>
                <a:srgbClr val="898989"/>
              </a:solidFill>
            </a:endParaRPr>
          </a:p>
        </p:txBody>
      </p:sp>
      <p:sp>
        <p:nvSpPr>
          <p:cNvPr id="37892" name="Rectangle 4">
            <a:extLst>
              <a:ext uri="{FF2B5EF4-FFF2-40B4-BE49-F238E27FC236}">
                <a16:creationId xmlns:a16="http://schemas.microsoft.com/office/drawing/2014/main" id="{74770577-03FA-48A0-91F9-2A67951C907F}"/>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7893" name="Rectangle 5">
            <a:extLst>
              <a:ext uri="{FF2B5EF4-FFF2-40B4-BE49-F238E27FC236}">
                <a16:creationId xmlns:a16="http://schemas.microsoft.com/office/drawing/2014/main" id="{17C47A90-C180-42D2-BC3C-7BA7DAE8DB01}"/>
              </a:ext>
            </a:extLst>
          </p:cNvPr>
          <p:cNvSpPr>
            <a:spLocks noChangeArrowheads="1"/>
          </p:cNvSpPr>
          <p:nvPr/>
        </p:nvSpPr>
        <p:spPr bwMode="auto">
          <a:xfrm>
            <a:off x="136525" y="588963"/>
            <a:ext cx="874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pic>
        <p:nvPicPr>
          <p:cNvPr id="37894" name="Picture 2" descr="medicament2_s">
            <a:extLst>
              <a:ext uri="{FF2B5EF4-FFF2-40B4-BE49-F238E27FC236}">
                <a16:creationId xmlns:a16="http://schemas.microsoft.com/office/drawing/2014/main" id="{3CEBC009-12EF-4774-8973-0D2BA752B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119063"/>
            <a:ext cx="43656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descr="fruitsLogo9_ss">
            <a:extLst>
              <a:ext uri="{FF2B5EF4-FFF2-40B4-BE49-F238E27FC236}">
                <a16:creationId xmlns:a16="http://schemas.microsoft.com/office/drawing/2014/main" id="{1B82BC4B-CBA2-4A00-BD48-567712EFC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20320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ZoneTexte 8">
            <a:extLst>
              <a:ext uri="{FF2B5EF4-FFF2-40B4-BE49-F238E27FC236}">
                <a16:creationId xmlns:a16="http://schemas.microsoft.com/office/drawing/2014/main" id="{91A92A7B-2131-4B3C-9C44-63B74F780DE7}"/>
              </a:ext>
            </a:extLst>
          </p:cNvPr>
          <p:cNvSpPr txBox="1">
            <a:spLocks noChangeArrowheads="1"/>
          </p:cNvSpPr>
          <p:nvPr/>
        </p:nvSpPr>
        <p:spPr bwMode="auto">
          <a:xfrm>
            <a:off x="136525" y="1296988"/>
            <a:ext cx="1190466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 arbre fruitiers, aromatique et épineux, </a:t>
            </a:r>
            <a:r>
              <a:rPr lang="fr-FR" altLang="fr-FR">
                <a:solidFill>
                  <a:srgbClr val="FF0000"/>
                </a:solidFill>
              </a:rPr>
              <a:t>à croissance lente</a:t>
            </a:r>
            <a:r>
              <a:rPr lang="fr-FR" altLang="fr-FR">
                <a:solidFill>
                  <a:srgbClr val="008000"/>
                </a:solidFill>
              </a:rPr>
              <a:t>, d'une taille de 8-12 m mais pouvant occasionnellement atteindre 18 mètres de haut (famille des </a:t>
            </a:r>
            <a:r>
              <a:rPr lang="fr-FR" altLang="fr-FR" i="1">
                <a:solidFill>
                  <a:srgbClr val="008000"/>
                </a:solidFill>
                <a:hlinkClick r:id="rId4" tooltip="Rutaceae"/>
              </a:rPr>
              <a:t>Rutaceae</a:t>
            </a:r>
            <a:r>
              <a:rPr lang="fr-FR" altLang="fr-FR">
                <a:solidFill>
                  <a:srgbClr val="008000"/>
                </a:solidFill>
              </a:rPr>
              <a:t>). </a:t>
            </a:r>
            <a:r>
              <a:rPr lang="fr-FR" altLang="fr-FR" sz="1200">
                <a:solidFill>
                  <a:srgbClr val="008000"/>
                </a:solidFill>
              </a:rPr>
              <a:t>Son tronc est assez court et mince. Sont port est assez ouvert avec des branches courtes portant de nombreuses épines de plus de 3 cm de long à la base des feuilles. Les branches du bas s'élaguent naturellement. Les jeunes rameaux portent de nombreuses épines droites. L'écorce est gris bleuté se détachant en plaques. Une gomme ressemblant à la gomme arabique s'exsude des blessures en long fils se solidifiant naturellement. Cette gomme à un goût sucré mais est irritante pour la gorge. Les feuilles caduques présentent un dimorphisme très fort au sein de l'espèce. Elles sont alternes naissant solitaires ou par bouquets de deux-trois. Elles sont composées de trois parfois mais rarement 5 folioles opposées ovales, pointues de 4 à 10 cm sur 2 à 5 cm. Les jeunes feuilles sont brillantes, marron rose. Les feuilles froissées ont une odeur pouvant être douce et agréable sur certains plants et au contraire nauséeuse sur d'autres. Les fleurs odorantes apparaissent d'avril à juillet (en Inde) en petits panicules érigés, lâches axillaires ou en cymes terminales de 4 à 7 sur les jeunes branches. Les fruits sont mûrs au bout d'un an. Ils sont ronds, ovales ou piriformes d'un diamètre de 5 à 7,5 cm chez les sujets sauvages pouvant atteindre 20 centimètres chez certains spécimens de culture, gris vert avant maturité, ils deviennent ensuite jaunes ou orange et possèdent une coque ligneuse de 3 mm d'épaisseur plus ou moins dure selon les variétés avec des glandes contenant une huile aromatique. L'intérieur est divisé en 8 à 20 segments triangulaires délimités par une mince peau parcheminée orange foncé contenant une pulpe orange, pâteuse et résineuse, sucrée, aromatique, plus ou moins astringente. Usuellement propagé par semis, l'arbre présente naturellement une forte variabilité. Douze variétés et cultivars fixés ont été répertoriés en Inde. Il exige une saison sèche prolongée pour fructifier. Il supporte tous types de sol depuis les sols saturés d'eaux jusqu'aux sol secs, de pH 5 à 8, sols riches et profonds aussi bien que pauvres et rocheux ou argileux. En Inde, on dit qu'il pousse là ou aucun autre arbre ne peut vivre. Au </a:t>
            </a:r>
            <a:r>
              <a:rPr lang="fr-FR" altLang="fr-FR" sz="1200">
                <a:solidFill>
                  <a:srgbClr val="008000"/>
                </a:solidFill>
                <a:hlinkClick r:id="rId5" tooltip="Punjab"/>
              </a:rPr>
              <a:t>Punjab</a:t>
            </a:r>
            <a:r>
              <a:rPr lang="fr-FR" altLang="fr-FR" sz="1200">
                <a:solidFill>
                  <a:srgbClr val="008000"/>
                </a:solidFill>
              </a:rPr>
              <a:t>, il pousse jusqu'à 1 200 m d'altitude ou les températures atteignent jusqu'à 50°C à l'ombre en été et peuvent descendre jusqu'à −8°C en hiver. En verger, les espacements pratiqués sont de 6-9 m. Les arbres de semis fructifient au bout de 6-7 ans. En Inde, les fleurs éclosent d'avril à juillet suivies des jeunes feuilles et les fruits sont mûrs 10 à 11 mois après, de mars à juin de l'année suivante. Un arbre peut produire annuellement 150 à 200 fruits </a:t>
            </a:r>
            <a:r>
              <a:rPr lang="fr-FR" altLang="fr-FR" sz="1200" b="1">
                <a:solidFill>
                  <a:srgbClr val="008000"/>
                </a:solidFill>
              </a:rPr>
              <a:t>lourds et durs</a:t>
            </a:r>
            <a:r>
              <a:rPr lang="fr-FR" altLang="fr-FR" sz="1200">
                <a:solidFill>
                  <a:srgbClr val="008000"/>
                </a:solidFill>
              </a:rPr>
              <a:t>, et jusqu'à 400 pour les cultivars sélectionnés pour un total de </a:t>
            </a:r>
            <a:r>
              <a:rPr lang="fr-FR" altLang="fr-FR" sz="1200" b="1">
                <a:solidFill>
                  <a:srgbClr val="008000"/>
                </a:solidFill>
              </a:rPr>
              <a:t>200-250 kg</a:t>
            </a:r>
            <a:r>
              <a:rPr lang="fr-FR" altLang="fr-FR" sz="1200">
                <a:solidFill>
                  <a:srgbClr val="008000"/>
                </a:solidFill>
              </a:rPr>
              <a:t>. Les arbres sauvages portent plus de </a:t>
            </a:r>
            <a:r>
              <a:rPr lang="fr-FR" altLang="fr-FR" sz="1200" b="1">
                <a:solidFill>
                  <a:srgbClr val="008000"/>
                </a:solidFill>
              </a:rPr>
              <a:t>60 kg de fruits</a:t>
            </a:r>
            <a:r>
              <a:rPr lang="fr-FR" altLang="fr-FR" sz="1200">
                <a:solidFill>
                  <a:srgbClr val="008000"/>
                </a:solidFill>
              </a:rPr>
              <a:t>. Les fruits peuvent être conservés 2 semaines à 30°C et 4 mois à 9°C. </a:t>
            </a:r>
            <a:r>
              <a:rPr lang="fr-FR" altLang="fr-FR" sz="1200" b="1">
                <a:solidFill>
                  <a:srgbClr val="008000"/>
                </a:solidFill>
              </a:rPr>
              <a:t>L'arbre et les fruits sont exempts de maladie et ravageur</a:t>
            </a:r>
            <a:r>
              <a:rPr lang="fr-FR" altLang="fr-FR" sz="1200">
                <a:solidFill>
                  <a:srgbClr val="008000"/>
                </a:solidFill>
              </a:rPr>
              <a:t>, exceptée une moisissure sur les fruits stockés trop longtemps. Le fruit peut être consommé frais ou après avoir été séché. L'arbre pousse naturellement dans les forêts sèches des plaines et des collines à une altitude de 250 à 1 200 m (au sud et au centre de l’</a:t>
            </a:r>
            <a:r>
              <a:rPr lang="fr-FR" altLang="fr-FR" sz="1200">
                <a:solidFill>
                  <a:srgbClr val="008000"/>
                </a:solidFill>
                <a:hlinkClick r:id="rId6" tooltip="Inde"/>
              </a:rPr>
              <a:t>Inde</a:t>
            </a:r>
            <a:r>
              <a:rPr lang="fr-FR" altLang="fr-FR" sz="1200">
                <a:solidFill>
                  <a:srgbClr val="008000"/>
                </a:solidFill>
              </a:rPr>
              <a:t>, en </a:t>
            </a:r>
            <a:r>
              <a:rPr lang="fr-FR" altLang="fr-FR" sz="1200">
                <a:solidFill>
                  <a:srgbClr val="008000"/>
                </a:solidFill>
                <a:hlinkClick r:id="rId7" tooltip="Birmanie"/>
              </a:rPr>
              <a:t>Birmanie</a:t>
            </a:r>
            <a:r>
              <a:rPr lang="fr-FR" altLang="fr-FR" sz="1200">
                <a:solidFill>
                  <a:srgbClr val="008000"/>
                </a:solidFill>
              </a:rPr>
              <a:t>, au </a:t>
            </a:r>
            <a:r>
              <a:rPr lang="fr-FR" altLang="fr-FR" sz="1200">
                <a:solidFill>
                  <a:srgbClr val="008000"/>
                </a:solidFill>
                <a:hlinkClick r:id="rId8" tooltip="Pakistan"/>
              </a:rPr>
              <a:t>Pakistan</a:t>
            </a:r>
            <a:r>
              <a:rPr lang="fr-FR" altLang="fr-FR" sz="1200">
                <a:solidFill>
                  <a:srgbClr val="008000"/>
                </a:solidFill>
              </a:rPr>
              <a:t> et au </a:t>
            </a:r>
            <a:r>
              <a:rPr lang="fr-FR" altLang="fr-FR" sz="1200">
                <a:solidFill>
                  <a:srgbClr val="008000"/>
                </a:solidFill>
                <a:hlinkClick r:id="rId9" tooltip="Bangladesh"/>
              </a:rPr>
              <a:t>Bangladesh</a:t>
            </a:r>
            <a:r>
              <a:rPr lang="fr-FR" altLang="fr-FR" sz="1200">
                <a:solidFill>
                  <a:srgbClr val="008000"/>
                </a:solidFill>
              </a:rPr>
              <a:t>, au sud du </a:t>
            </a:r>
            <a:r>
              <a:rPr lang="fr-FR" altLang="fr-FR" sz="1200">
                <a:solidFill>
                  <a:srgbClr val="008000"/>
                </a:solidFill>
                <a:hlinkClick r:id="rId10" tooltip="Népal"/>
              </a:rPr>
              <a:t>Népal</a:t>
            </a:r>
            <a:r>
              <a:rPr lang="fr-FR" altLang="fr-FR" sz="1200">
                <a:solidFill>
                  <a:srgbClr val="008000"/>
                </a:solidFill>
              </a:rPr>
              <a:t>, au </a:t>
            </a:r>
            <a:r>
              <a:rPr lang="fr-FR" altLang="fr-FR" sz="1200">
                <a:solidFill>
                  <a:srgbClr val="008000"/>
                </a:solidFill>
                <a:hlinkClick r:id="rId11" tooltip="Sri Lanka"/>
              </a:rPr>
              <a:t>Sri Lanka</a:t>
            </a:r>
            <a:r>
              <a:rPr lang="fr-FR" altLang="fr-FR" sz="1200">
                <a:solidFill>
                  <a:srgbClr val="008000"/>
                </a:solidFill>
              </a:rPr>
              <a:t>, </a:t>
            </a:r>
            <a:r>
              <a:rPr lang="fr-FR" altLang="fr-FR" sz="1200">
                <a:solidFill>
                  <a:srgbClr val="008000"/>
                </a:solidFill>
                <a:hlinkClick r:id="rId12" tooltip="Myanmar"/>
              </a:rPr>
              <a:t>Myanmar</a:t>
            </a:r>
            <a:r>
              <a:rPr lang="fr-FR" altLang="fr-FR" sz="1200">
                <a:solidFill>
                  <a:srgbClr val="008000"/>
                </a:solidFill>
              </a:rPr>
              <a:t>, </a:t>
            </a:r>
            <a:r>
              <a:rPr lang="fr-FR" altLang="fr-FR" sz="1200">
                <a:solidFill>
                  <a:srgbClr val="008000"/>
                </a:solidFill>
                <a:hlinkClick r:id="rId13" tooltip="Viêt Nam"/>
              </a:rPr>
              <a:t>Viêt Nam</a:t>
            </a:r>
            <a:r>
              <a:rPr lang="fr-FR" altLang="fr-FR" sz="1200">
                <a:solidFill>
                  <a:srgbClr val="008000"/>
                </a:solidFill>
              </a:rPr>
              <a:t>, </a:t>
            </a:r>
            <a:r>
              <a:rPr lang="fr-FR" altLang="fr-FR" sz="1200">
                <a:solidFill>
                  <a:srgbClr val="008000"/>
                </a:solidFill>
                <a:hlinkClick r:id="rId14" tooltip="Laos"/>
              </a:rPr>
              <a:t>Laos</a:t>
            </a:r>
            <a:r>
              <a:rPr lang="fr-FR" altLang="fr-FR" sz="1200">
                <a:solidFill>
                  <a:srgbClr val="008000"/>
                </a:solidFill>
              </a:rPr>
              <a:t>, </a:t>
            </a:r>
            <a:r>
              <a:rPr lang="fr-FR" altLang="fr-FR" sz="1200">
                <a:solidFill>
                  <a:srgbClr val="008000"/>
                </a:solidFill>
                <a:hlinkClick r:id="rId15" tooltip="Cambodge"/>
              </a:rPr>
              <a:t>Cambodge</a:t>
            </a:r>
            <a:r>
              <a:rPr lang="fr-FR" altLang="fr-FR" sz="1200">
                <a:solidFill>
                  <a:srgbClr val="008000"/>
                </a:solidFill>
              </a:rPr>
              <a:t>, </a:t>
            </a:r>
            <a:r>
              <a:rPr lang="fr-FR" altLang="fr-FR" sz="1200">
                <a:solidFill>
                  <a:srgbClr val="008000"/>
                </a:solidFill>
                <a:hlinkClick r:id="rId16" tooltip="Thaïlande"/>
              </a:rPr>
              <a:t>Thaïlande</a:t>
            </a:r>
            <a:r>
              <a:rPr lang="fr-FR" altLang="fr-FR" sz="1200">
                <a:solidFill>
                  <a:srgbClr val="008000"/>
                </a:solidFill>
              </a:rPr>
              <a:t>). </a:t>
            </a:r>
          </a:p>
          <a:p>
            <a:pPr algn="just" eaLnBrk="1" hangingPunct="1"/>
            <a:r>
              <a:rPr lang="fr-FR" altLang="fr-FR" sz="1200">
                <a:solidFill>
                  <a:srgbClr val="008000"/>
                </a:solidFill>
              </a:rPr>
              <a:t>Dans le système de l'Ayurveda, il traite les maladies gastro intestinales, l'œdème, la jaunisse, les vomissements, l'obésité, les troubles pédiatriques, gynécologiques, problèmes urinaires …</a:t>
            </a:r>
          </a:p>
          <a:p>
            <a:pPr algn="just" eaLnBrk="1" hangingPunct="1"/>
            <a:r>
              <a:rPr lang="fr-FR" altLang="fr-FR" sz="1200">
                <a:solidFill>
                  <a:srgbClr val="008000"/>
                </a:solidFill>
              </a:rPr>
              <a:t>Sources : a) </a:t>
            </a:r>
            <a:r>
              <a:rPr lang="fr-FR" altLang="fr-FR" sz="1200">
                <a:solidFill>
                  <a:srgbClr val="008000"/>
                </a:solidFill>
                <a:hlinkClick r:id="rId17"/>
              </a:rPr>
              <a:t>https://fr.wikipedia.org/wiki/Aegle_marmelos</a:t>
            </a:r>
            <a:r>
              <a:rPr lang="fr-FR" altLang="fr-FR" sz="1200">
                <a:solidFill>
                  <a:srgbClr val="008000"/>
                </a:solidFill>
              </a:rPr>
              <a:t>, b) </a:t>
            </a:r>
            <a:r>
              <a:rPr lang="fr-FR" altLang="fr-FR" sz="1200">
                <a:solidFill>
                  <a:srgbClr val="008000"/>
                </a:solidFill>
                <a:hlinkClick r:id="rId18"/>
              </a:rPr>
              <a:t>https://en.wikipedia.org/wiki/Aegle_marmelos</a:t>
            </a:r>
            <a:r>
              <a:rPr lang="fr-FR" altLang="fr-FR" sz="1200">
                <a:solidFill>
                  <a:srgbClr val="008000"/>
                </a:solidFill>
              </a:rPr>
              <a:t>, c) </a:t>
            </a:r>
            <a:r>
              <a:rPr lang="fr-FR" altLang="fr-FR" sz="1200">
                <a:solidFill>
                  <a:srgbClr val="008000"/>
                </a:solidFill>
                <a:hlinkClick r:id="rId19"/>
              </a:rPr>
              <a:t>http://toptropicals.com/cgi-bin/garden_catalog/cat.cgi?uid=Aegle_marmelos</a:t>
            </a:r>
            <a:endParaRPr lang="fr-FR" altLang="fr-FR" sz="1200">
              <a:solidFill>
                <a:srgbClr val="008000"/>
              </a:solidFill>
            </a:endParaRPr>
          </a:p>
        </p:txBody>
      </p:sp>
      <p:sp>
        <p:nvSpPr>
          <p:cNvPr id="37897" name="Rectangle 15">
            <a:extLst>
              <a:ext uri="{FF2B5EF4-FFF2-40B4-BE49-F238E27FC236}">
                <a16:creationId xmlns:a16="http://schemas.microsoft.com/office/drawing/2014/main" id="{726735C1-715F-4458-B6F8-2EF641BE64EF}"/>
              </a:ext>
            </a:extLst>
          </p:cNvPr>
          <p:cNvSpPr>
            <a:spLocks noChangeArrowheads="1"/>
          </p:cNvSpPr>
          <p:nvPr/>
        </p:nvSpPr>
        <p:spPr bwMode="auto">
          <a:xfrm>
            <a:off x="1857375" y="36513"/>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pic>
        <p:nvPicPr>
          <p:cNvPr id="37898" name="Image 10">
            <a:extLst>
              <a:ext uri="{FF2B5EF4-FFF2-40B4-BE49-F238E27FC236}">
                <a16:creationId xmlns:a16="http://schemas.microsoft.com/office/drawing/2014/main" id="{ADBAFEA4-FE3C-4D63-BD06-D464C00ADFC5}"/>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907713" y="5505450"/>
            <a:ext cx="11334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Image 11">
            <a:extLst>
              <a:ext uri="{FF2B5EF4-FFF2-40B4-BE49-F238E27FC236}">
                <a16:creationId xmlns:a16="http://schemas.microsoft.com/office/drawing/2014/main" id="{609B8104-4574-4769-9B6B-D87BCE5AB9DA}"/>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606550" y="5451475"/>
            <a:ext cx="2057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Image 12">
            <a:extLst>
              <a:ext uri="{FF2B5EF4-FFF2-40B4-BE49-F238E27FC236}">
                <a16:creationId xmlns:a16="http://schemas.microsoft.com/office/drawing/2014/main" id="{E3BF6521-E01C-45F5-A45A-40F0E73B80FD}"/>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27025" y="5451475"/>
            <a:ext cx="10890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Image 13">
            <a:extLst>
              <a:ext uri="{FF2B5EF4-FFF2-40B4-BE49-F238E27FC236}">
                <a16:creationId xmlns:a16="http://schemas.microsoft.com/office/drawing/2014/main" id="{0BE11E9D-9DD9-4124-931D-3A4AA0CF6A1D}"/>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0414000" y="0"/>
            <a:ext cx="1778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Image 14">
            <a:extLst>
              <a:ext uri="{FF2B5EF4-FFF2-40B4-BE49-F238E27FC236}">
                <a16:creationId xmlns:a16="http://schemas.microsoft.com/office/drawing/2014/main" id="{BF2402D0-7E58-4E39-A494-F69123491F29}"/>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663950" y="5437188"/>
            <a:ext cx="19685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Image 15">
            <a:extLst>
              <a:ext uri="{FF2B5EF4-FFF2-40B4-BE49-F238E27FC236}">
                <a16:creationId xmlns:a16="http://schemas.microsoft.com/office/drawing/2014/main" id="{A6011488-74DF-4EE5-8704-1D5070C9E279}"/>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8834438" y="53975"/>
            <a:ext cx="13700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Image 16">
            <a:extLst>
              <a:ext uri="{FF2B5EF4-FFF2-40B4-BE49-F238E27FC236}">
                <a16:creationId xmlns:a16="http://schemas.microsoft.com/office/drawing/2014/main" id="{529B7EFE-A0DE-44BE-946E-0DAE58E89611}"/>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8659813" y="5421313"/>
            <a:ext cx="2093912"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Image 17">
            <a:extLst>
              <a:ext uri="{FF2B5EF4-FFF2-40B4-BE49-F238E27FC236}">
                <a16:creationId xmlns:a16="http://schemas.microsoft.com/office/drawing/2014/main" id="{2CADC8BA-2A81-462C-8C8A-9F0B72BB1867}"/>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469188" y="5359400"/>
            <a:ext cx="1117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Image 18">
            <a:extLst>
              <a:ext uri="{FF2B5EF4-FFF2-40B4-BE49-F238E27FC236}">
                <a16:creationId xmlns:a16="http://schemas.microsoft.com/office/drawing/2014/main" id="{DCF34299-9EF9-48DE-8BBA-33522415C49B}"/>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6061075" y="5421313"/>
            <a:ext cx="1139825"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5BBFB2-EBD2-4E40-94FA-EE03C59F7A85}"/>
              </a:ext>
            </a:extLst>
          </p:cNvPr>
          <p:cNvSpPr>
            <a:spLocks noGrp="1"/>
          </p:cNvSpPr>
          <p:nvPr>
            <p:ph type="sldNum" sz="quarter" idx="12"/>
          </p:nvPr>
        </p:nvSpPr>
        <p:spPr>
          <a:xfrm>
            <a:off x="136525" y="128588"/>
            <a:ext cx="531813" cy="354012"/>
          </a:xfrm>
        </p:spPr>
        <p:txBody>
          <a:bodyPr/>
          <a:lstStyle/>
          <a:p>
            <a:pPr>
              <a:defRPr/>
            </a:pPr>
            <a:fld id="{8203AD13-C1F6-4AC4-B6B4-9DE6ACE4B87C}" type="slidenum">
              <a:rPr lang="fr-FR"/>
              <a:pPr>
                <a:defRPr/>
              </a:pPr>
              <a:t>49</a:t>
            </a:fld>
            <a:endParaRPr lang="fr-FR" dirty="0"/>
          </a:p>
        </p:txBody>
      </p:sp>
      <p:sp>
        <p:nvSpPr>
          <p:cNvPr id="38915" name="Rectangle 2">
            <a:extLst>
              <a:ext uri="{FF2B5EF4-FFF2-40B4-BE49-F238E27FC236}">
                <a16:creationId xmlns:a16="http://schemas.microsoft.com/office/drawing/2014/main" id="{8314F0C4-7B01-4C41-BFCD-96582881B5EC}"/>
              </a:ext>
            </a:extLst>
          </p:cNvPr>
          <p:cNvSpPr>
            <a:spLocks noChangeArrowheads="1"/>
          </p:cNvSpPr>
          <p:nvPr/>
        </p:nvSpPr>
        <p:spPr bwMode="auto">
          <a:xfrm>
            <a:off x="136525" y="958850"/>
            <a:ext cx="543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3.9. </a:t>
            </a:r>
            <a:r>
              <a:rPr lang="fr-FR" altLang="fr-FR" b="1" dirty="0">
                <a:solidFill>
                  <a:srgbClr val="008000"/>
                </a:solidFill>
              </a:rPr>
              <a:t>Pomme cannelle du Sénégal </a:t>
            </a:r>
            <a:r>
              <a:rPr lang="fr-FR" altLang="fr-FR" dirty="0">
                <a:solidFill>
                  <a:srgbClr val="008000"/>
                </a:solidFill>
              </a:rPr>
              <a:t>(</a:t>
            </a:r>
            <a:r>
              <a:rPr lang="fr-FR" altLang="fr-FR" i="1" dirty="0" err="1">
                <a:solidFill>
                  <a:srgbClr val="008000"/>
                </a:solidFill>
              </a:rPr>
              <a:t>Annona</a:t>
            </a:r>
            <a:r>
              <a:rPr lang="fr-FR" altLang="fr-FR" i="1" dirty="0">
                <a:solidFill>
                  <a:srgbClr val="008000"/>
                </a:solidFill>
              </a:rPr>
              <a:t> </a:t>
            </a:r>
            <a:r>
              <a:rPr lang="fr-FR" altLang="fr-FR" i="1" dirty="0" err="1">
                <a:solidFill>
                  <a:srgbClr val="008000"/>
                </a:solidFill>
              </a:rPr>
              <a:t>senegalensis</a:t>
            </a:r>
            <a:r>
              <a:rPr lang="fr-FR" altLang="fr-FR" dirty="0">
                <a:solidFill>
                  <a:srgbClr val="008000"/>
                </a:solidFill>
              </a:rPr>
              <a:t>)</a:t>
            </a:r>
          </a:p>
        </p:txBody>
      </p:sp>
      <p:sp>
        <p:nvSpPr>
          <p:cNvPr id="38916" name="Rectangle 4">
            <a:extLst>
              <a:ext uri="{FF2B5EF4-FFF2-40B4-BE49-F238E27FC236}">
                <a16:creationId xmlns:a16="http://schemas.microsoft.com/office/drawing/2014/main" id="{1C219329-C163-48FE-A3EB-C99A889EA649}"/>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8917" name="Rectangle 5">
            <a:extLst>
              <a:ext uri="{FF2B5EF4-FFF2-40B4-BE49-F238E27FC236}">
                <a16:creationId xmlns:a16="http://schemas.microsoft.com/office/drawing/2014/main" id="{29FA72B1-1996-4A2C-A871-9EDF483281BA}"/>
              </a:ext>
            </a:extLst>
          </p:cNvPr>
          <p:cNvSpPr>
            <a:spLocks noChangeArrowheads="1"/>
          </p:cNvSpPr>
          <p:nvPr/>
        </p:nvSpPr>
        <p:spPr bwMode="auto">
          <a:xfrm>
            <a:off x="136525" y="588963"/>
            <a:ext cx="874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 (suite)</a:t>
            </a:r>
            <a:endParaRPr lang="fr-FR" altLang="fr-FR" dirty="0"/>
          </a:p>
        </p:txBody>
      </p:sp>
      <p:pic>
        <p:nvPicPr>
          <p:cNvPr id="38918" name="Picture 2" descr="medicament2_s">
            <a:extLst>
              <a:ext uri="{FF2B5EF4-FFF2-40B4-BE49-F238E27FC236}">
                <a16:creationId xmlns:a16="http://schemas.microsoft.com/office/drawing/2014/main" id="{740558BA-D99E-48AA-9556-C96DF4B1C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2858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2" descr="fruitsLogo9_ss">
            <a:extLst>
              <a:ext uri="{FF2B5EF4-FFF2-40B4-BE49-F238E27FC236}">
                <a16:creationId xmlns:a16="http://schemas.microsoft.com/office/drawing/2014/main" id="{A98234DD-4175-4386-9077-502BCEDC7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2143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15">
            <a:extLst>
              <a:ext uri="{FF2B5EF4-FFF2-40B4-BE49-F238E27FC236}">
                <a16:creationId xmlns:a16="http://schemas.microsoft.com/office/drawing/2014/main" id="{4624D20C-E4C4-4B3B-81A5-94B45F77DB36}"/>
              </a:ext>
            </a:extLst>
          </p:cNvPr>
          <p:cNvSpPr>
            <a:spLocks noChangeArrowheads="1"/>
          </p:cNvSpPr>
          <p:nvPr/>
        </p:nvSpPr>
        <p:spPr bwMode="auto">
          <a:xfrm>
            <a:off x="1963738" y="36513"/>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38921" name="ZoneTexte 9">
            <a:extLst>
              <a:ext uri="{FF2B5EF4-FFF2-40B4-BE49-F238E27FC236}">
                <a16:creationId xmlns:a16="http://schemas.microsoft.com/office/drawing/2014/main" id="{B3F8A1F9-3808-4E05-A9FE-CFD3056445F8}"/>
              </a:ext>
            </a:extLst>
          </p:cNvPr>
          <p:cNvSpPr txBox="1">
            <a:spLocks noChangeArrowheads="1"/>
          </p:cNvSpPr>
          <p:nvPr/>
        </p:nvSpPr>
        <p:spPr bwMode="auto">
          <a:xfrm>
            <a:off x="136525" y="1328738"/>
            <a:ext cx="11912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Aussi appelée </a:t>
            </a:r>
            <a:r>
              <a:rPr lang="fr-FR" altLang="fr-FR" i="1">
                <a:solidFill>
                  <a:srgbClr val="008000"/>
                </a:solidFill>
              </a:rPr>
              <a:t>corossol sauvage</a:t>
            </a:r>
            <a:r>
              <a:rPr lang="fr-FR" altLang="fr-FR">
                <a:solidFill>
                  <a:srgbClr val="008000"/>
                </a:solidFill>
              </a:rPr>
              <a:t>, c’est un arbuste, de deux à six mètres de haut (parfois 11 m), de la famille des </a:t>
            </a:r>
            <a:r>
              <a:rPr lang="fr-FR" altLang="fr-FR" i="1">
                <a:solidFill>
                  <a:srgbClr val="008000"/>
                </a:solidFill>
                <a:hlinkClick r:id="rId4" tooltip="Annonaceae"/>
              </a:rPr>
              <a:t>Annonaceae</a:t>
            </a:r>
            <a:r>
              <a:rPr lang="fr-FR" altLang="fr-FR">
                <a:solidFill>
                  <a:srgbClr val="008000"/>
                </a:solidFill>
              </a:rPr>
              <a:t>. Il est une source de nourriture traditionnelle en </a:t>
            </a:r>
            <a:r>
              <a:rPr lang="fr-FR" altLang="fr-FR">
                <a:solidFill>
                  <a:srgbClr val="008000"/>
                </a:solidFill>
                <a:hlinkClick r:id="rId5" tooltip="Afrique"/>
              </a:rPr>
              <a:t>Afrique</a:t>
            </a:r>
            <a:r>
              <a:rPr lang="fr-FR" altLang="fr-FR">
                <a:solidFill>
                  <a:srgbClr val="008000"/>
                </a:solidFill>
              </a:rPr>
              <a:t>. Les fruits de </a:t>
            </a:r>
            <a:r>
              <a:rPr lang="fr-FR" altLang="fr-FR" i="1">
                <a:solidFill>
                  <a:srgbClr val="008000"/>
                </a:solidFill>
              </a:rPr>
              <a:t>A.</a:t>
            </a:r>
            <a:r>
              <a:rPr lang="fr-FR" altLang="fr-FR">
                <a:solidFill>
                  <a:srgbClr val="008000"/>
                </a:solidFill>
              </a:rPr>
              <a:t> </a:t>
            </a:r>
            <a:r>
              <a:rPr lang="fr-FR" altLang="fr-FR" i="1">
                <a:solidFill>
                  <a:srgbClr val="008000"/>
                </a:solidFill>
              </a:rPr>
              <a:t>senegalensis</a:t>
            </a:r>
            <a:r>
              <a:rPr lang="fr-FR" altLang="fr-FR">
                <a:solidFill>
                  <a:srgbClr val="008000"/>
                </a:solidFill>
              </a:rPr>
              <a:t> ont le potentiel d'améliorer la nutrition, d’accroître </a:t>
            </a:r>
            <a:r>
              <a:rPr lang="fr-FR" altLang="fr-FR">
                <a:solidFill>
                  <a:srgbClr val="008000"/>
                </a:solidFill>
                <a:hlinkClick r:id="rId6" tooltip="La sécurité alimentaire"/>
              </a:rPr>
              <a:t>la sécurité alimentaire,</a:t>
            </a:r>
            <a:r>
              <a:rPr lang="fr-FR" altLang="fr-FR">
                <a:solidFill>
                  <a:srgbClr val="008000"/>
                </a:solidFill>
              </a:rPr>
              <a:t> de favoriser </a:t>
            </a:r>
            <a:r>
              <a:rPr lang="fr-FR" altLang="fr-FR">
                <a:solidFill>
                  <a:srgbClr val="008000"/>
                </a:solidFill>
                <a:hlinkClick r:id="rId7" tooltip="Développement rural"/>
              </a:rPr>
              <a:t>le développement rural</a:t>
            </a:r>
            <a:r>
              <a:rPr lang="fr-FR" altLang="fr-FR">
                <a:solidFill>
                  <a:srgbClr val="008000"/>
                </a:solidFill>
              </a:rPr>
              <a:t> et de soutenir </a:t>
            </a:r>
            <a:r>
              <a:rPr lang="fr-FR" altLang="fr-FR">
                <a:solidFill>
                  <a:srgbClr val="008000"/>
                </a:solidFill>
                <a:hlinkClick r:id="rId8" tooltip="L'agriculture durable"/>
              </a:rPr>
              <a:t>les soins durable des terres</a:t>
            </a:r>
            <a:r>
              <a:rPr lang="fr-FR" altLang="fr-FR">
                <a:solidFill>
                  <a:srgbClr val="008000"/>
                </a:solidFill>
              </a:rPr>
              <a:t>.</a:t>
            </a:r>
            <a:r>
              <a:rPr lang="fr-FR" altLang="fr-FR" sz="1200">
                <a:solidFill>
                  <a:srgbClr val="008000"/>
                </a:solidFill>
              </a:rPr>
              <a:t> Il a une écorce gris-argent ou gris-brun, avec des desquamations presque rondes, montrant des espaces plus clairs. Ses </a:t>
            </a:r>
            <a:r>
              <a:rPr lang="fr-FR" altLang="fr-FR" sz="1200">
                <a:solidFill>
                  <a:srgbClr val="008000"/>
                </a:solidFill>
                <a:hlinkClick r:id="rId9" tooltip="Feuille"/>
              </a:rPr>
              <a:t>feuilles</a:t>
            </a:r>
            <a:r>
              <a:rPr lang="fr-FR" altLang="fr-FR" sz="1200">
                <a:solidFill>
                  <a:srgbClr val="008000"/>
                </a:solidFill>
              </a:rPr>
              <a:t> vert à bleu-vert  sont alternes, simples, de forme oblongue à ovale à elliptique, de 6 à 18,5 de long par 2.5 à 11.5 cm de large. Ses fleurs, atteignant 3 cm de diamètre maximum, comportent six pétales épaisses, crémeuses. Ses </a:t>
            </a:r>
            <a:r>
              <a:rPr lang="fr-FR" altLang="fr-FR" sz="1200">
                <a:solidFill>
                  <a:srgbClr val="008000"/>
                </a:solidFill>
                <a:hlinkClick r:id="rId10" tooltip="Fruit"/>
              </a:rPr>
              <a:t>Fruits</a:t>
            </a:r>
            <a:r>
              <a:rPr lang="fr-FR" altLang="fr-FR" sz="1200">
                <a:solidFill>
                  <a:srgbClr val="008000"/>
                </a:solidFill>
              </a:rPr>
              <a:t> sont formés de nombreuses carpelles fusionnées, charnues, bosselées, ovaformes ou globulaires d’environ 2,5-5 2,5-4 cm. Ils sont verts quand il est jeune et devient jaune, à l'orange, à la maturité, contenant beaucoup de </a:t>
            </a:r>
            <a:r>
              <a:rPr lang="fr-FR" altLang="fr-FR" sz="1200">
                <a:solidFill>
                  <a:srgbClr val="008000"/>
                </a:solidFill>
                <a:hlinkClick r:id="rId11" tooltip="Seed"/>
              </a:rPr>
              <a:t>graines</a:t>
            </a:r>
            <a:r>
              <a:rPr lang="fr-FR" altLang="fr-FR" sz="1200">
                <a:solidFill>
                  <a:srgbClr val="008000"/>
                </a:solidFill>
              </a:rPr>
              <a:t> orange, oblongues, cylindriques. </a:t>
            </a:r>
            <a:r>
              <a:rPr lang="fr-FR" altLang="fr-FR" sz="1200" i="1">
                <a:solidFill>
                  <a:srgbClr val="008000"/>
                </a:solidFill>
              </a:rPr>
              <a:t>A. senegalensis</a:t>
            </a:r>
            <a:r>
              <a:rPr lang="fr-FR" altLang="fr-FR" sz="1200">
                <a:solidFill>
                  <a:srgbClr val="008000"/>
                </a:solidFill>
              </a:rPr>
              <a:t> est généralement </a:t>
            </a:r>
            <a:r>
              <a:rPr lang="fr-FR" altLang="fr-FR" sz="1200">
                <a:solidFill>
                  <a:srgbClr val="008000"/>
                </a:solidFill>
                <a:hlinkClick r:id="rId12" tooltip="Pollinisation"/>
              </a:rPr>
              <a:t>pollinisé</a:t>
            </a:r>
            <a:r>
              <a:rPr lang="fr-FR" altLang="fr-FR" sz="1200">
                <a:solidFill>
                  <a:srgbClr val="008000"/>
                </a:solidFill>
              </a:rPr>
              <a:t> par plusieurs espèces de </a:t>
            </a:r>
            <a:r>
              <a:rPr lang="fr-FR" altLang="fr-FR" sz="1200">
                <a:solidFill>
                  <a:srgbClr val="008000"/>
                </a:solidFill>
                <a:hlinkClick r:id="rId13" tooltip="Coléoptère"/>
              </a:rPr>
              <a:t>coléoptères,</a:t>
            </a:r>
            <a:r>
              <a:rPr lang="fr-FR" altLang="fr-FR" sz="1200">
                <a:solidFill>
                  <a:srgbClr val="008000"/>
                </a:solidFill>
              </a:rPr>
              <a:t> mais peut être pollinisé à la main. La viabilité des graines dure généralement pas plus de six mois. </a:t>
            </a:r>
            <a:r>
              <a:rPr lang="fr-FR" altLang="fr-FR" sz="1200" i="1">
                <a:solidFill>
                  <a:srgbClr val="008000"/>
                </a:solidFill>
              </a:rPr>
              <a:t>A. senegalensis</a:t>
            </a:r>
            <a:r>
              <a:rPr lang="fr-FR" altLang="fr-FR" sz="1200">
                <a:solidFill>
                  <a:srgbClr val="008000"/>
                </a:solidFill>
              </a:rPr>
              <a:t> tend à croître en régions semi-arides à subhumides, adjacentes à la côte, poussant à partir du niveau de la mer jusqu'à 2400 mètres, avec des températures moyennes comprises entre 17 et 30 ° C, et </a:t>
            </a:r>
            <a:r>
              <a:rPr lang="fr-FR" altLang="fr-FR" sz="1200">
                <a:solidFill>
                  <a:srgbClr val="008000"/>
                </a:solidFill>
                <a:hlinkClick r:id="rId14" tooltip="Pleuvoir"/>
              </a:rPr>
              <a:t>des précipitations</a:t>
            </a:r>
            <a:r>
              <a:rPr lang="fr-FR" altLang="fr-FR" sz="1200">
                <a:solidFill>
                  <a:srgbClr val="008000"/>
                </a:solidFill>
              </a:rPr>
              <a:t>  moyennes entre </a:t>
            </a:r>
            <a:r>
              <a:rPr lang="fr-FR" altLang="fr-FR" sz="1200" b="1">
                <a:solidFill>
                  <a:srgbClr val="008000"/>
                </a:solidFill>
              </a:rPr>
              <a:t>700 et 2500 mm</a:t>
            </a:r>
            <a:r>
              <a:rPr lang="fr-FR" altLang="fr-FR" sz="1200">
                <a:solidFill>
                  <a:srgbClr val="008000"/>
                </a:solidFill>
              </a:rPr>
              <a:t>, dans des sols limoneux et/ou sableux.</a:t>
            </a:r>
          </a:p>
          <a:p>
            <a:pPr algn="just" eaLnBrk="1" hangingPunct="1"/>
            <a:r>
              <a:rPr lang="fr-FR" altLang="fr-FR" sz="1200">
                <a:solidFill>
                  <a:srgbClr val="008000"/>
                </a:solidFill>
              </a:rPr>
              <a:t>Les fleurs, les feuilles et les fruits sont comestibles et culinaires : La </a:t>
            </a:r>
            <a:r>
              <a:rPr lang="fr-FR" altLang="fr-FR" sz="1200">
                <a:solidFill>
                  <a:srgbClr val="008000"/>
                </a:solidFill>
                <a:hlinkClick r:id="rId15" tooltip="Vésicules de jus"/>
              </a:rPr>
              <a:t>pâte</a:t>
            </a:r>
            <a:r>
              <a:rPr lang="fr-FR" altLang="fr-FR" sz="1200">
                <a:solidFill>
                  <a:srgbClr val="008000"/>
                </a:solidFill>
              </a:rPr>
              <a:t> blanche des fruits a une légère saveur d</a:t>
            </a:r>
            <a:r>
              <a:rPr lang="fr-FR" altLang="fr-FR" sz="1200">
                <a:solidFill>
                  <a:srgbClr val="008000"/>
                </a:solidFill>
                <a:hlinkClick r:id="rId16" tooltip="Ananas"/>
              </a:rPr>
              <a:t>’ananas</a:t>
            </a:r>
            <a:r>
              <a:rPr lang="fr-FR" altLang="fr-FR" sz="1200">
                <a:solidFill>
                  <a:srgbClr val="008000"/>
                </a:solidFill>
              </a:rPr>
              <a:t>. Les fleurs sont ajoutées à épices ou garnissent les repas; les feuilles sont consommées par les humains, comme légumes, ou broutées par </a:t>
            </a:r>
            <a:r>
              <a:rPr lang="fr-FR" altLang="fr-FR" sz="1200">
                <a:solidFill>
                  <a:srgbClr val="008000"/>
                </a:solidFill>
                <a:hlinkClick r:id="rId17" tooltip="Élevage"/>
              </a:rPr>
              <a:t>le bétail</a:t>
            </a:r>
            <a:r>
              <a:rPr lang="fr-FR" altLang="fr-FR" sz="1200">
                <a:solidFill>
                  <a:srgbClr val="008000"/>
                </a:solidFill>
              </a:rPr>
              <a:t>. Les feuilles font également partie de l'alimentation de la </a:t>
            </a:r>
            <a:r>
              <a:rPr lang="fr-FR" altLang="fr-FR" sz="1200" u="sng">
                <a:solidFill>
                  <a:srgbClr val="008000"/>
                </a:solidFill>
                <a:hlinkClick r:id="rId18" tooltip="Girafe Afrique de l'Ouest"/>
              </a:rPr>
              <a:t>girafe de l’Afrique de l'Ouest</a:t>
            </a:r>
            <a:r>
              <a:rPr lang="fr-FR" altLang="fr-FR" sz="1200">
                <a:solidFill>
                  <a:srgbClr val="008000"/>
                </a:solidFill>
              </a:rPr>
              <a:t>. </a:t>
            </a:r>
          </a:p>
          <a:p>
            <a:pPr algn="just" eaLnBrk="1" hangingPunct="1"/>
            <a:r>
              <a:rPr lang="fr-FR" altLang="fr-FR" sz="1200">
                <a:solidFill>
                  <a:srgbClr val="008000"/>
                </a:solidFill>
              </a:rPr>
              <a:t>Les feuilles sont également utilisées pour créer un </a:t>
            </a:r>
            <a:r>
              <a:rPr lang="fr-FR" altLang="fr-FR" sz="1200">
                <a:solidFill>
                  <a:srgbClr val="008000"/>
                </a:solidFill>
                <a:hlinkClick r:id="rId19" tooltip="Tonique à base de plantes"/>
              </a:rPr>
              <a:t>tonique de santé générale,</a:t>
            </a:r>
            <a:r>
              <a:rPr lang="fr-FR" altLang="fr-FR" sz="1200">
                <a:solidFill>
                  <a:srgbClr val="008000"/>
                </a:solidFill>
              </a:rPr>
              <a:t> dans le traitement de </a:t>
            </a:r>
            <a:r>
              <a:rPr lang="fr-FR" altLang="fr-FR" sz="1200">
                <a:solidFill>
                  <a:srgbClr val="008000"/>
                </a:solidFill>
                <a:hlinkClick r:id="rId20" tooltip="Pneumonie"/>
              </a:rPr>
              <a:t>la pneumonie,</a:t>
            </a:r>
            <a:r>
              <a:rPr lang="fr-FR" altLang="fr-FR" sz="1200">
                <a:solidFill>
                  <a:srgbClr val="008000"/>
                </a:solidFill>
              </a:rPr>
              <a:t> et comme </a:t>
            </a:r>
            <a:r>
              <a:rPr lang="fr-FR" altLang="fr-FR" sz="1200">
                <a:solidFill>
                  <a:srgbClr val="008000"/>
                </a:solidFill>
                <a:hlinkClick r:id="rId21" tooltip="Matelas"/>
              </a:rPr>
              <a:t>matelas</a:t>
            </a:r>
            <a:r>
              <a:rPr lang="fr-FR" altLang="fr-FR" sz="1200">
                <a:solidFill>
                  <a:srgbClr val="008000"/>
                </a:solidFill>
              </a:rPr>
              <a:t> et </a:t>
            </a:r>
            <a:r>
              <a:rPr lang="fr-FR" altLang="fr-FR" sz="1200">
                <a:solidFill>
                  <a:srgbClr val="008000"/>
                </a:solidFill>
                <a:hlinkClick r:id="rId22" tooltip="Oreiller"/>
              </a:rPr>
              <a:t>oreiller</a:t>
            </a:r>
            <a:r>
              <a:rPr lang="fr-FR" altLang="fr-FR" sz="1200">
                <a:solidFill>
                  <a:srgbClr val="008000"/>
                </a:solidFill>
              </a:rPr>
              <a:t>. Spécifique au </a:t>
            </a:r>
            <a:r>
              <a:rPr lang="fr-FR" altLang="fr-FR" sz="1200">
                <a:solidFill>
                  <a:srgbClr val="008000"/>
                </a:solidFill>
                <a:hlinkClick r:id="rId23" tooltip="Soudan"/>
              </a:rPr>
              <a:t>Soudan,</a:t>
            </a:r>
            <a:r>
              <a:rPr lang="fr-FR" altLang="fr-FR" sz="1200">
                <a:solidFill>
                  <a:srgbClr val="008000"/>
                </a:solidFill>
              </a:rPr>
              <a:t> les feuilles sont bouillies pour la fabrication de </a:t>
            </a:r>
            <a:r>
              <a:rPr lang="fr-FR" altLang="fr-FR" sz="1200">
                <a:solidFill>
                  <a:srgbClr val="008000"/>
                </a:solidFill>
                <a:hlinkClick r:id="rId24" tooltip="Parfum"/>
              </a:rPr>
              <a:t>parfums</a:t>
            </a:r>
            <a:r>
              <a:rPr lang="fr-FR" altLang="fr-FR" sz="1200">
                <a:solidFill>
                  <a:srgbClr val="008000"/>
                </a:solidFill>
              </a:rPr>
              <a:t>. L’écorce peut être traité pour produire un </a:t>
            </a:r>
            <a:r>
              <a:rPr lang="fr-FR" altLang="fr-FR" sz="1200">
                <a:solidFill>
                  <a:srgbClr val="008000"/>
                </a:solidFill>
                <a:hlinkClick r:id="rId25" tooltip="Colorant"/>
              </a:rPr>
              <a:t>colorant</a:t>
            </a:r>
            <a:r>
              <a:rPr lang="fr-FR" altLang="fr-FR" sz="1200">
                <a:solidFill>
                  <a:srgbClr val="008000"/>
                </a:solidFill>
              </a:rPr>
              <a:t> jaune-brun, un </a:t>
            </a:r>
            <a:r>
              <a:rPr lang="fr-FR" altLang="fr-FR" sz="1200">
                <a:solidFill>
                  <a:srgbClr val="008000"/>
                </a:solidFill>
                <a:hlinkClick r:id="rId26" tooltip="Insecticide"/>
              </a:rPr>
              <a:t>insecticide,</a:t>
            </a:r>
            <a:r>
              <a:rPr lang="fr-FR" altLang="fr-FR" sz="1200">
                <a:solidFill>
                  <a:srgbClr val="008000"/>
                </a:solidFill>
              </a:rPr>
              <a:t> ou un médicament pour le traitement d'un large éventail de maladies, y compris </a:t>
            </a:r>
            <a:r>
              <a:rPr lang="fr-FR" altLang="fr-FR" sz="1200">
                <a:solidFill>
                  <a:srgbClr val="008000"/>
                </a:solidFill>
                <a:hlinkClick r:id="rId27" tooltip="Ver"/>
              </a:rPr>
              <a:t>les vers</a:t>
            </a:r>
            <a:r>
              <a:rPr lang="fr-FR" altLang="fr-FR" sz="1200">
                <a:solidFill>
                  <a:srgbClr val="008000"/>
                </a:solidFill>
              </a:rPr>
              <a:t> </a:t>
            </a:r>
            <a:r>
              <a:rPr lang="fr-FR" altLang="fr-FR" sz="1200">
                <a:solidFill>
                  <a:srgbClr val="008000"/>
                </a:solidFill>
                <a:hlinkClick r:id="rId28" tooltip="Parasitisme"/>
              </a:rPr>
              <a:t>parasites</a:t>
            </a:r>
            <a:r>
              <a:rPr lang="fr-FR" altLang="fr-FR" sz="1200">
                <a:solidFill>
                  <a:srgbClr val="008000"/>
                </a:solidFill>
              </a:rPr>
              <a:t> dans les </a:t>
            </a:r>
            <a:r>
              <a:rPr lang="fr-FR" altLang="fr-FR" sz="1200">
                <a:solidFill>
                  <a:srgbClr val="008000"/>
                </a:solidFill>
                <a:hlinkClick r:id="rId29" tooltip="Intestins"/>
              </a:rPr>
              <a:t>intestins</a:t>
            </a:r>
            <a:r>
              <a:rPr lang="fr-FR" altLang="fr-FR" sz="1200">
                <a:solidFill>
                  <a:srgbClr val="008000"/>
                </a:solidFill>
              </a:rPr>
              <a:t> ou la peau (notamment les </a:t>
            </a:r>
            <a:r>
              <a:rPr lang="fr-FR" altLang="fr-FR" sz="1200">
                <a:solidFill>
                  <a:srgbClr val="008000"/>
                </a:solidFill>
                <a:hlinkClick r:id="rId30" tooltip="Dracunculose"/>
              </a:rPr>
              <a:t>vers de Guinée),</a:t>
            </a:r>
            <a:r>
              <a:rPr lang="fr-FR" altLang="fr-FR" sz="1200">
                <a:solidFill>
                  <a:srgbClr val="008000"/>
                </a:solidFill>
              </a:rPr>
              <a:t> </a:t>
            </a:r>
            <a:r>
              <a:rPr lang="fr-FR" altLang="fr-FR" sz="1200">
                <a:solidFill>
                  <a:srgbClr val="008000"/>
                </a:solidFill>
                <a:hlinkClick r:id="rId31" tooltip="Diarrhée"/>
              </a:rPr>
              <a:t>diarrhées,</a:t>
            </a:r>
            <a:r>
              <a:rPr lang="fr-FR" altLang="fr-FR" sz="1200">
                <a:solidFill>
                  <a:srgbClr val="008000"/>
                </a:solidFill>
              </a:rPr>
              <a:t> </a:t>
            </a:r>
            <a:r>
              <a:rPr lang="fr-FR" altLang="fr-FR" sz="1200">
                <a:solidFill>
                  <a:srgbClr val="008000"/>
                </a:solidFill>
                <a:hlinkClick r:id="rId32" tooltip="La gastro-entérite"/>
              </a:rPr>
              <a:t>gastro-entérites,</a:t>
            </a:r>
            <a:r>
              <a:rPr lang="fr-FR" altLang="fr-FR" sz="1200">
                <a:solidFill>
                  <a:srgbClr val="008000"/>
                </a:solidFill>
              </a:rPr>
              <a:t> </a:t>
            </a:r>
            <a:r>
              <a:rPr lang="fr-FR" altLang="fr-FR" sz="1200">
                <a:solidFill>
                  <a:srgbClr val="008000"/>
                </a:solidFill>
                <a:hlinkClick r:id="rId33" tooltip="Infection des voies respiratoires"/>
              </a:rPr>
              <a:t>infections pulmonaires,</a:t>
            </a:r>
            <a:r>
              <a:rPr lang="fr-FR" altLang="fr-FR" sz="1200">
                <a:solidFill>
                  <a:srgbClr val="008000"/>
                </a:solidFill>
              </a:rPr>
              <a:t> </a:t>
            </a:r>
            <a:r>
              <a:rPr lang="fr-FR" altLang="fr-FR" sz="1200">
                <a:solidFill>
                  <a:srgbClr val="008000"/>
                </a:solidFill>
                <a:hlinkClick r:id="rId34" tooltip="Maux de dents"/>
              </a:rPr>
              <a:t>les maux de dents,</a:t>
            </a:r>
            <a:r>
              <a:rPr lang="fr-FR" altLang="fr-FR" sz="1200">
                <a:solidFill>
                  <a:srgbClr val="008000"/>
                </a:solidFill>
              </a:rPr>
              <a:t> et même les </a:t>
            </a:r>
            <a:r>
              <a:rPr lang="fr-FR" altLang="fr-FR" sz="1200">
                <a:solidFill>
                  <a:srgbClr val="008000"/>
                </a:solidFill>
                <a:hlinkClick r:id="rId35" tooltip="Snakebite"/>
              </a:rPr>
              <a:t>morsures de serpent.</a:t>
            </a:r>
            <a:r>
              <a:rPr lang="fr-FR" altLang="fr-FR" sz="1200">
                <a:solidFill>
                  <a:srgbClr val="008000"/>
                </a:solidFill>
              </a:rPr>
              <a:t> La </a:t>
            </a:r>
            <a:r>
              <a:rPr lang="fr-FR" altLang="fr-FR" sz="1200">
                <a:solidFill>
                  <a:srgbClr val="008000"/>
                </a:solidFill>
                <a:hlinkClick r:id="rId36" tooltip="Gomme naturelle"/>
              </a:rPr>
              <a:t>gomme naturelle</a:t>
            </a:r>
            <a:r>
              <a:rPr lang="fr-FR" altLang="fr-FR" sz="1200">
                <a:solidFill>
                  <a:srgbClr val="008000"/>
                </a:solidFill>
              </a:rPr>
              <a:t> de l'écorce est utilisée pour fermer les plaies ouvertes. Ses racines sont également utilisées en médecine dans le traitement de toute une gamme de problèmes, </a:t>
            </a:r>
            <a:r>
              <a:rPr lang="fr-FR" altLang="fr-FR" sz="1200">
                <a:solidFill>
                  <a:srgbClr val="008000"/>
                </a:solidFill>
                <a:hlinkClick r:id="rId37" tooltip="Vertiges"/>
              </a:rPr>
              <a:t>étourdissements</a:t>
            </a:r>
            <a:r>
              <a:rPr lang="fr-FR" altLang="fr-FR" sz="1200">
                <a:solidFill>
                  <a:srgbClr val="008000"/>
                </a:solidFill>
              </a:rPr>
              <a:t> et </a:t>
            </a:r>
            <a:r>
              <a:rPr lang="fr-FR" altLang="fr-FR" sz="1200">
                <a:solidFill>
                  <a:srgbClr val="008000"/>
                </a:solidFill>
                <a:hlinkClick r:id="rId38" tooltip="Dyspepsie"/>
              </a:rPr>
              <a:t>indigestion</a:t>
            </a:r>
            <a:r>
              <a:rPr lang="fr-FR" altLang="fr-FR" sz="1200">
                <a:solidFill>
                  <a:srgbClr val="008000"/>
                </a:solidFill>
              </a:rPr>
              <a:t>, rhumes, </a:t>
            </a:r>
            <a:r>
              <a:rPr lang="fr-FR" altLang="fr-FR" sz="1200">
                <a:solidFill>
                  <a:srgbClr val="008000"/>
                </a:solidFill>
                <a:hlinkClick r:id="rId39" tooltip="Maladie sexuellement transmissible"/>
              </a:rPr>
              <a:t>vénériennes maladies</a:t>
            </a:r>
            <a:r>
              <a:rPr lang="fr-FR" altLang="fr-FR" sz="1200">
                <a:solidFill>
                  <a:srgbClr val="008000"/>
                </a:solidFill>
              </a:rPr>
              <a:t>. Les </a:t>
            </a:r>
            <a:r>
              <a:rPr lang="fr-FR" altLang="fr-FR" sz="1200">
                <a:solidFill>
                  <a:srgbClr val="008000"/>
                </a:solidFill>
                <a:hlinkClick r:id="rId40" tooltip="Huile essentielle"/>
              </a:rPr>
              <a:t>huiles essentielles</a:t>
            </a:r>
            <a:r>
              <a:rPr lang="fr-FR" altLang="fr-FR" sz="1200">
                <a:solidFill>
                  <a:srgbClr val="008000"/>
                </a:solidFill>
              </a:rPr>
              <a:t> dans les fruits et les feuilles sont appréciées pour leurs constituants: car-3-ène (dans les fruits) et </a:t>
            </a:r>
            <a:r>
              <a:rPr lang="fr-FR" altLang="fr-FR" sz="1200">
                <a:solidFill>
                  <a:srgbClr val="008000"/>
                </a:solidFill>
                <a:hlinkClick r:id="rId41" tooltip="Linalool"/>
              </a:rPr>
              <a:t>le linalol</a:t>
            </a:r>
            <a:r>
              <a:rPr lang="fr-FR" altLang="fr-FR" sz="1200">
                <a:solidFill>
                  <a:srgbClr val="008000"/>
                </a:solidFill>
              </a:rPr>
              <a:t> (à partir de feuilles). </a:t>
            </a:r>
            <a:r>
              <a:rPr lang="fr-FR" altLang="fr-FR" sz="1200" u="sng">
                <a:solidFill>
                  <a:srgbClr val="008000"/>
                </a:solidFill>
              </a:rPr>
              <a:t>Maladie</a:t>
            </a:r>
            <a:r>
              <a:rPr lang="fr-FR" altLang="fr-FR" sz="1200">
                <a:solidFill>
                  <a:srgbClr val="008000"/>
                </a:solidFill>
              </a:rPr>
              <a:t> : </a:t>
            </a:r>
            <a:r>
              <a:rPr lang="fr-FR" altLang="fr-FR" sz="1200" i="1">
                <a:solidFill>
                  <a:srgbClr val="008000"/>
                </a:solidFill>
              </a:rPr>
              <a:t>A.</a:t>
            </a:r>
            <a:r>
              <a:rPr lang="fr-FR" altLang="fr-FR" sz="1200">
                <a:solidFill>
                  <a:srgbClr val="008000"/>
                </a:solidFill>
              </a:rPr>
              <a:t> </a:t>
            </a:r>
            <a:r>
              <a:rPr lang="fr-FR" altLang="fr-FR" sz="1200" i="1">
                <a:solidFill>
                  <a:srgbClr val="008000"/>
                </a:solidFill>
              </a:rPr>
              <a:t>senegalensis</a:t>
            </a:r>
            <a:r>
              <a:rPr lang="fr-FR" altLang="fr-FR" sz="1200">
                <a:solidFill>
                  <a:srgbClr val="008000"/>
                </a:solidFill>
              </a:rPr>
              <a:t> est communément affligé par </a:t>
            </a:r>
            <a:r>
              <a:rPr lang="fr-FR" altLang="fr-FR" sz="1200">
                <a:solidFill>
                  <a:srgbClr val="008000"/>
                </a:solidFill>
                <a:hlinkClick r:id="rId42" tooltip="Anthracnose"/>
              </a:rPr>
              <a:t>l'anthracnose,</a:t>
            </a:r>
            <a:r>
              <a:rPr lang="fr-FR" altLang="fr-FR" sz="1200">
                <a:solidFill>
                  <a:srgbClr val="008000"/>
                </a:solidFill>
              </a:rPr>
              <a:t> provoquée par le </a:t>
            </a:r>
            <a:r>
              <a:rPr lang="fr-FR" altLang="fr-FR" sz="1200">
                <a:solidFill>
                  <a:srgbClr val="008000"/>
                </a:solidFill>
                <a:hlinkClick r:id="rId43" tooltip="Pathogène"/>
              </a:rPr>
              <a:t>champignon pathogène</a:t>
            </a:r>
            <a:r>
              <a:rPr lang="fr-FR" altLang="fr-FR" sz="1200">
                <a:solidFill>
                  <a:srgbClr val="008000"/>
                </a:solidFill>
              </a:rPr>
              <a:t> </a:t>
            </a:r>
            <a:r>
              <a:rPr lang="fr-FR" altLang="fr-FR" sz="1200" i="1">
                <a:solidFill>
                  <a:srgbClr val="008000"/>
                </a:solidFill>
                <a:hlinkClick r:id="rId44" tooltip="Colletotrichum"/>
              </a:rPr>
              <a:t>Colletotrichum gloesporioides,</a:t>
            </a:r>
            <a:r>
              <a:rPr lang="fr-FR" altLang="fr-FR" sz="1200">
                <a:solidFill>
                  <a:srgbClr val="008000"/>
                </a:solidFill>
              </a:rPr>
              <a:t> ce qui conduit à la chute des feuilles, éventuellement suivie par </a:t>
            </a:r>
            <a:r>
              <a:rPr lang="fr-FR" altLang="fr-FR" sz="1200">
                <a:solidFill>
                  <a:srgbClr val="008000"/>
                </a:solidFill>
                <a:hlinkClick r:id="rId45" tooltip="Momie naturelle"/>
              </a:rPr>
              <a:t>la momification</a:t>
            </a:r>
            <a:r>
              <a:rPr lang="fr-FR" altLang="fr-FR" sz="1200">
                <a:solidFill>
                  <a:srgbClr val="008000"/>
                </a:solidFill>
              </a:rPr>
              <a:t> de son fruit. Les actions souvent utilisées pour contrôler la maladie comprennent des applications de pulvérisation de </a:t>
            </a:r>
            <a:r>
              <a:rPr lang="fr-FR" altLang="fr-FR" sz="1200">
                <a:solidFill>
                  <a:srgbClr val="008000"/>
                </a:solidFill>
                <a:hlinkClick r:id="rId46" tooltip="Fermate (page ne existe pas)"/>
              </a:rPr>
              <a:t>fermate</a:t>
            </a:r>
            <a:r>
              <a:rPr lang="fr-FR" altLang="fr-FR" sz="1200">
                <a:solidFill>
                  <a:srgbClr val="008000"/>
                </a:solidFill>
              </a:rPr>
              <a:t> ou de </a:t>
            </a:r>
            <a:r>
              <a:rPr lang="fr-FR" altLang="fr-FR" sz="1200">
                <a:solidFill>
                  <a:srgbClr val="008000"/>
                </a:solidFill>
                <a:hlinkClick r:id="rId47" tooltip="Phygon (page ne existe pas)"/>
              </a:rPr>
              <a:t>phygon.</a:t>
            </a:r>
            <a:r>
              <a:rPr lang="fr-FR" altLang="fr-FR" sz="1200">
                <a:solidFill>
                  <a:srgbClr val="008000"/>
                </a:solidFill>
              </a:rPr>
              <a:t>  Source : </a:t>
            </a:r>
            <a:r>
              <a:rPr lang="fr-FR" altLang="fr-FR" sz="1200">
                <a:solidFill>
                  <a:srgbClr val="008000"/>
                </a:solidFill>
                <a:hlinkClick r:id="rId48"/>
              </a:rPr>
              <a:t>https://en.wikipedia.org/wiki/Annona_senegalensis</a:t>
            </a:r>
            <a:r>
              <a:rPr lang="fr-FR" altLang="fr-FR" sz="1200">
                <a:solidFill>
                  <a:srgbClr val="008000"/>
                </a:solidFill>
              </a:rPr>
              <a:t> </a:t>
            </a:r>
          </a:p>
        </p:txBody>
      </p:sp>
      <p:pic>
        <p:nvPicPr>
          <p:cNvPr id="38922" name="Image 10">
            <a:extLst>
              <a:ext uri="{FF2B5EF4-FFF2-40B4-BE49-F238E27FC236}">
                <a16:creationId xmlns:a16="http://schemas.microsoft.com/office/drawing/2014/main" id="{6FCB7A37-090C-4E99-8542-0285863455F3}"/>
              </a:ext>
            </a:extLst>
          </p:cNvPr>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195263" y="5189538"/>
            <a:ext cx="137477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Image 11">
            <a:extLst>
              <a:ext uri="{FF2B5EF4-FFF2-40B4-BE49-F238E27FC236}">
                <a16:creationId xmlns:a16="http://schemas.microsoft.com/office/drawing/2014/main" id="{DF9AAFDA-1F48-4CD1-B732-7D7C7AE305FA}"/>
              </a:ext>
            </a:extLst>
          </p:cNvPr>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3948113" y="5194300"/>
            <a:ext cx="20193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Image 12">
            <a:extLst>
              <a:ext uri="{FF2B5EF4-FFF2-40B4-BE49-F238E27FC236}">
                <a16:creationId xmlns:a16="http://schemas.microsoft.com/office/drawing/2014/main" id="{03FD1EB4-9961-47F8-AE4B-701555070DE7}"/>
              </a:ext>
            </a:extLst>
          </p:cNvPr>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6088063" y="4992688"/>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Image 13">
            <a:extLst>
              <a:ext uri="{FF2B5EF4-FFF2-40B4-BE49-F238E27FC236}">
                <a16:creationId xmlns:a16="http://schemas.microsoft.com/office/drawing/2014/main" id="{548EB9AF-20A4-4FE4-868F-AFE1DD1599C4}"/>
              </a:ext>
            </a:extLst>
          </p:cNvPr>
          <p:cNvPicPr>
            <a:picLocks noChangeAspect="1"/>
          </p:cNvPicPr>
          <p:nvPr/>
        </p:nvPicPr>
        <p:blipFill>
          <a:blip r:embed="rId52">
            <a:extLst>
              <a:ext uri="{28A0092B-C50C-407E-A947-70E740481C1C}">
                <a14:useLocalDpi xmlns:a14="http://schemas.microsoft.com/office/drawing/2010/main" val="0"/>
              </a:ext>
            </a:extLst>
          </a:blip>
          <a:srcRect/>
          <a:stretch>
            <a:fillRect/>
          </a:stretch>
        </p:blipFill>
        <p:spPr bwMode="auto">
          <a:xfrm>
            <a:off x="7924800" y="4992688"/>
            <a:ext cx="22875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Image 14">
            <a:extLst>
              <a:ext uri="{FF2B5EF4-FFF2-40B4-BE49-F238E27FC236}">
                <a16:creationId xmlns:a16="http://schemas.microsoft.com/office/drawing/2014/main" id="{0DE742E1-FBF3-4A5C-8ADD-695E4E805F2D}"/>
              </a:ext>
            </a:extLst>
          </p:cNvPr>
          <p:cNvPicPr>
            <a:picLocks noChangeAspect="1"/>
          </p:cNvPicPr>
          <p:nvPr/>
        </p:nvPicPr>
        <p:blipFill>
          <a:blip r:embed="rId53">
            <a:extLst>
              <a:ext uri="{28A0092B-C50C-407E-A947-70E740481C1C}">
                <a14:useLocalDpi xmlns:a14="http://schemas.microsoft.com/office/drawing/2010/main" val="0"/>
              </a:ext>
            </a:extLst>
          </a:blip>
          <a:srcRect/>
          <a:stretch>
            <a:fillRect/>
          </a:stretch>
        </p:blipFill>
        <p:spPr bwMode="auto">
          <a:xfrm>
            <a:off x="10334625" y="4992688"/>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Image 15">
            <a:extLst>
              <a:ext uri="{FF2B5EF4-FFF2-40B4-BE49-F238E27FC236}">
                <a16:creationId xmlns:a16="http://schemas.microsoft.com/office/drawing/2014/main" id="{FC1A24E2-ADFC-4C20-9373-BD2BF09AEC07}"/>
              </a:ext>
            </a:extLst>
          </p:cNvPr>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1797050" y="5178425"/>
            <a:ext cx="18605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BFC9580-406F-4AE5-8A70-55B8D27D8087}"/>
              </a:ext>
            </a:extLst>
          </p:cNvPr>
          <p:cNvSpPr>
            <a:spLocks noGrp="1"/>
          </p:cNvSpPr>
          <p:nvPr>
            <p:ph type="sldNum" sz="quarter" idx="12"/>
          </p:nvPr>
        </p:nvSpPr>
        <p:spPr>
          <a:xfrm>
            <a:off x="261938" y="206375"/>
            <a:ext cx="446087" cy="320675"/>
          </a:xfrm>
        </p:spPr>
        <p:txBody>
          <a:bodyPr/>
          <a:lstStyle/>
          <a:p>
            <a:pPr>
              <a:defRPr/>
            </a:pPr>
            <a:fld id="{6C015AB1-B742-4869-9158-7C6B22DA2CE2}" type="slidenum">
              <a:rPr lang="fr-FR"/>
              <a:pPr>
                <a:defRPr/>
              </a:pPr>
              <a:t>5</a:t>
            </a:fld>
            <a:endParaRPr lang="fr-FR" dirty="0"/>
          </a:p>
        </p:txBody>
      </p:sp>
      <p:sp>
        <p:nvSpPr>
          <p:cNvPr id="8195" name="Rectangle 2">
            <a:extLst>
              <a:ext uri="{FF2B5EF4-FFF2-40B4-BE49-F238E27FC236}">
                <a16:creationId xmlns:a16="http://schemas.microsoft.com/office/drawing/2014/main" id="{376F4CA8-685D-42CB-B6B7-24FB6F39CFDE}"/>
              </a:ext>
            </a:extLst>
          </p:cNvPr>
          <p:cNvSpPr>
            <a:spLocks noChangeArrowheads="1"/>
          </p:cNvSpPr>
          <p:nvPr/>
        </p:nvSpPr>
        <p:spPr bwMode="auto">
          <a:xfrm>
            <a:off x="261937" y="598489"/>
            <a:ext cx="7074777"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latin typeface="Arial" panose="020B0604020202020204" pitchFamily="34" charset="0"/>
                <a:cs typeface="Arial" panose="020B0604020202020204" pitchFamily="34" charset="0"/>
              </a:rPr>
              <a:t>0. </a:t>
            </a:r>
            <a:r>
              <a:rPr lang="fr-FR" altLang="fr-FR" u="sng" dirty="0">
                <a:solidFill>
                  <a:srgbClr val="008000"/>
                </a:solidFill>
                <a:latin typeface="Arial" panose="020B0604020202020204" pitchFamily="34" charset="0"/>
                <a:cs typeface="Arial" panose="020B0604020202020204" pitchFamily="34" charset="0"/>
              </a:rPr>
              <a:t>Sommaire</a:t>
            </a:r>
            <a:r>
              <a:rPr lang="fr-FR" altLang="fr-FR" dirty="0">
                <a:solidFill>
                  <a:srgbClr val="008000"/>
                </a:solidFill>
                <a:latin typeface="Arial" panose="020B0604020202020204" pitchFamily="34" charset="0"/>
                <a:cs typeface="Arial" panose="020B0604020202020204" pitchFamily="34" charset="0"/>
              </a:rPr>
              <a:t> :</a:t>
            </a:r>
          </a:p>
          <a:p>
            <a:pPr algn="just" eaLnBrk="1" hangingPunct="1"/>
            <a:endParaRPr lang="fr-FR" altLang="fr-FR" dirty="0">
              <a:solidFill>
                <a:srgbClr val="008000"/>
              </a:solidFill>
            </a:endParaRPr>
          </a:p>
          <a:p>
            <a:pPr algn="just" eaLnBrk="1" hangingPunct="1"/>
            <a:r>
              <a:rPr lang="fr-FR" altLang="fr-FR" sz="1400" dirty="0">
                <a:solidFill>
                  <a:srgbClr val="008000"/>
                </a:solidFill>
              </a:rPr>
              <a:t>A2. Annexe : Notion de complémentarité, de compétition et  de facilitation entre plantes</a:t>
            </a:r>
          </a:p>
          <a:p>
            <a:pPr algn="just" eaLnBrk="1" hangingPunct="1"/>
            <a:r>
              <a:rPr lang="fr-FR" altLang="fr-FR" sz="1400" dirty="0">
                <a:solidFill>
                  <a:srgbClr val="008000"/>
                </a:solidFill>
              </a:rPr>
              <a:t>A3. Annexe : Liens entre biodiversité et services écosystémiques</a:t>
            </a:r>
          </a:p>
          <a:p>
            <a:pPr algn="just" eaLnBrk="1" hangingPunct="1"/>
            <a:r>
              <a:rPr lang="fr-FR" altLang="fr-FR" sz="1400" dirty="0">
                <a:solidFill>
                  <a:srgbClr val="008000"/>
                </a:solidFill>
              </a:rPr>
              <a:t>A4. Annexe : Éthique de la Permaculture</a:t>
            </a:r>
          </a:p>
          <a:p>
            <a:pPr algn="just" eaLnBrk="1" hangingPunct="1"/>
            <a:r>
              <a:rPr lang="fr-FR" altLang="fr-FR" sz="1400" dirty="0">
                <a:solidFill>
                  <a:srgbClr val="008000"/>
                </a:solidFill>
              </a:rPr>
              <a:t>A5. Annexe : Principes de Conception de la Permaculture</a:t>
            </a:r>
          </a:p>
          <a:p>
            <a:pPr algn="just" eaLnBrk="1" hangingPunct="1"/>
            <a:r>
              <a:rPr lang="fr-FR" altLang="fr-FR" sz="1400" dirty="0">
                <a:solidFill>
                  <a:srgbClr val="008000"/>
                </a:solidFill>
              </a:rPr>
              <a:t>A6. Annexe : Critères choix de plantes pour jardin-forêts en climat tropical sec</a:t>
            </a:r>
          </a:p>
          <a:p>
            <a:pPr algn="just" eaLnBrk="1" hangingPunct="1"/>
            <a:r>
              <a:rPr lang="fr-FR" altLang="fr-FR" sz="1400" dirty="0">
                <a:solidFill>
                  <a:srgbClr val="008000"/>
                </a:solidFill>
              </a:rPr>
              <a:t>A7. Annexe: Lexique</a:t>
            </a:r>
          </a:p>
          <a:p>
            <a:pPr algn="just" eaLnBrk="1" hangingPunct="1"/>
            <a:r>
              <a:rPr lang="fr-FR" altLang="fr-FR" sz="1400" dirty="0">
                <a:solidFill>
                  <a:srgbClr val="008000"/>
                </a:solidFill>
              </a:rPr>
              <a:t>A8. Annexe : Liste d'espèces adaptées aux milieux arides</a:t>
            </a:r>
          </a:p>
          <a:p>
            <a:pPr algn="just" eaLnBrk="1" hangingPunct="1"/>
            <a:r>
              <a:rPr lang="fr-FR" altLang="fr-FR" sz="1400" dirty="0">
                <a:solidFill>
                  <a:srgbClr val="008000"/>
                </a:solidFill>
              </a:rPr>
              <a:t>A9. Bibliographies</a:t>
            </a:r>
          </a:p>
          <a:p>
            <a:pPr algn="just" eaLnBrk="1" hangingPunct="1"/>
            <a:r>
              <a:rPr lang="fr-FR" altLang="fr-FR" sz="1400" dirty="0">
                <a:solidFill>
                  <a:srgbClr val="008000"/>
                </a:solidFill>
              </a:rPr>
              <a:t>A10. Annexe : Infos diverses</a:t>
            </a:r>
          </a:p>
        </p:txBody>
      </p:sp>
      <p:sp>
        <p:nvSpPr>
          <p:cNvPr id="8196" name="Rectangle 5">
            <a:extLst>
              <a:ext uri="{FF2B5EF4-FFF2-40B4-BE49-F238E27FC236}">
                <a16:creationId xmlns:a16="http://schemas.microsoft.com/office/drawing/2014/main" id="{397EAE33-D28D-4F35-BFB5-1E317D6A4C45}"/>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008000"/>
                </a:solidFill>
              </a:rPr>
              <a:t>Agroforesterie - Climat tropical sec</a:t>
            </a:r>
          </a:p>
        </p:txBody>
      </p:sp>
      <p:pic>
        <p:nvPicPr>
          <p:cNvPr id="8197" name="Image 4">
            <a:extLst>
              <a:ext uri="{FF2B5EF4-FFF2-40B4-BE49-F238E27FC236}">
                <a16:creationId xmlns:a16="http://schemas.microsoft.com/office/drawing/2014/main" id="{AFE3269C-5087-443C-BE0B-8086D4B3E5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1000" y="33924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age 5">
            <a:extLst>
              <a:ext uri="{FF2B5EF4-FFF2-40B4-BE49-F238E27FC236}">
                <a16:creationId xmlns:a16="http://schemas.microsoft.com/office/drawing/2014/main" id="{746F6456-509A-4DB3-82BE-0533A24146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3292475"/>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Image 6">
            <a:extLst>
              <a:ext uri="{FF2B5EF4-FFF2-40B4-BE49-F238E27FC236}">
                <a16:creationId xmlns:a16="http://schemas.microsoft.com/office/drawing/2014/main" id="{8CFC89E2-A17E-4334-9026-FCECA41EC5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4613" y="34448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ZoneTexte 7">
            <a:extLst>
              <a:ext uri="{FF2B5EF4-FFF2-40B4-BE49-F238E27FC236}">
                <a16:creationId xmlns:a16="http://schemas.microsoft.com/office/drawing/2014/main" id="{F980CA9F-162E-4B1A-8AFF-B645D2658ECE}"/>
              </a:ext>
            </a:extLst>
          </p:cNvPr>
          <p:cNvSpPr txBox="1">
            <a:spLocks noChangeArrowheads="1"/>
          </p:cNvSpPr>
          <p:nvPr/>
        </p:nvSpPr>
        <p:spPr bwMode="auto">
          <a:xfrm>
            <a:off x="261938" y="5788025"/>
            <a:ext cx="4540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Agroforesterie tropicale en Indonésie (est de Java) : pendant la saison sèche, les rizières sont cultivées en maraichage avec des cultures associées de choux et haricots sous les cocotiers. Source image : C. Dupraz, </a:t>
            </a:r>
            <a:r>
              <a:rPr lang="fr-FR" altLang="fr-FR" sz="1200">
                <a:solidFill>
                  <a:srgbClr val="008000"/>
                </a:solidFill>
                <a:hlinkClick r:id="rId5"/>
              </a:rPr>
              <a:t>http://www1.montpellier.inra.fr/safe/month/2008/april.htm</a:t>
            </a:r>
            <a:r>
              <a:rPr lang="fr-FR" altLang="fr-FR" sz="1200">
                <a:solidFill>
                  <a:srgbClr val="008000"/>
                </a:solidFill>
              </a:rPr>
              <a:t> </a:t>
            </a:r>
          </a:p>
        </p:txBody>
      </p:sp>
      <p:sp>
        <p:nvSpPr>
          <p:cNvPr id="8201" name="ZoneTexte 8">
            <a:extLst>
              <a:ext uri="{FF2B5EF4-FFF2-40B4-BE49-F238E27FC236}">
                <a16:creationId xmlns:a16="http://schemas.microsoft.com/office/drawing/2014/main" id="{C3B20588-3EA6-49C7-8AD5-37BACACE0348}"/>
              </a:ext>
            </a:extLst>
          </p:cNvPr>
          <p:cNvSpPr txBox="1">
            <a:spLocks noChangeArrowheads="1"/>
          </p:cNvSpPr>
          <p:nvPr/>
        </p:nvSpPr>
        <p:spPr bwMode="auto">
          <a:xfrm>
            <a:off x="5199063" y="5378450"/>
            <a:ext cx="3013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Les plantations sous couvert arboré : café sous ombrage d'eucalyptus au Costa Rica, Gitane St-Georges. Source : </a:t>
            </a:r>
            <a:r>
              <a:rPr lang="fr-FR" altLang="fr-FR" sz="1200">
                <a:solidFill>
                  <a:srgbClr val="008000"/>
                </a:solidFill>
                <a:hlinkClick r:id="rId6"/>
              </a:rPr>
              <a:t>http://www2.sbf.ulaval.ca/agroforesterie/agroforesterie.html</a:t>
            </a:r>
            <a:r>
              <a:rPr lang="fr-FR" altLang="fr-FR" sz="1200">
                <a:solidFill>
                  <a:srgbClr val="008000"/>
                </a:solidFill>
              </a:rPr>
              <a:t> </a:t>
            </a:r>
          </a:p>
        </p:txBody>
      </p:sp>
      <p:sp>
        <p:nvSpPr>
          <p:cNvPr id="8202" name="ZoneTexte 9">
            <a:extLst>
              <a:ext uri="{FF2B5EF4-FFF2-40B4-BE49-F238E27FC236}">
                <a16:creationId xmlns:a16="http://schemas.microsoft.com/office/drawing/2014/main" id="{1CCB2575-183B-4917-94EF-DEE5FC1EDEA5}"/>
              </a:ext>
            </a:extLst>
          </p:cNvPr>
          <p:cNvSpPr txBox="1">
            <a:spLocks noChangeArrowheads="1"/>
          </p:cNvSpPr>
          <p:nvPr/>
        </p:nvSpPr>
        <p:spPr bwMode="auto">
          <a:xfrm>
            <a:off x="8642350" y="5240338"/>
            <a:ext cx="32051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Exemple d’une système agroforestier avec des cultures vivivrière de base, bananes et taro. Crédit photo: J. Scholle. Source : </a:t>
            </a:r>
            <a:r>
              <a:rPr lang="fr-FR" altLang="fr-FR" sz="1200">
                <a:solidFill>
                  <a:srgbClr val="008000"/>
                </a:solidFill>
                <a:hlinkClick r:id="rId7"/>
              </a:rPr>
              <a:t>http://www.ecddcomoros.org/fr/2012/07/role-des-arbres-dans-lagriculture-anjouanaise/</a:t>
            </a:r>
            <a:r>
              <a:rPr lang="fr-FR" altLang="fr-FR" sz="1200">
                <a:solidFill>
                  <a:srgbClr val="008000"/>
                </a:solidFill>
              </a:rPr>
              <a:t> </a:t>
            </a:r>
          </a:p>
        </p:txBody>
      </p:sp>
      <p:pic>
        <p:nvPicPr>
          <p:cNvPr id="8203" name="Image 10">
            <a:extLst>
              <a:ext uri="{FF2B5EF4-FFF2-40B4-BE49-F238E27FC236}">
                <a16:creationId xmlns:a16="http://schemas.microsoft.com/office/drawing/2014/main" id="{5476D669-1870-462E-B795-8CC02B9EC81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934450" y="1587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ZoneTexte 11">
            <a:extLst>
              <a:ext uri="{FF2B5EF4-FFF2-40B4-BE49-F238E27FC236}">
                <a16:creationId xmlns:a16="http://schemas.microsoft.com/office/drawing/2014/main" id="{9547BB39-6668-4CA6-AB8C-B0FDD1A36BE9}"/>
              </a:ext>
            </a:extLst>
          </p:cNvPr>
          <p:cNvSpPr txBox="1">
            <a:spLocks noChangeArrowheads="1"/>
          </p:cNvSpPr>
          <p:nvPr/>
        </p:nvSpPr>
        <p:spPr bwMode="auto">
          <a:xfrm>
            <a:off x="7842250" y="1901825"/>
            <a:ext cx="43608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Cet agriculteur cultive des « planches » mixtes de maïs, de gombo, hibiscus, d’aubergine, de tomate, et d’arachides sous les palmiers à huile </a:t>
            </a:r>
            <a:r>
              <a:rPr lang="fr-FR" altLang="fr-FR" sz="1200" i="1" dirty="0">
                <a:solidFill>
                  <a:srgbClr val="008000"/>
                </a:solidFill>
              </a:rPr>
              <a:t>(Elaeis </a:t>
            </a:r>
            <a:r>
              <a:rPr lang="fr-FR" altLang="fr-FR" sz="1200" i="1" dirty="0" err="1">
                <a:solidFill>
                  <a:srgbClr val="008000"/>
                </a:solidFill>
              </a:rPr>
              <a:t>guineensis</a:t>
            </a:r>
            <a:r>
              <a:rPr lang="fr-FR" altLang="fr-FR" sz="1200" dirty="0">
                <a:solidFill>
                  <a:srgbClr val="008000"/>
                </a:solidFill>
              </a:rPr>
              <a:t>). Contrairement à de nombreux agriculteurs de subsistance de la région, il a paillé avec les mauvaises herbes et les feuilles de palmiers, au lieu de les jeter au feu. </a:t>
            </a:r>
          </a:p>
          <a:p>
            <a:pPr algn="ctr" eaLnBrk="1" hangingPunct="1"/>
            <a:r>
              <a:rPr lang="fr-FR" altLang="fr-FR" sz="1200" dirty="0">
                <a:solidFill>
                  <a:srgbClr val="008000"/>
                </a:solidFill>
              </a:rPr>
              <a:t>Source : </a:t>
            </a:r>
            <a:r>
              <a:rPr lang="fr-FR" altLang="fr-FR" sz="1200" dirty="0">
                <a:solidFill>
                  <a:srgbClr val="008000"/>
                </a:solidFill>
                <a:hlinkClick r:id="rId9"/>
              </a:rPr>
              <a:t>https://anthrome.wordpress.com/2012/02/01/african-oil-palm-agroforestry-gabon-cenral-west-africa/</a:t>
            </a:r>
            <a:r>
              <a:rPr lang="fr-FR" altLang="fr-FR" sz="1200" dirty="0">
                <a:solidFill>
                  <a:srgbClr val="008000"/>
                </a:solidFill>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2">
            <a:extLst>
              <a:ext uri="{FF2B5EF4-FFF2-40B4-BE49-F238E27FC236}">
                <a16:creationId xmlns:a16="http://schemas.microsoft.com/office/drawing/2014/main" id="{C0EEDFD7-43EF-4F76-A018-548CCA7354C0}"/>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50</a:t>
            </a:fld>
            <a:endParaRPr lang="fr-FR"/>
          </a:p>
        </p:txBody>
      </p:sp>
      <p:sp>
        <p:nvSpPr>
          <p:cNvPr id="7" name="Rectangle 6">
            <a:extLst>
              <a:ext uri="{FF2B5EF4-FFF2-40B4-BE49-F238E27FC236}">
                <a16:creationId xmlns:a16="http://schemas.microsoft.com/office/drawing/2014/main" id="{E82B9DD6-AFE5-4A6C-B4F9-571FBB4AE3F3}"/>
              </a:ext>
            </a:extLst>
          </p:cNvPr>
          <p:cNvSpPr/>
          <p:nvPr/>
        </p:nvSpPr>
        <p:spPr>
          <a:xfrm>
            <a:off x="139850" y="983072"/>
            <a:ext cx="6380786" cy="369332"/>
          </a:xfrm>
          <a:prstGeom prst="rect">
            <a:avLst/>
          </a:prstGeom>
        </p:spPr>
        <p:txBody>
          <a:bodyPr wrap="none">
            <a:spAutoFit/>
          </a:bodyPr>
          <a:lstStyle/>
          <a:p>
            <a:r>
              <a:rPr lang="fr-FR" altLang="fr-FR" dirty="0">
                <a:solidFill>
                  <a:srgbClr val="008000"/>
                </a:solidFill>
              </a:rPr>
              <a:t>3.9b. </a:t>
            </a:r>
            <a:r>
              <a:rPr lang="fr-FR" b="1" dirty="0">
                <a:solidFill>
                  <a:srgbClr val="008000"/>
                </a:solidFill>
              </a:rPr>
              <a:t>Pomme caffre - Kei-Apple (</a:t>
            </a:r>
            <a:r>
              <a:rPr lang="fr-FR" b="1" i="1" dirty="0" err="1">
                <a:solidFill>
                  <a:srgbClr val="008000"/>
                </a:solidFill>
              </a:rPr>
              <a:t>Dovyalis</a:t>
            </a:r>
            <a:r>
              <a:rPr lang="fr-FR" b="1" i="1" dirty="0">
                <a:solidFill>
                  <a:srgbClr val="008000"/>
                </a:solidFill>
              </a:rPr>
              <a:t> </a:t>
            </a:r>
            <a:r>
              <a:rPr lang="fr-FR" b="1" i="1" dirty="0" err="1">
                <a:solidFill>
                  <a:srgbClr val="008000"/>
                </a:solidFill>
              </a:rPr>
              <a:t>caffra</a:t>
            </a:r>
            <a:r>
              <a:rPr lang="fr-FR" b="1" dirty="0">
                <a:solidFill>
                  <a:srgbClr val="008000"/>
                </a:solidFill>
              </a:rPr>
              <a:t> ou </a:t>
            </a:r>
            <a:r>
              <a:rPr lang="fr-FR" b="1" i="1" dirty="0" err="1">
                <a:solidFill>
                  <a:srgbClr val="008000"/>
                </a:solidFill>
              </a:rPr>
              <a:t>Aberia</a:t>
            </a:r>
            <a:r>
              <a:rPr lang="fr-FR" b="1" i="1" dirty="0">
                <a:solidFill>
                  <a:srgbClr val="008000"/>
                </a:solidFill>
              </a:rPr>
              <a:t> </a:t>
            </a:r>
            <a:r>
              <a:rPr lang="fr-FR" b="1" i="1" dirty="0" err="1">
                <a:solidFill>
                  <a:srgbClr val="008000"/>
                </a:solidFill>
              </a:rPr>
              <a:t>caffra</a:t>
            </a:r>
            <a:r>
              <a:rPr lang="fr-FR" b="1" dirty="0">
                <a:solidFill>
                  <a:srgbClr val="008000"/>
                </a:solidFill>
              </a:rPr>
              <a:t>)</a:t>
            </a:r>
          </a:p>
        </p:txBody>
      </p:sp>
      <p:sp>
        <p:nvSpPr>
          <p:cNvPr id="8" name="ZoneTexte 7">
            <a:extLst>
              <a:ext uri="{FF2B5EF4-FFF2-40B4-BE49-F238E27FC236}">
                <a16:creationId xmlns:a16="http://schemas.microsoft.com/office/drawing/2014/main" id="{5A5FFA97-84D8-4192-AB29-2D85A2DC5DD8}"/>
              </a:ext>
            </a:extLst>
          </p:cNvPr>
          <p:cNvSpPr txBox="1"/>
          <p:nvPr/>
        </p:nvSpPr>
        <p:spPr>
          <a:xfrm>
            <a:off x="139851" y="1376604"/>
            <a:ext cx="10111350" cy="3536816"/>
          </a:xfrm>
          <a:prstGeom prst="rect">
            <a:avLst/>
          </a:prstGeom>
          <a:noFill/>
        </p:spPr>
        <p:txBody>
          <a:bodyPr wrap="square" rtlCol="0">
            <a:spAutoFit/>
          </a:bodyPr>
          <a:lstStyle/>
          <a:p>
            <a:r>
              <a:rPr lang="fr-FR" sz="1600" dirty="0"/>
              <a:t>L'</a:t>
            </a:r>
            <a:r>
              <a:rPr lang="fr-FR" sz="1600" b="1" dirty="0" err="1"/>
              <a:t>Umkokola</a:t>
            </a:r>
            <a:r>
              <a:rPr lang="fr-FR" sz="1600" dirty="0"/>
              <a:t>, la </a:t>
            </a:r>
            <a:r>
              <a:rPr lang="fr-FR" sz="1600" b="1" dirty="0"/>
              <a:t>pomme Kei, la pomme</a:t>
            </a:r>
            <a:r>
              <a:rPr lang="fr-FR" sz="1600" dirty="0"/>
              <a:t> </a:t>
            </a:r>
            <a:r>
              <a:rPr lang="fr-FR" sz="1600" b="1" dirty="0"/>
              <a:t>Kai</a:t>
            </a:r>
            <a:r>
              <a:rPr lang="fr-FR" sz="1600" dirty="0"/>
              <a:t> ou la </a:t>
            </a:r>
            <a:r>
              <a:rPr lang="fr-FR" sz="1600" b="1" dirty="0"/>
              <a:t>pomme </a:t>
            </a:r>
            <a:r>
              <a:rPr lang="fr-FR" sz="1600" b="1" dirty="0" err="1"/>
              <a:t>Kau</a:t>
            </a:r>
            <a:r>
              <a:rPr lang="fr-FR" sz="1600" dirty="0"/>
              <a:t> </a:t>
            </a:r>
            <a:r>
              <a:rPr lang="fr-FR" sz="1600" baseline="30000" dirty="0">
                <a:hlinkClick r:id="rId2"/>
              </a:rPr>
              <a:t>[1]</a:t>
            </a:r>
            <a:r>
              <a:rPr lang="fr-FR" sz="1600" dirty="0"/>
              <a:t> est un arbre de petite et moyenne taille, arbre à feuilles persistantes, atteignent 6-8 m de haut, originaire d'</a:t>
            </a:r>
            <a:r>
              <a:rPr lang="fr-FR" sz="1600" dirty="0">
                <a:hlinkClick r:id="rId3" tooltip="Afrique"/>
              </a:rPr>
              <a:t>Afrique</a:t>
            </a:r>
            <a:r>
              <a:rPr lang="fr-FR" sz="1600" dirty="0"/>
              <a:t> australe et présent habituellement dans les bois secs. Les fruits mûrs, une </a:t>
            </a:r>
            <a:r>
              <a:rPr lang="fr-FR" sz="1600" dirty="0">
                <a:hlinkClick r:id="rId4" tooltip="Berry (botanique)"/>
              </a:rPr>
              <a:t>baie</a:t>
            </a:r>
            <a:r>
              <a:rPr lang="fr-FR" sz="1600" dirty="0"/>
              <a:t> mousseuse, comestible jaune ou orange de 2,5-4 cm de diamètre, avec la peau et la chair d'une couleur uniforme et contenant plusieurs petites </a:t>
            </a:r>
            <a:r>
              <a:rPr lang="fr-FR" sz="1600" dirty="0">
                <a:hlinkClick r:id="rId5" tooltip="La graine"/>
              </a:rPr>
              <a:t>graines</a:t>
            </a:r>
            <a:r>
              <a:rPr lang="fr-FR" sz="1600" dirty="0"/>
              <a:t>, rappelant une </a:t>
            </a:r>
            <a:r>
              <a:rPr lang="fr-FR" sz="1600" b="1" dirty="0">
                <a:solidFill>
                  <a:srgbClr val="008000"/>
                </a:solidFill>
              </a:rPr>
              <a:t>petite </a:t>
            </a:r>
            <a:r>
              <a:rPr lang="fr-FR" sz="1600" b="1" dirty="0">
                <a:solidFill>
                  <a:srgbClr val="008000"/>
                </a:solidFill>
                <a:hlinkClick r:id="rId6" tooltip="Pomme"/>
              </a:rPr>
              <a:t>pomme</a:t>
            </a:r>
            <a:r>
              <a:rPr lang="fr-FR" sz="1600" b="1" dirty="0">
                <a:solidFill>
                  <a:srgbClr val="008000"/>
                </a:solidFill>
              </a:rPr>
              <a:t> sont savoureux, juteux, savoureux mais très </a:t>
            </a:r>
            <a:r>
              <a:rPr lang="fr-FR" sz="1600" b="1" dirty="0">
                <a:solidFill>
                  <a:srgbClr val="008000"/>
                </a:solidFill>
                <a:hlinkClick r:id="rId7" tooltip="Acide"/>
              </a:rPr>
              <a:t>acides</a:t>
            </a:r>
            <a:r>
              <a:rPr lang="fr-FR" sz="1600" dirty="0"/>
              <a:t>. </a:t>
            </a:r>
            <a:r>
              <a:rPr lang="fr-FR" sz="1600" b="1" dirty="0">
                <a:solidFill>
                  <a:srgbClr val="008000"/>
                </a:solidFill>
              </a:rPr>
              <a:t>On en fait une délicieuse confiture. </a:t>
            </a:r>
            <a:r>
              <a:rPr lang="fr-FR" sz="1600" dirty="0"/>
              <a:t>La production est souvent abondante, pesant les branches pendant l'été. </a:t>
            </a:r>
            <a:r>
              <a:rPr lang="fr-FR" sz="1600" b="1" dirty="0">
                <a:solidFill>
                  <a:srgbClr val="008000"/>
                </a:solidFill>
              </a:rPr>
              <a:t>Ce fruit peu connu a le potentiel d'améliorer la nutrition, de stimuler la sécurité alimentaire, de favoriser le développement rural et de soutenir les soins durables. </a:t>
            </a:r>
            <a:r>
              <a:rPr lang="fr-FR" sz="1600" dirty="0">
                <a:solidFill>
                  <a:srgbClr val="008000"/>
                </a:solidFill>
              </a:rPr>
              <a:t>Bien que cette espèce dioïque est subtropicale, elle survit à des températures aussi basses que -6 °C. </a:t>
            </a:r>
            <a:r>
              <a:rPr lang="fr-FR" sz="1600" dirty="0"/>
              <a:t>Elle se propage par les semences</a:t>
            </a:r>
            <a:r>
              <a:rPr lang="fr-FR" sz="1600" b="1" dirty="0">
                <a:solidFill>
                  <a:srgbClr val="008000"/>
                </a:solidFill>
              </a:rPr>
              <a:t>. Il résiste à la sécheresse et au gel. Il pousse bien le long des côtes. Appréciés par les oiseaux, il porte des épines nombreuses</a:t>
            </a:r>
            <a:r>
              <a:rPr lang="fr-FR" sz="1600" dirty="0"/>
              <a:t>, </a:t>
            </a:r>
            <a:r>
              <a:rPr lang="fr-FR" sz="1600" b="1" i="1" dirty="0">
                <a:solidFill>
                  <a:srgbClr val="008000"/>
                </a:solidFill>
              </a:rPr>
              <a:t>fortes et pointues d'une longueur maximale de 7,5 cm</a:t>
            </a:r>
            <a:r>
              <a:rPr lang="fr-FR" sz="1600" dirty="0"/>
              <a:t>. Il peut être cultivé comme une bordure, un écran ou </a:t>
            </a:r>
            <a:r>
              <a:rPr lang="fr-FR" sz="1600" b="1" i="1" dirty="0">
                <a:solidFill>
                  <a:srgbClr val="008000"/>
                </a:solidFill>
              </a:rPr>
              <a:t>utilisé comme une haie impénétrable </a:t>
            </a:r>
            <a:r>
              <a:rPr lang="fr-FR" sz="1600" dirty="0"/>
              <a:t>autour d'un jardin </a:t>
            </a:r>
            <a:r>
              <a:rPr lang="fr-FR" sz="1600" b="1" i="1" dirty="0">
                <a:solidFill>
                  <a:srgbClr val="008000"/>
                </a:solidFill>
              </a:rPr>
              <a:t>pour empêcher les personnes et les animaux indésirables.</a:t>
            </a:r>
            <a:r>
              <a:rPr lang="fr-FR" sz="1600" dirty="0"/>
              <a:t> Il prospère en plein soleil ou à l'ombre légère.  Cette haie doit être taillée légèrement régulièrement. </a:t>
            </a:r>
            <a:r>
              <a:rPr lang="fr-FR" b="1" dirty="0"/>
              <a:t>USDA Zone</a:t>
            </a:r>
            <a:r>
              <a:rPr lang="fr-FR" dirty="0"/>
              <a:t> 9b - 11.</a:t>
            </a:r>
          </a:p>
          <a:p>
            <a:r>
              <a:rPr lang="fr-FR" sz="1200" dirty="0"/>
              <a:t>Sources : a) </a:t>
            </a:r>
            <a:r>
              <a:rPr lang="fr-FR" sz="1200" dirty="0">
                <a:hlinkClick r:id="rId8"/>
              </a:rPr>
              <a:t>http://www.bothasigwatch.co.za/2014/05/19/making-your-garden-unattractive-to-criminals-19-may-2014/</a:t>
            </a:r>
            <a:r>
              <a:rPr lang="fr-FR" sz="1200" dirty="0"/>
              <a:t> </a:t>
            </a:r>
          </a:p>
          <a:p>
            <a:r>
              <a:rPr lang="fr-FR" sz="1200" dirty="0"/>
              <a:t>b) </a:t>
            </a:r>
            <a:r>
              <a:rPr lang="fr-FR" sz="1200" dirty="0">
                <a:hlinkClick r:id="rId9"/>
              </a:rPr>
              <a:t>https://en.wikipedia.org/wiki/Dovyalis_caffra</a:t>
            </a:r>
            <a:r>
              <a:rPr lang="fr-FR" sz="1200" dirty="0"/>
              <a:t> </a:t>
            </a:r>
            <a:endParaRPr lang="fr-FR" dirty="0"/>
          </a:p>
        </p:txBody>
      </p:sp>
      <p:pic>
        <p:nvPicPr>
          <p:cNvPr id="9" name="Image 8">
            <a:extLst>
              <a:ext uri="{FF2B5EF4-FFF2-40B4-BE49-F238E27FC236}">
                <a16:creationId xmlns:a16="http://schemas.microsoft.com/office/drawing/2014/main" id="{C5B1FE5E-C71D-454A-BB79-0101C5B1D9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51201" y="3603811"/>
            <a:ext cx="1896264" cy="1420367"/>
          </a:xfrm>
          <a:prstGeom prst="rect">
            <a:avLst/>
          </a:prstGeom>
        </p:spPr>
      </p:pic>
      <p:pic>
        <p:nvPicPr>
          <p:cNvPr id="10" name="Image 9">
            <a:extLst>
              <a:ext uri="{FF2B5EF4-FFF2-40B4-BE49-F238E27FC236}">
                <a16:creationId xmlns:a16="http://schemas.microsoft.com/office/drawing/2014/main" id="{CDE3042C-8E54-497B-B3BC-CF07700B5D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8775" y="4661382"/>
            <a:ext cx="2143125" cy="2143125"/>
          </a:xfrm>
          <a:prstGeom prst="rect">
            <a:avLst/>
          </a:prstGeom>
        </p:spPr>
      </p:pic>
      <p:pic>
        <p:nvPicPr>
          <p:cNvPr id="11" name="Image 10">
            <a:extLst>
              <a:ext uri="{FF2B5EF4-FFF2-40B4-BE49-F238E27FC236}">
                <a16:creationId xmlns:a16="http://schemas.microsoft.com/office/drawing/2014/main" id="{35219567-3763-4484-89B7-0DB5F857BC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294" y="5163671"/>
            <a:ext cx="2097642" cy="1571207"/>
          </a:xfrm>
          <a:prstGeom prst="rect">
            <a:avLst/>
          </a:prstGeom>
        </p:spPr>
      </p:pic>
      <p:pic>
        <p:nvPicPr>
          <p:cNvPr id="12" name="Image 11">
            <a:extLst>
              <a:ext uri="{FF2B5EF4-FFF2-40B4-BE49-F238E27FC236}">
                <a16:creationId xmlns:a16="http://schemas.microsoft.com/office/drawing/2014/main" id="{0A22ACB6-E424-42AE-A02A-87FAC7AD1E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88041" y="4922178"/>
            <a:ext cx="2466975" cy="1847850"/>
          </a:xfrm>
          <a:prstGeom prst="rect">
            <a:avLst/>
          </a:prstGeom>
        </p:spPr>
      </p:pic>
      <p:pic>
        <p:nvPicPr>
          <p:cNvPr id="13" name="Image 12">
            <a:extLst>
              <a:ext uri="{FF2B5EF4-FFF2-40B4-BE49-F238E27FC236}">
                <a16:creationId xmlns:a16="http://schemas.microsoft.com/office/drawing/2014/main" id="{62E22D1F-C0BA-4ABC-98DF-9294E4E765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2512" y="4979496"/>
            <a:ext cx="2466975" cy="1847850"/>
          </a:xfrm>
          <a:prstGeom prst="rect">
            <a:avLst/>
          </a:prstGeom>
        </p:spPr>
      </p:pic>
      <p:pic>
        <p:nvPicPr>
          <p:cNvPr id="14" name="Image 13">
            <a:extLst>
              <a:ext uri="{FF2B5EF4-FFF2-40B4-BE49-F238E27FC236}">
                <a16:creationId xmlns:a16="http://schemas.microsoft.com/office/drawing/2014/main" id="{9F79C12C-FF8F-41AA-B566-2AAC800779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3957" y="5014172"/>
            <a:ext cx="2600325" cy="1752600"/>
          </a:xfrm>
          <a:prstGeom prst="rect">
            <a:avLst/>
          </a:prstGeom>
        </p:spPr>
      </p:pic>
      <p:pic>
        <p:nvPicPr>
          <p:cNvPr id="15" name="Image 14">
            <a:extLst>
              <a:ext uri="{FF2B5EF4-FFF2-40B4-BE49-F238E27FC236}">
                <a16:creationId xmlns:a16="http://schemas.microsoft.com/office/drawing/2014/main" id="{32F11E40-4518-4D01-B3C0-280995B64C7B}"/>
              </a:ext>
            </a:extLst>
          </p:cNvPr>
          <p:cNvPicPr>
            <a:picLocks noChangeAspect="1"/>
          </p:cNvPicPr>
          <p:nvPr/>
        </p:nvPicPr>
        <p:blipFill>
          <a:blip r:embed="rId16"/>
          <a:stretch>
            <a:fillRect/>
          </a:stretch>
        </p:blipFill>
        <p:spPr>
          <a:xfrm>
            <a:off x="10955999" y="66650"/>
            <a:ext cx="1133475" cy="1123950"/>
          </a:xfrm>
          <a:prstGeom prst="rect">
            <a:avLst/>
          </a:prstGeom>
        </p:spPr>
      </p:pic>
      <p:pic>
        <p:nvPicPr>
          <p:cNvPr id="16" name="Image 15">
            <a:extLst>
              <a:ext uri="{FF2B5EF4-FFF2-40B4-BE49-F238E27FC236}">
                <a16:creationId xmlns:a16="http://schemas.microsoft.com/office/drawing/2014/main" id="{4FD83B46-F732-41EC-B1CA-A155754306C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80921" y="2367482"/>
            <a:ext cx="1566544" cy="1173396"/>
          </a:xfrm>
          <a:prstGeom prst="rect">
            <a:avLst/>
          </a:prstGeom>
        </p:spPr>
      </p:pic>
      <p:pic>
        <p:nvPicPr>
          <p:cNvPr id="17" name="Image 16">
            <a:extLst>
              <a:ext uri="{FF2B5EF4-FFF2-40B4-BE49-F238E27FC236}">
                <a16:creationId xmlns:a16="http://schemas.microsoft.com/office/drawing/2014/main" id="{96243E29-1320-48ED-BCE3-585F95EF691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61986" y="1265439"/>
            <a:ext cx="1385479" cy="1039109"/>
          </a:xfrm>
          <a:prstGeom prst="rect">
            <a:avLst/>
          </a:prstGeom>
        </p:spPr>
      </p:pic>
      <p:pic>
        <p:nvPicPr>
          <p:cNvPr id="18" name="Image 17">
            <a:extLst>
              <a:ext uri="{FF2B5EF4-FFF2-40B4-BE49-F238E27FC236}">
                <a16:creationId xmlns:a16="http://schemas.microsoft.com/office/drawing/2014/main" id="{889CFCC2-828E-4538-A69B-C6FB4C0966B6}"/>
              </a:ext>
            </a:extLst>
          </p:cNvPr>
          <p:cNvPicPr>
            <a:picLocks noChangeAspect="1"/>
          </p:cNvPicPr>
          <p:nvPr/>
        </p:nvPicPr>
        <p:blipFill>
          <a:blip r:embed="rId19"/>
          <a:stretch>
            <a:fillRect/>
          </a:stretch>
        </p:blipFill>
        <p:spPr>
          <a:xfrm>
            <a:off x="904090" y="19189"/>
            <a:ext cx="400050" cy="352425"/>
          </a:xfrm>
          <a:prstGeom prst="rect">
            <a:avLst/>
          </a:prstGeom>
        </p:spPr>
      </p:pic>
      <p:pic>
        <p:nvPicPr>
          <p:cNvPr id="19" name="Image 18">
            <a:extLst>
              <a:ext uri="{FF2B5EF4-FFF2-40B4-BE49-F238E27FC236}">
                <a16:creationId xmlns:a16="http://schemas.microsoft.com/office/drawing/2014/main" id="{03B8B40A-2B3A-4BB6-B9D3-820762641CA7}"/>
              </a:ext>
            </a:extLst>
          </p:cNvPr>
          <p:cNvPicPr>
            <a:picLocks noChangeAspect="1"/>
          </p:cNvPicPr>
          <p:nvPr/>
        </p:nvPicPr>
        <p:blipFill>
          <a:blip r:embed="rId19"/>
          <a:stretch>
            <a:fillRect/>
          </a:stretch>
        </p:blipFill>
        <p:spPr>
          <a:xfrm>
            <a:off x="1323875" y="9028"/>
            <a:ext cx="400050" cy="352425"/>
          </a:xfrm>
          <a:prstGeom prst="rect">
            <a:avLst/>
          </a:prstGeom>
        </p:spPr>
      </p:pic>
      <p:pic>
        <p:nvPicPr>
          <p:cNvPr id="20" name="Image 19">
            <a:extLst>
              <a:ext uri="{FF2B5EF4-FFF2-40B4-BE49-F238E27FC236}">
                <a16:creationId xmlns:a16="http://schemas.microsoft.com/office/drawing/2014/main" id="{27E7E053-01BD-43F1-8CC3-94F9DEE47768}"/>
              </a:ext>
            </a:extLst>
          </p:cNvPr>
          <p:cNvPicPr>
            <a:picLocks noChangeAspect="1"/>
          </p:cNvPicPr>
          <p:nvPr/>
        </p:nvPicPr>
        <p:blipFill>
          <a:blip r:embed="rId19"/>
          <a:stretch>
            <a:fillRect/>
          </a:stretch>
        </p:blipFill>
        <p:spPr>
          <a:xfrm>
            <a:off x="1760925" y="-820"/>
            <a:ext cx="400050" cy="352425"/>
          </a:xfrm>
          <a:prstGeom prst="rect">
            <a:avLst/>
          </a:prstGeom>
        </p:spPr>
      </p:pic>
      <p:pic>
        <p:nvPicPr>
          <p:cNvPr id="21" name="Image 10" descr="logo aride_s.jpg">
            <a:extLst>
              <a:ext uri="{FF2B5EF4-FFF2-40B4-BE49-F238E27FC236}">
                <a16:creationId xmlns:a16="http://schemas.microsoft.com/office/drawing/2014/main" id="{69606460-C803-456B-A19E-4FB6C329B373}"/>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685451" y="210604"/>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1" descr="logo salinisation2_s.jpg">
            <a:extLst>
              <a:ext uri="{FF2B5EF4-FFF2-40B4-BE49-F238E27FC236}">
                <a16:creationId xmlns:a16="http://schemas.microsoft.com/office/drawing/2014/main" id="{70286113-CCFE-4B63-84EB-66EBCE39C822}"/>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988410" y="210604"/>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0234E2A6-D7BF-4EB6-AECD-77917EB14831}"/>
              </a:ext>
            </a:extLst>
          </p:cNvPr>
          <p:cNvSpPr/>
          <p:nvPr/>
        </p:nvSpPr>
        <p:spPr>
          <a:xfrm>
            <a:off x="8107866" y="37973"/>
            <a:ext cx="519694" cy="707886"/>
          </a:xfrm>
          <a:prstGeom prst="rect">
            <a:avLst/>
          </a:prstGeom>
        </p:spPr>
        <p:txBody>
          <a:bodyPr wrap="none">
            <a:spAutoFit/>
          </a:bodyPr>
          <a:lstStyle/>
          <a:p>
            <a:r>
              <a:rPr lang="fr-FR" altLang="fr-FR" sz="4000" b="1" dirty="0">
                <a:solidFill>
                  <a:srgbClr val="008000"/>
                </a:solidFill>
              </a:rPr>
              <a:t>U</a:t>
            </a:r>
            <a:endParaRPr lang="fr-FR" sz="4000" dirty="0"/>
          </a:p>
        </p:txBody>
      </p:sp>
      <p:pic>
        <p:nvPicPr>
          <p:cNvPr id="24" name="Picture 2" descr="fruitsLogo9_ss">
            <a:extLst>
              <a:ext uri="{FF2B5EF4-FFF2-40B4-BE49-F238E27FC236}">
                <a16:creationId xmlns:a16="http://schemas.microsoft.com/office/drawing/2014/main" id="{A804A0E8-978C-4303-AD35-202D6887F5E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53817" y="62967"/>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medicament2_s">
            <a:extLst>
              <a:ext uri="{FF2B5EF4-FFF2-40B4-BE49-F238E27FC236}">
                <a16:creationId xmlns:a16="http://schemas.microsoft.com/office/drawing/2014/main" id="{050E3BEB-87BA-4C5D-BBA3-70895984486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359792" y="284956"/>
            <a:ext cx="43829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a:extLst>
              <a:ext uri="{FF2B5EF4-FFF2-40B4-BE49-F238E27FC236}">
                <a16:creationId xmlns:a16="http://schemas.microsoft.com/office/drawing/2014/main" id="{D6522094-8486-423E-A2AD-9937DBB4B892}"/>
              </a:ext>
            </a:extLst>
          </p:cNvPr>
          <p:cNvSpPr>
            <a:spLocks noChangeArrowheads="1"/>
          </p:cNvSpPr>
          <p:nvPr/>
        </p:nvSpPr>
        <p:spPr bwMode="auto">
          <a:xfrm>
            <a:off x="3885961" y="137461"/>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27" name="Rectangle 5">
            <a:extLst>
              <a:ext uri="{FF2B5EF4-FFF2-40B4-BE49-F238E27FC236}">
                <a16:creationId xmlns:a16="http://schemas.microsoft.com/office/drawing/2014/main" id="{31EF8D3C-78F0-4DFC-B0E4-3A98AED80406}"/>
              </a:ext>
            </a:extLst>
          </p:cNvPr>
          <p:cNvSpPr>
            <a:spLocks noChangeArrowheads="1"/>
          </p:cNvSpPr>
          <p:nvPr/>
        </p:nvSpPr>
        <p:spPr bwMode="auto">
          <a:xfrm>
            <a:off x="136525" y="588963"/>
            <a:ext cx="874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 (suite)</a:t>
            </a:r>
            <a:endParaRPr lang="fr-FR" altLang="fr-FR" dirty="0"/>
          </a:p>
        </p:txBody>
      </p:sp>
    </p:spTree>
    <p:extLst>
      <p:ext uri="{BB962C8B-B14F-4D97-AF65-F5344CB8AC3E}">
        <p14:creationId xmlns:p14="http://schemas.microsoft.com/office/powerpoint/2010/main" val="910126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CE022EE-2594-416B-BDD6-9E4E8B0A4476}"/>
              </a:ext>
            </a:extLst>
          </p:cNvPr>
          <p:cNvSpPr>
            <a:spLocks noGrp="1"/>
          </p:cNvSpPr>
          <p:nvPr>
            <p:ph type="sldNum" sz="quarter" idx="12"/>
          </p:nvPr>
        </p:nvSpPr>
        <p:spPr>
          <a:xfrm>
            <a:off x="11392347" y="213735"/>
            <a:ext cx="563881" cy="334906"/>
          </a:xfrm>
        </p:spPr>
        <p:txBody>
          <a:bodyPr/>
          <a:lstStyle/>
          <a:p>
            <a:fld id="{509FA877-4A07-436E-ABF2-A3934AE4B8D4}" type="slidenum">
              <a:rPr lang="fr-FR" smtClean="0"/>
              <a:t>51</a:t>
            </a:fld>
            <a:endParaRPr lang="fr-FR"/>
          </a:p>
        </p:txBody>
      </p:sp>
      <p:sp>
        <p:nvSpPr>
          <p:cNvPr id="6" name="ZoneTexte 5">
            <a:extLst>
              <a:ext uri="{FF2B5EF4-FFF2-40B4-BE49-F238E27FC236}">
                <a16:creationId xmlns:a16="http://schemas.microsoft.com/office/drawing/2014/main" id="{9B03FCBA-06C5-4225-B822-5DEFEECB7DC4}"/>
              </a:ext>
            </a:extLst>
          </p:cNvPr>
          <p:cNvSpPr txBox="1"/>
          <p:nvPr/>
        </p:nvSpPr>
        <p:spPr>
          <a:xfrm>
            <a:off x="105478" y="1410433"/>
            <a:ext cx="11850750" cy="1846658"/>
          </a:xfrm>
          <a:prstGeom prst="rect">
            <a:avLst/>
          </a:prstGeom>
          <a:noFill/>
        </p:spPr>
        <p:txBody>
          <a:bodyPr wrap="square" rtlCol="0">
            <a:spAutoFit/>
          </a:bodyPr>
          <a:lstStyle/>
          <a:p>
            <a:r>
              <a:rPr lang="fr-FR" dirty="0"/>
              <a:t>Le </a:t>
            </a:r>
            <a:r>
              <a:rPr lang="fr-FR" dirty="0">
                <a:solidFill>
                  <a:srgbClr val="008000"/>
                </a:solidFill>
              </a:rPr>
              <a:t>Prunier de Natal nécessite très peu d'eau</a:t>
            </a:r>
            <a:r>
              <a:rPr lang="fr-FR" dirty="0"/>
              <a:t>, se développe bien </a:t>
            </a:r>
            <a:r>
              <a:rPr lang="fr-FR" dirty="0">
                <a:solidFill>
                  <a:srgbClr val="008000"/>
                </a:solidFill>
              </a:rPr>
              <a:t>près de la côte</a:t>
            </a:r>
            <a:r>
              <a:rPr lang="fr-FR" dirty="0"/>
              <a:t>. Il a quelques ravageurs, se développe dans la plupart des sols et a un </a:t>
            </a:r>
            <a:r>
              <a:rPr lang="fr-FR" dirty="0">
                <a:solidFill>
                  <a:srgbClr val="FF0000"/>
                </a:solidFill>
              </a:rPr>
              <a:t>délicieux fruit sucré / acide</a:t>
            </a:r>
            <a:r>
              <a:rPr lang="fr-FR" dirty="0"/>
              <a:t>. Il se développe à environ 2 mètres de haut, mais peut être taillé plus près du sol ou la variété étreinte au sol (Tapis vert) peut être plantée. Il peut être formé dans une haie formelle, en mini arbre ou en couvre-sol. La plante est </a:t>
            </a:r>
            <a:r>
              <a:rPr lang="fr-FR" b="1" i="1" dirty="0">
                <a:solidFill>
                  <a:srgbClr val="008000"/>
                </a:solidFill>
              </a:rPr>
              <a:t>épineuse</a:t>
            </a:r>
            <a:r>
              <a:rPr lang="fr-FR" dirty="0"/>
              <a:t>, les feuilles caoutchouteuses et la </a:t>
            </a:r>
            <a:r>
              <a:rPr lang="fr-FR" dirty="0">
                <a:solidFill>
                  <a:srgbClr val="FF0000"/>
                </a:solidFill>
              </a:rPr>
              <a:t>sève est toxique </a:t>
            </a:r>
            <a:r>
              <a:rPr lang="fr-FR" dirty="0"/>
              <a:t>(mais les </a:t>
            </a:r>
            <a:r>
              <a:rPr lang="fr-FR" dirty="0">
                <a:solidFill>
                  <a:srgbClr val="008000"/>
                </a:solidFill>
              </a:rPr>
              <a:t>fruits rouges sont parfaitement sûrs</a:t>
            </a:r>
            <a:r>
              <a:rPr lang="fr-FR" dirty="0"/>
              <a:t>). Lorsque vous travaillez avec cette plante, assurez-vous de porter des gants ! </a:t>
            </a:r>
            <a:r>
              <a:rPr lang="it-IT" b="1" dirty="0"/>
              <a:t> USDA Zone</a:t>
            </a:r>
            <a:r>
              <a:rPr lang="it-IT" dirty="0"/>
              <a:t>: 10(9) - 11 </a:t>
            </a:r>
            <a:r>
              <a:rPr lang="fr-FR" dirty="0"/>
              <a:t>.</a:t>
            </a:r>
          </a:p>
          <a:p>
            <a:r>
              <a:rPr lang="fr-FR" sz="1200" dirty="0"/>
              <a:t>Les feuilles sont de couleur vert foncé, les fleurs sont blanches en forme d'étoile et très parfumées. Le fruit est allongé et rouge vif.</a:t>
            </a:r>
          </a:p>
          <a:p>
            <a:r>
              <a:rPr lang="fr-FR" sz="1200" dirty="0"/>
              <a:t>Sources : a) </a:t>
            </a:r>
            <a:r>
              <a:rPr lang="fr-FR" sz="1200" dirty="0">
                <a:hlinkClick r:id="rId2"/>
              </a:rPr>
              <a:t>http://www.bothasigwatch.co.za/2014/05/19/making-your-garden-unattractive-to-criminals-19-may-2014/</a:t>
            </a:r>
            <a:r>
              <a:rPr lang="fr-FR" sz="1200" dirty="0"/>
              <a:t>, b) </a:t>
            </a:r>
            <a:r>
              <a:rPr lang="fr-FR" sz="1200" dirty="0">
                <a:hlinkClick r:id="rId3"/>
              </a:rPr>
              <a:t>https://fr.wikipedia.org/wiki/Carissa_macrocarpa</a:t>
            </a:r>
            <a:r>
              <a:rPr lang="fr-FR" sz="1200" dirty="0"/>
              <a:t> </a:t>
            </a:r>
          </a:p>
        </p:txBody>
      </p:sp>
      <p:pic>
        <p:nvPicPr>
          <p:cNvPr id="7" name="Image 6">
            <a:extLst>
              <a:ext uri="{FF2B5EF4-FFF2-40B4-BE49-F238E27FC236}">
                <a16:creationId xmlns:a16="http://schemas.microsoft.com/office/drawing/2014/main" id="{7D63D921-CF8F-4777-8B38-56B541B14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238" y="5348358"/>
            <a:ext cx="1800225" cy="1371600"/>
          </a:xfrm>
          <a:prstGeom prst="rect">
            <a:avLst/>
          </a:prstGeom>
        </p:spPr>
      </p:pic>
      <p:pic>
        <p:nvPicPr>
          <p:cNvPr id="8" name="Image 7">
            <a:extLst>
              <a:ext uri="{FF2B5EF4-FFF2-40B4-BE49-F238E27FC236}">
                <a16:creationId xmlns:a16="http://schemas.microsoft.com/office/drawing/2014/main" id="{DF5C30A1-EBF5-4C14-8D37-612234E0C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14983"/>
            <a:ext cx="2676525" cy="1704975"/>
          </a:xfrm>
          <a:prstGeom prst="rect">
            <a:avLst/>
          </a:prstGeom>
        </p:spPr>
      </p:pic>
      <p:pic>
        <p:nvPicPr>
          <p:cNvPr id="9" name="Image 8">
            <a:extLst>
              <a:ext uri="{FF2B5EF4-FFF2-40B4-BE49-F238E27FC236}">
                <a16:creationId xmlns:a16="http://schemas.microsoft.com/office/drawing/2014/main" id="{4B728EDA-8DF9-4648-BA5D-E9FB755A42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6925" y="4995932"/>
            <a:ext cx="2628900" cy="1743075"/>
          </a:xfrm>
          <a:prstGeom prst="rect">
            <a:avLst/>
          </a:prstGeom>
        </p:spPr>
      </p:pic>
      <p:pic>
        <p:nvPicPr>
          <p:cNvPr id="10" name="Image 9">
            <a:extLst>
              <a:ext uri="{FF2B5EF4-FFF2-40B4-BE49-F238E27FC236}">
                <a16:creationId xmlns:a16="http://schemas.microsoft.com/office/drawing/2014/main" id="{9EB2F200-3C32-4039-86D1-ACC6FDDEEB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8334" y="4969719"/>
            <a:ext cx="2466975" cy="1847850"/>
          </a:xfrm>
          <a:prstGeom prst="rect">
            <a:avLst/>
          </a:prstGeom>
        </p:spPr>
      </p:pic>
      <p:pic>
        <p:nvPicPr>
          <p:cNvPr id="11" name="Image 10">
            <a:extLst>
              <a:ext uri="{FF2B5EF4-FFF2-40B4-BE49-F238E27FC236}">
                <a16:creationId xmlns:a16="http://schemas.microsoft.com/office/drawing/2014/main" id="{3337A967-B150-408A-8DBA-3924205406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022" y="4350594"/>
            <a:ext cx="1847850" cy="2466975"/>
          </a:xfrm>
          <a:prstGeom prst="rect">
            <a:avLst/>
          </a:prstGeom>
        </p:spPr>
      </p:pic>
      <p:pic>
        <p:nvPicPr>
          <p:cNvPr id="12" name="Image 11">
            <a:extLst>
              <a:ext uri="{FF2B5EF4-FFF2-40B4-BE49-F238E27FC236}">
                <a16:creationId xmlns:a16="http://schemas.microsoft.com/office/drawing/2014/main" id="{C4CA30A9-54BA-4DDE-8BA3-2296A2076B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9383" y="3301671"/>
            <a:ext cx="2436228" cy="1624152"/>
          </a:xfrm>
          <a:prstGeom prst="rect">
            <a:avLst/>
          </a:prstGeom>
        </p:spPr>
      </p:pic>
      <p:pic>
        <p:nvPicPr>
          <p:cNvPr id="13" name="Image 12">
            <a:extLst>
              <a:ext uri="{FF2B5EF4-FFF2-40B4-BE49-F238E27FC236}">
                <a16:creationId xmlns:a16="http://schemas.microsoft.com/office/drawing/2014/main" id="{5083E0DF-B9E7-4B41-864A-91AE0C33D4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6185" y="3301671"/>
            <a:ext cx="1624152" cy="1624152"/>
          </a:xfrm>
          <a:prstGeom prst="rect">
            <a:avLst/>
          </a:prstGeom>
        </p:spPr>
      </p:pic>
      <p:pic>
        <p:nvPicPr>
          <p:cNvPr id="14" name="Image 13">
            <a:extLst>
              <a:ext uri="{FF2B5EF4-FFF2-40B4-BE49-F238E27FC236}">
                <a16:creationId xmlns:a16="http://schemas.microsoft.com/office/drawing/2014/main" id="{295E535E-39E4-4379-9028-81DD660A26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5900" y="3301671"/>
            <a:ext cx="1771650" cy="1771650"/>
          </a:xfrm>
          <a:prstGeom prst="rect">
            <a:avLst/>
          </a:prstGeom>
        </p:spPr>
      </p:pic>
      <p:sp>
        <p:nvSpPr>
          <p:cNvPr id="15" name="ZoneTexte 14">
            <a:extLst>
              <a:ext uri="{FF2B5EF4-FFF2-40B4-BE49-F238E27FC236}">
                <a16:creationId xmlns:a16="http://schemas.microsoft.com/office/drawing/2014/main" id="{D4077A7B-EE11-47D6-B1D1-EA9479105272}"/>
              </a:ext>
            </a:extLst>
          </p:cNvPr>
          <p:cNvSpPr txBox="1"/>
          <p:nvPr/>
        </p:nvSpPr>
        <p:spPr>
          <a:xfrm>
            <a:off x="193014" y="991533"/>
            <a:ext cx="5766721" cy="369332"/>
          </a:xfrm>
          <a:prstGeom prst="rect">
            <a:avLst/>
          </a:prstGeom>
          <a:noFill/>
        </p:spPr>
        <p:txBody>
          <a:bodyPr wrap="square" rtlCol="0">
            <a:spAutoFit/>
          </a:bodyPr>
          <a:lstStyle/>
          <a:p>
            <a:r>
              <a:rPr lang="fr-FR" altLang="fr-FR" dirty="0">
                <a:solidFill>
                  <a:srgbClr val="008000"/>
                </a:solidFill>
              </a:rPr>
              <a:t>3.9c. </a:t>
            </a:r>
            <a:r>
              <a:rPr lang="fr-FR" b="1" dirty="0">
                <a:solidFill>
                  <a:srgbClr val="008000"/>
                </a:solidFill>
              </a:rPr>
              <a:t>Prunier de Natal </a:t>
            </a:r>
            <a:r>
              <a:rPr lang="fr-FR" dirty="0">
                <a:solidFill>
                  <a:srgbClr val="008000"/>
                </a:solidFill>
              </a:rPr>
              <a:t>- </a:t>
            </a:r>
            <a:r>
              <a:rPr lang="fr-FR" b="1" dirty="0">
                <a:solidFill>
                  <a:srgbClr val="008000"/>
                </a:solidFill>
              </a:rPr>
              <a:t>Natal </a:t>
            </a:r>
            <a:r>
              <a:rPr lang="fr-FR" b="1" dirty="0" err="1">
                <a:solidFill>
                  <a:srgbClr val="008000"/>
                </a:solidFill>
              </a:rPr>
              <a:t>Plum</a:t>
            </a:r>
            <a:r>
              <a:rPr lang="fr-FR" b="1" dirty="0">
                <a:solidFill>
                  <a:srgbClr val="008000"/>
                </a:solidFill>
              </a:rPr>
              <a:t> (</a:t>
            </a:r>
            <a:r>
              <a:rPr lang="fr-FR" b="1" i="1" dirty="0">
                <a:solidFill>
                  <a:srgbClr val="008000"/>
                </a:solidFill>
              </a:rPr>
              <a:t>Carissa </a:t>
            </a:r>
            <a:r>
              <a:rPr lang="fr-FR" b="1" i="1" dirty="0" err="1">
                <a:solidFill>
                  <a:srgbClr val="008000"/>
                </a:solidFill>
              </a:rPr>
              <a:t>macrocarpa</a:t>
            </a:r>
            <a:r>
              <a:rPr lang="fr-FR" b="1" dirty="0">
                <a:solidFill>
                  <a:srgbClr val="008000"/>
                </a:solidFill>
              </a:rPr>
              <a:t>)</a:t>
            </a:r>
          </a:p>
        </p:txBody>
      </p:sp>
      <p:pic>
        <p:nvPicPr>
          <p:cNvPr id="16" name="Image 15">
            <a:extLst>
              <a:ext uri="{FF2B5EF4-FFF2-40B4-BE49-F238E27FC236}">
                <a16:creationId xmlns:a16="http://schemas.microsoft.com/office/drawing/2014/main" id="{55907258-FEDF-4348-9300-4F9471A0DB1B}"/>
              </a:ext>
            </a:extLst>
          </p:cNvPr>
          <p:cNvPicPr>
            <a:picLocks noChangeAspect="1"/>
          </p:cNvPicPr>
          <p:nvPr/>
        </p:nvPicPr>
        <p:blipFill>
          <a:blip r:embed="rId12"/>
          <a:stretch>
            <a:fillRect/>
          </a:stretch>
        </p:blipFill>
        <p:spPr>
          <a:xfrm>
            <a:off x="904090" y="19189"/>
            <a:ext cx="400050" cy="352425"/>
          </a:xfrm>
          <a:prstGeom prst="rect">
            <a:avLst/>
          </a:prstGeom>
        </p:spPr>
      </p:pic>
      <p:pic>
        <p:nvPicPr>
          <p:cNvPr id="17" name="Image 16">
            <a:extLst>
              <a:ext uri="{FF2B5EF4-FFF2-40B4-BE49-F238E27FC236}">
                <a16:creationId xmlns:a16="http://schemas.microsoft.com/office/drawing/2014/main" id="{E2955750-488A-4A1F-AF06-2A9C1905AEB2}"/>
              </a:ext>
            </a:extLst>
          </p:cNvPr>
          <p:cNvPicPr>
            <a:picLocks noChangeAspect="1"/>
          </p:cNvPicPr>
          <p:nvPr/>
        </p:nvPicPr>
        <p:blipFill>
          <a:blip r:embed="rId12"/>
          <a:stretch>
            <a:fillRect/>
          </a:stretch>
        </p:blipFill>
        <p:spPr>
          <a:xfrm>
            <a:off x="1323875" y="9028"/>
            <a:ext cx="400050" cy="352425"/>
          </a:xfrm>
          <a:prstGeom prst="rect">
            <a:avLst/>
          </a:prstGeom>
        </p:spPr>
      </p:pic>
      <p:pic>
        <p:nvPicPr>
          <p:cNvPr id="18" name="Image 17">
            <a:extLst>
              <a:ext uri="{FF2B5EF4-FFF2-40B4-BE49-F238E27FC236}">
                <a16:creationId xmlns:a16="http://schemas.microsoft.com/office/drawing/2014/main" id="{33EB29C6-D898-45D8-8079-AA90D0A37091}"/>
              </a:ext>
            </a:extLst>
          </p:cNvPr>
          <p:cNvPicPr>
            <a:picLocks noChangeAspect="1"/>
          </p:cNvPicPr>
          <p:nvPr/>
        </p:nvPicPr>
        <p:blipFill>
          <a:blip r:embed="rId12"/>
          <a:stretch>
            <a:fillRect/>
          </a:stretch>
        </p:blipFill>
        <p:spPr>
          <a:xfrm>
            <a:off x="1760925" y="-820"/>
            <a:ext cx="400050" cy="352425"/>
          </a:xfrm>
          <a:prstGeom prst="rect">
            <a:avLst/>
          </a:prstGeom>
        </p:spPr>
      </p:pic>
      <p:pic>
        <p:nvPicPr>
          <p:cNvPr id="19" name="Image 10" descr="logo aride_s.jpg">
            <a:extLst>
              <a:ext uri="{FF2B5EF4-FFF2-40B4-BE49-F238E27FC236}">
                <a16:creationId xmlns:a16="http://schemas.microsoft.com/office/drawing/2014/main" id="{EAB0563B-B046-40B4-AE1F-7A57AA09EF5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473707" y="9309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1" descr="logo salinisation2_s.jpg">
            <a:extLst>
              <a:ext uri="{FF2B5EF4-FFF2-40B4-BE49-F238E27FC236}">
                <a16:creationId xmlns:a16="http://schemas.microsoft.com/office/drawing/2014/main" id="{27DC5BEE-B4DE-49E7-B776-AAEB4A3C877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782528" y="119359"/>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023C1FFD-0260-4DFC-BF47-A1729E02F07A}"/>
              </a:ext>
            </a:extLst>
          </p:cNvPr>
          <p:cNvSpPr/>
          <p:nvPr/>
        </p:nvSpPr>
        <p:spPr>
          <a:xfrm>
            <a:off x="10726850" y="34175"/>
            <a:ext cx="452368" cy="584775"/>
          </a:xfrm>
          <a:prstGeom prst="rect">
            <a:avLst/>
          </a:prstGeom>
        </p:spPr>
        <p:txBody>
          <a:bodyPr wrap="none">
            <a:spAutoFit/>
          </a:bodyPr>
          <a:lstStyle/>
          <a:p>
            <a:r>
              <a:rPr lang="fr-FR" altLang="fr-FR" sz="3200" b="1" dirty="0">
                <a:solidFill>
                  <a:srgbClr val="008000"/>
                </a:solidFill>
              </a:rPr>
              <a:t>U</a:t>
            </a:r>
            <a:endParaRPr lang="fr-FR" sz="3200" dirty="0"/>
          </a:p>
        </p:txBody>
      </p:sp>
      <p:pic>
        <p:nvPicPr>
          <p:cNvPr id="22" name="Picture 2" descr="fruitsLogo9_ss">
            <a:extLst>
              <a:ext uri="{FF2B5EF4-FFF2-40B4-BE49-F238E27FC236}">
                <a16:creationId xmlns:a16="http://schemas.microsoft.com/office/drawing/2014/main" id="{69ACE175-D476-432A-9585-314A8A61D20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0654" y="96492"/>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medicament2_s">
            <a:extLst>
              <a:ext uri="{FF2B5EF4-FFF2-40B4-BE49-F238E27FC236}">
                <a16:creationId xmlns:a16="http://schemas.microsoft.com/office/drawing/2014/main" id="{03456F3B-7DFE-4FB7-87F1-40F0EECB3F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82136" y="119359"/>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toxic-2ss">
            <a:extLst>
              <a:ext uri="{FF2B5EF4-FFF2-40B4-BE49-F238E27FC236}">
                <a16:creationId xmlns:a16="http://schemas.microsoft.com/office/drawing/2014/main" id="{F5F59433-DEEB-420F-9204-2BCA94B7006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2285" y="105895"/>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5">
            <a:extLst>
              <a:ext uri="{FF2B5EF4-FFF2-40B4-BE49-F238E27FC236}">
                <a16:creationId xmlns:a16="http://schemas.microsoft.com/office/drawing/2014/main" id="{8FE4444D-28A0-45E0-939A-19E7EC3E4D09}"/>
              </a:ext>
            </a:extLst>
          </p:cNvPr>
          <p:cNvSpPr>
            <a:spLocks noChangeArrowheads="1"/>
          </p:cNvSpPr>
          <p:nvPr/>
        </p:nvSpPr>
        <p:spPr bwMode="auto">
          <a:xfrm>
            <a:off x="136525" y="588963"/>
            <a:ext cx="874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 (suite)</a:t>
            </a:r>
            <a:endParaRPr lang="fr-FR" altLang="fr-FR" dirty="0"/>
          </a:p>
        </p:txBody>
      </p:sp>
      <p:sp>
        <p:nvSpPr>
          <p:cNvPr id="26" name="Rectangle 4">
            <a:extLst>
              <a:ext uri="{FF2B5EF4-FFF2-40B4-BE49-F238E27FC236}">
                <a16:creationId xmlns:a16="http://schemas.microsoft.com/office/drawing/2014/main" id="{5D45B078-7574-417D-A802-65641A8E8131}"/>
              </a:ext>
            </a:extLst>
          </p:cNvPr>
          <p:cNvSpPr>
            <a:spLocks noChangeArrowheads="1"/>
          </p:cNvSpPr>
          <p:nvPr/>
        </p:nvSpPr>
        <p:spPr bwMode="auto">
          <a:xfrm>
            <a:off x="3885961" y="137461"/>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Tree>
    <p:extLst>
      <p:ext uri="{BB962C8B-B14F-4D97-AF65-F5344CB8AC3E}">
        <p14:creationId xmlns:p14="http://schemas.microsoft.com/office/powerpoint/2010/main" val="237693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2">
            <a:extLst>
              <a:ext uri="{FF2B5EF4-FFF2-40B4-BE49-F238E27FC236}">
                <a16:creationId xmlns:a16="http://schemas.microsoft.com/office/drawing/2014/main" id="{B4FD93F9-CFDC-4A70-B69F-2D8777A4F1AA}"/>
              </a:ext>
            </a:extLst>
          </p:cNvPr>
          <p:cNvSpPr txBox="1">
            <a:spLocks/>
          </p:cNvSpPr>
          <p:nvPr/>
        </p:nvSpPr>
        <p:spPr>
          <a:xfrm>
            <a:off x="67967" y="6228"/>
            <a:ext cx="405700" cy="34616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52</a:t>
            </a:fld>
            <a:endParaRPr lang="fr-FR" dirty="0"/>
          </a:p>
        </p:txBody>
      </p:sp>
      <p:sp>
        <p:nvSpPr>
          <p:cNvPr id="7" name="Rectangle 6">
            <a:extLst>
              <a:ext uri="{FF2B5EF4-FFF2-40B4-BE49-F238E27FC236}">
                <a16:creationId xmlns:a16="http://schemas.microsoft.com/office/drawing/2014/main" id="{288F631E-6D1C-4E36-AF8A-A01F3B2D6496}"/>
              </a:ext>
            </a:extLst>
          </p:cNvPr>
          <p:cNvSpPr/>
          <p:nvPr/>
        </p:nvSpPr>
        <p:spPr>
          <a:xfrm>
            <a:off x="100667" y="823006"/>
            <a:ext cx="7587077" cy="369332"/>
          </a:xfrm>
          <a:prstGeom prst="rect">
            <a:avLst/>
          </a:prstGeom>
        </p:spPr>
        <p:txBody>
          <a:bodyPr wrap="none">
            <a:spAutoFit/>
          </a:bodyPr>
          <a:lstStyle/>
          <a:p>
            <a:r>
              <a:rPr lang="fr-FR" altLang="fr-FR" dirty="0">
                <a:solidFill>
                  <a:srgbClr val="008000"/>
                </a:solidFill>
              </a:rPr>
              <a:t>3.9d. </a:t>
            </a:r>
            <a:r>
              <a:rPr lang="fr-FR" b="1" dirty="0" err="1">
                <a:solidFill>
                  <a:srgbClr val="008000"/>
                </a:solidFill>
              </a:rPr>
              <a:t>Flacourtie</a:t>
            </a:r>
            <a:r>
              <a:rPr lang="fr-FR" b="1" dirty="0">
                <a:solidFill>
                  <a:srgbClr val="008000"/>
                </a:solidFill>
              </a:rPr>
              <a:t> d'Inde, prunier malgache - </a:t>
            </a:r>
            <a:r>
              <a:rPr lang="en-US" b="1" dirty="0">
                <a:solidFill>
                  <a:srgbClr val="008000"/>
                </a:solidFill>
              </a:rPr>
              <a:t>Governors plum</a:t>
            </a:r>
            <a:r>
              <a:rPr lang="fr-FR" b="1" dirty="0">
                <a:solidFill>
                  <a:srgbClr val="008000"/>
                </a:solidFill>
              </a:rPr>
              <a:t> (</a:t>
            </a:r>
            <a:r>
              <a:rPr lang="fr-FR" b="1" i="1" dirty="0" err="1">
                <a:solidFill>
                  <a:srgbClr val="008000"/>
                </a:solidFill>
              </a:rPr>
              <a:t>Flacourtia</a:t>
            </a:r>
            <a:r>
              <a:rPr lang="fr-FR" b="1" i="1" dirty="0">
                <a:solidFill>
                  <a:srgbClr val="008000"/>
                </a:solidFill>
              </a:rPr>
              <a:t> </a:t>
            </a:r>
            <a:r>
              <a:rPr lang="fr-FR" b="1" i="1" dirty="0" err="1">
                <a:solidFill>
                  <a:srgbClr val="008000"/>
                </a:solidFill>
              </a:rPr>
              <a:t>indica</a:t>
            </a:r>
            <a:r>
              <a:rPr lang="fr-FR" b="1" dirty="0">
                <a:solidFill>
                  <a:srgbClr val="008000"/>
                </a:solidFill>
              </a:rPr>
              <a:t>)</a:t>
            </a:r>
          </a:p>
        </p:txBody>
      </p:sp>
      <p:pic>
        <p:nvPicPr>
          <p:cNvPr id="8" name="Image 7">
            <a:extLst>
              <a:ext uri="{FF2B5EF4-FFF2-40B4-BE49-F238E27FC236}">
                <a16:creationId xmlns:a16="http://schemas.microsoft.com/office/drawing/2014/main" id="{E134DF7B-5829-4A41-A4DD-71D77A638329}"/>
              </a:ext>
            </a:extLst>
          </p:cNvPr>
          <p:cNvPicPr>
            <a:picLocks noChangeAspect="1"/>
          </p:cNvPicPr>
          <p:nvPr/>
        </p:nvPicPr>
        <p:blipFill>
          <a:blip r:embed="rId2"/>
          <a:stretch>
            <a:fillRect/>
          </a:stretch>
        </p:blipFill>
        <p:spPr>
          <a:xfrm>
            <a:off x="520611" y="-35"/>
            <a:ext cx="400050" cy="352425"/>
          </a:xfrm>
          <a:prstGeom prst="rect">
            <a:avLst/>
          </a:prstGeom>
        </p:spPr>
      </p:pic>
      <p:pic>
        <p:nvPicPr>
          <p:cNvPr id="9" name="Image 8">
            <a:extLst>
              <a:ext uri="{FF2B5EF4-FFF2-40B4-BE49-F238E27FC236}">
                <a16:creationId xmlns:a16="http://schemas.microsoft.com/office/drawing/2014/main" id="{3272C63E-7419-49B5-8EFE-5446C03F242A}"/>
              </a:ext>
            </a:extLst>
          </p:cNvPr>
          <p:cNvPicPr>
            <a:picLocks noChangeAspect="1"/>
          </p:cNvPicPr>
          <p:nvPr/>
        </p:nvPicPr>
        <p:blipFill>
          <a:blip r:embed="rId2"/>
          <a:stretch>
            <a:fillRect/>
          </a:stretch>
        </p:blipFill>
        <p:spPr>
          <a:xfrm>
            <a:off x="940396" y="-10196"/>
            <a:ext cx="400050" cy="352425"/>
          </a:xfrm>
          <a:prstGeom prst="rect">
            <a:avLst/>
          </a:prstGeom>
        </p:spPr>
      </p:pic>
      <p:pic>
        <p:nvPicPr>
          <p:cNvPr id="10" name="Image 9">
            <a:extLst>
              <a:ext uri="{FF2B5EF4-FFF2-40B4-BE49-F238E27FC236}">
                <a16:creationId xmlns:a16="http://schemas.microsoft.com/office/drawing/2014/main" id="{E1AD6850-2A4D-43ED-9668-2EDA63E0AEBE}"/>
              </a:ext>
            </a:extLst>
          </p:cNvPr>
          <p:cNvPicPr>
            <a:picLocks noChangeAspect="1"/>
          </p:cNvPicPr>
          <p:nvPr/>
        </p:nvPicPr>
        <p:blipFill>
          <a:blip r:embed="rId2"/>
          <a:stretch>
            <a:fillRect/>
          </a:stretch>
        </p:blipFill>
        <p:spPr>
          <a:xfrm>
            <a:off x="1377446" y="-20044"/>
            <a:ext cx="400050" cy="352425"/>
          </a:xfrm>
          <a:prstGeom prst="rect">
            <a:avLst/>
          </a:prstGeom>
        </p:spPr>
      </p:pic>
      <p:pic>
        <p:nvPicPr>
          <p:cNvPr id="11" name="Image 10" descr="logo aride_s.jpg">
            <a:extLst>
              <a:ext uri="{FF2B5EF4-FFF2-40B4-BE49-F238E27FC236}">
                <a16:creationId xmlns:a16="http://schemas.microsoft.com/office/drawing/2014/main" id="{21D9A9EA-46E9-44B6-AA16-8C55271C38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8746" y="1847"/>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descr="logo salinisation2_s.jpg">
            <a:extLst>
              <a:ext uri="{FF2B5EF4-FFF2-40B4-BE49-F238E27FC236}">
                <a16:creationId xmlns:a16="http://schemas.microsoft.com/office/drawing/2014/main" id="{C781DB0B-D4DB-463A-AC53-5B46180082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0971" y="1847"/>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FB7A496-E396-4932-B596-5E913A5EB236}"/>
              </a:ext>
            </a:extLst>
          </p:cNvPr>
          <p:cNvSpPr/>
          <p:nvPr/>
        </p:nvSpPr>
        <p:spPr>
          <a:xfrm>
            <a:off x="8391990" y="17813"/>
            <a:ext cx="511538" cy="707886"/>
          </a:xfrm>
          <a:prstGeom prst="rect">
            <a:avLst/>
          </a:prstGeom>
        </p:spPr>
        <p:txBody>
          <a:bodyPr wrap="square">
            <a:spAutoFit/>
          </a:bodyPr>
          <a:lstStyle/>
          <a:p>
            <a:r>
              <a:rPr lang="fr-FR" altLang="fr-FR" sz="4000" b="1" dirty="0">
                <a:solidFill>
                  <a:srgbClr val="008000"/>
                </a:solidFill>
              </a:rPr>
              <a:t>U</a:t>
            </a:r>
            <a:endParaRPr lang="fr-FR" sz="4000" dirty="0"/>
          </a:p>
        </p:txBody>
      </p:sp>
      <p:pic>
        <p:nvPicPr>
          <p:cNvPr id="14" name="Picture 2" descr="fruitsLogo9_ss">
            <a:extLst>
              <a:ext uri="{FF2B5EF4-FFF2-40B4-BE49-F238E27FC236}">
                <a16:creationId xmlns:a16="http://schemas.microsoft.com/office/drawing/2014/main" id="{A2956F08-4F8F-4EC2-AEA0-D229F44D8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677" y="3710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medicament2_s">
            <a:extLst>
              <a:ext uri="{FF2B5EF4-FFF2-40B4-BE49-F238E27FC236}">
                <a16:creationId xmlns:a16="http://schemas.microsoft.com/office/drawing/2014/main" id="{19431DA9-A332-475A-80F4-73A29E96F5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3528" y="99569"/>
            <a:ext cx="43829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ourrage2_ss">
            <a:extLst>
              <a:ext uri="{FF2B5EF4-FFF2-40B4-BE49-F238E27FC236}">
                <a16:creationId xmlns:a16="http://schemas.microsoft.com/office/drawing/2014/main" id="{D221FFC3-0EA9-4B22-802D-537B94142B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8740" y="2995"/>
            <a:ext cx="333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image004">
            <a:extLst>
              <a:ext uri="{FF2B5EF4-FFF2-40B4-BE49-F238E27FC236}">
                <a16:creationId xmlns:a16="http://schemas.microsoft.com/office/drawing/2014/main" id="{473E843B-99BB-4739-9368-72BF3C6B43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6578" y="28540"/>
            <a:ext cx="247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image002">
            <a:extLst>
              <a:ext uri="{FF2B5EF4-FFF2-40B4-BE49-F238E27FC236}">
                <a16:creationId xmlns:a16="http://schemas.microsoft.com/office/drawing/2014/main" id="{1A7E41AB-9508-499F-990B-B3BF4561C8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3564" y="8853"/>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87F7A56A-F61E-499D-A45C-8AD62F8E0161}"/>
              </a:ext>
            </a:extLst>
          </p:cNvPr>
          <p:cNvSpPr/>
          <p:nvPr/>
        </p:nvSpPr>
        <p:spPr>
          <a:xfrm>
            <a:off x="139851" y="1203923"/>
            <a:ext cx="11961838" cy="3508653"/>
          </a:xfrm>
          <a:prstGeom prst="rect">
            <a:avLst/>
          </a:prstGeom>
        </p:spPr>
        <p:txBody>
          <a:bodyPr wrap="squar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C’est un arbre ou un arbuste </a:t>
            </a:r>
            <a:r>
              <a:rPr lang="fr-FR" dirty="0"/>
              <a:t>dioïque,</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dirty="0">
                <a:solidFill>
                  <a:srgbClr val="008000"/>
                </a:solidFill>
              </a:rPr>
              <a:t>fruitier</a:t>
            </a:r>
            <a:r>
              <a:rPr lang="fr-FR" dirty="0"/>
              <a:t>,</a:t>
            </a:r>
            <a:r>
              <a:rPr lang="fr-FR" dirty="0">
                <a:latin typeface="Calibri" panose="020F0502020204030204" pitchFamily="34" charset="0"/>
                <a:ea typeface="Calibri" panose="020F0502020204030204" pitchFamily="34" charset="0"/>
                <a:cs typeface="Times New Roman" panose="02020603050405020304" pitchFamily="18" charset="0"/>
              </a:rPr>
              <a:t> tropical, caduque, généralement 3-5 m de haut, parfois 10 m. </a:t>
            </a:r>
            <a:r>
              <a:rPr lang="fr-FR" dirty="0"/>
              <a:t>De nombreuses variétés ont de </a:t>
            </a:r>
            <a:r>
              <a:rPr lang="fr-FR" b="1" i="1" dirty="0">
                <a:solidFill>
                  <a:srgbClr val="008000"/>
                </a:solidFill>
              </a:rPr>
              <a:t>grandes épines acérées</a:t>
            </a:r>
            <a:r>
              <a:rPr lang="fr-FR" i="1" dirty="0"/>
              <a:t>. </a:t>
            </a:r>
            <a:r>
              <a:rPr lang="fr-FR" sz="1200" dirty="0"/>
              <a:t>L'écorce, généralement gris pâle poudré, peut devenir brune à gris foncé et les écailles révèlent des taches orange pâle. Les feuilles sont obovales, vert vif, longues et pointues. Elles sont rouge corail (à rose) quand elles émergent. Fleurs unisexuées ou occasionnellement bisexuelles, en grappe. Les fleurs sont petites, verdâtres, sans pétale. Fleurs discrètes; sépales verts pâles (sans pétale); de nombreuses étamines. Fruit globuleux, rougeâtre à brun-noir ou violet à maturité, charnu, jusqu'à 2,5 cm de diamètre, avec des styles [pointes ?] persistants, jusqu'à 10 graines. La pulpe juteuse, astringente, du fruit est un jaune-orange profond avec partout de huit à dix petites graines aplaties</a:t>
            </a:r>
            <a:r>
              <a:rPr lang="fr-FR" dirty="0"/>
              <a:t>. </a:t>
            </a:r>
            <a:r>
              <a:rPr lang="fr-FR" dirty="0">
                <a:solidFill>
                  <a:srgbClr val="008000"/>
                </a:solidFill>
              </a:rPr>
              <a:t>Tolérance à la sécheresse : modérée à élevée</a:t>
            </a:r>
            <a:r>
              <a:rPr lang="fr-FR" dirty="0"/>
              <a:t>. </a:t>
            </a:r>
            <a:r>
              <a:rPr lang="fr-FR" dirty="0">
                <a:solidFill>
                  <a:srgbClr val="008000"/>
                </a:solidFill>
              </a:rPr>
              <a:t>L’arbre tolère une large gamme de conditions de sol, et pourrait également tolérer un certain brouillard (embruns) salin léger (?).</a:t>
            </a:r>
            <a:r>
              <a:rPr lang="fr-FR" dirty="0"/>
              <a:t> </a:t>
            </a:r>
            <a:r>
              <a:rPr lang="fr-FR" b="1" dirty="0"/>
              <a:t>USDA zone </a:t>
            </a:r>
            <a:r>
              <a:rPr lang="fr-FR" dirty="0"/>
              <a:t>10-12. Les arbres ont une certaine rusticité face au froid et peuvent supporter environ -3°C (26 °F). avant de subir de graves dommages. </a:t>
            </a:r>
            <a:r>
              <a:rPr lang="fr-FR" dirty="0">
                <a:solidFill>
                  <a:srgbClr val="008000"/>
                </a:solidFill>
              </a:rPr>
              <a:t>L'arbre est planté comme arbre d'ornement, à cause de ses feuilles coriaces brillantes, d'un vert profond, attrayantes et comme haie défensive, car ces les arbres épineux offrent une bonne sécurité</a:t>
            </a:r>
            <a:r>
              <a:rPr lang="fr-FR" dirty="0"/>
              <a:t>. </a:t>
            </a:r>
            <a:r>
              <a:rPr lang="fr-FR" dirty="0">
                <a:solidFill>
                  <a:srgbClr val="008000"/>
                </a:solidFill>
              </a:rPr>
              <a:t>Les fruits sont excellents consommés frais, quoique, à maturité, ils peuvent être utilisés dans la confection de gelées ou de confitures, de grande qualité</a:t>
            </a:r>
            <a:r>
              <a:rPr lang="fr-FR" dirty="0"/>
              <a:t>. </a:t>
            </a:r>
            <a:r>
              <a:rPr lang="fr-FR" sz="1200" dirty="0">
                <a:solidFill>
                  <a:srgbClr val="008000"/>
                </a:solidFill>
              </a:rPr>
              <a:t>Son bois est utilisé pour le bois de chauffage et le charbon de bois, pour des outils agricoles tels que les charrues, les poteaux, poteaux de construction, des poutres brutes, cannes et la fabrication au tour d’articles. La petite taille du bois limite son utilité. Il sert de fourrage pour les bovins. Il fournit du nectar pour les abeilles et des fruits sauvages pour les oiseaux. Il a des usages médicinaux. Source : </a:t>
            </a:r>
            <a:r>
              <a:rPr lang="fr-FR" sz="1200" dirty="0">
                <a:solidFill>
                  <a:srgbClr val="008000"/>
                </a:solidFill>
                <a:hlinkClick r:id="rId10"/>
              </a:rPr>
              <a:t>http://www.doc-developpement-durable.org/fiches-arbres/Fiche-presentation-Flacourtia-indica.doc</a:t>
            </a:r>
            <a:r>
              <a:rPr lang="fr-FR" sz="1200" dirty="0">
                <a:solidFill>
                  <a:srgbClr val="008000"/>
                </a:solidFill>
              </a:rPr>
              <a:t> </a:t>
            </a:r>
            <a:endParaRPr lang="fr-FR" dirty="0">
              <a:solidFill>
                <a:srgbClr val="008000"/>
              </a:solidFill>
            </a:endParaRPr>
          </a:p>
        </p:txBody>
      </p:sp>
      <p:sp>
        <p:nvSpPr>
          <p:cNvPr id="20" name="ZoneTexte 19">
            <a:extLst>
              <a:ext uri="{FF2B5EF4-FFF2-40B4-BE49-F238E27FC236}">
                <a16:creationId xmlns:a16="http://schemas.microsoft.com/office/drawing/2014/main" id="{5729FC74-1A27-401B-9242-8B8576DB69BC}"/>
              </a:ext>
            </a:extLst>
          </p:cNvPr>
          <p:cNvSpPr txBox="1"/>
          <p:nvPr/>
        </p:nvSpPr>
        <p:spPr>
          <a:xfrm>
            <a:off x="10859444" y="103131"/>
            <a:ext cx="824089" cy="369332"/>
          </a:xfrm>
          <a:prstGeom prst="rect">
            <a:avLst/>
          </a:prstGeom>
          <a:noFill/>
        </p:spPr>
        <p:txBody>
          <a:bodyPr wrap="square" rtlCol="0">
            <a:spAutoFit/>
          </a:bodyPr>
          <a:lstStyle/>
          <a:p>
            <a:r>
              <a:rPr lang="fr-FR" b="1" dirty="0">
                <a:solidFill>
                  <a:srgbClr val="008000"/>
                </a:solidFill>
              </a:rPr>
              <a:t>↗↗</a:t>
            </a:r>
          </a:p>
        </p:txBody>
      </p:sp>
      <p:sp>
        <p:nvSpPr>
          <p:cNvPr id="21" name="ZoneTexte 20">
            <a:extLst>
              <a:ext uri="{FF2B5EF4-FFF2-40B4-BE49-F238E27FC236}">
                <a16:creationId xmlns:a16="http://schemas.microsoft.com/office/drawing/2014/main" id="{75390A89-7F7A-4A9F-AC94-9BD93FE13C32}"/>
              </a:ext>
            </a:extLst>
          </p:cNvPr>
          <p:cNvSpPr txBox="1"/>
          <p:nvPr/>
        </p:nvSpPr>
        <p:spPr>
          <a:xfrm>
            <a:off x="8114998" y="670522"/>
            <a:ext cx="3229838" cy="646331"/>
          </a:xfrm>
          <a:prstGeom prst="rect">
            <a:avLst/>
          </a:prstGeom>
          <a:noFill/>
        </p:spPr>
        <p:txBody>
          <a:bodyPr wrap="square" rtlCol="0">
            <a:spAutoFit/>
          </a:bodyPr>
          <a:lstStyle/>
          <a:p>
            <a:r>
              <a:rPr lang="fr-FR" b="1" dirty="0">
                <a:solidFill>
                  <a:srgbClr val="FF0000"/>
                </a:solidFill>
              </a:rPr>
              <a:t>Score 12 (Pacifique), invasif, haut risque. </a:t>
            </a:r>
          </a:p>
        </p:txBody>
      </p:sp>
      <p:pic>
        <p:nvPicPr>
          <p:cNvPr id="22" name="Picture 5" descr="8484Flacourtia_indicas">
            <a:extLst>
              <a:ext uri="{FF2B5EF4-FFF2-40B4-BE49-F238E27FC236}">
                <a16:creationId xmlns:a16="http://schemas.microsoft.com/office/drawing/2014/main" id="{370FA290-2CB7-480A-BC40-147191CD67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1396" y="454907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Flacourtia_indica_fruit">
            <a:extLst>
              <a:ext uri="{FF2B5EF4-FFF2-40B4-BE49-F238E27FC236}">
                <a16:creationId xmlns:a16="http://schemas.microsoft.com/office/drawing/2014/main" id="{0B407067-F914-409E-9091-63F8D17289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41683" y="4549073"/>
            <a:ext cx="22002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descr="images1">
            <a:extLst>
              <a:ext uri="{FF2B5EF4-FFF2-40B4-BE49-F238E27FC236}">
                <a16:creationId xmlns:a16="http://schemas.microsoft.com/office/drawing/2014/main" id="{70300555-32A4-4ADE-899E-2778820743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923" y="4663898"/>
            <a:ext cx="1886922" cy="210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Flacourtia indica">
            <a:extLst>
              <a:ext uri="{FF2B5EF4-FFF2-40B4-BE49-F238E27FC236}">
                <a16:creationId xmlns:a16="http://schemas.microsoft.com/office/drawing/2014/main" id="{0E6498F4-FF6C-4AD4-84A1-BF7DD260FB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7374" y="4549073"/>
            <a:ext cx="2000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Flacourtia indica_s1">
            <a:extLst>
              <a:ext uri="{FF2B5EF4-FFF2-40B4-BE49-F238E27FC236}">
                <a16:creationId xmlns:a16="http://schemas.microsoft.com/office/drawing/2014/main" id="{8EE273A1-02D8-4D30-B757-5D9CDE48F4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32533" y="4482981"/>
            <a:ext cx="1624606" cy="237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 descr="Flacourtia jangomas">
            <a:extLst>
              <a:ext uri="{FF2B5EF4-FFF2-40B4-BE49-F238E27FC236}">
                <a16:creationId xmlns:a16="http://schemas.microsoft.com/office/drawing/2014/main" id="{B47CBFCF-9D7A-423D-B53D-69CFD970B7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45461" y="4552279"/>
            <a:ext cx="15811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extLst>
              <a:ext uri="{FF2B5EF4-FFF2-40B4-BE49-F238E27FC236}">
                <a16:creationId xmlns:a16="http://schemas.microsoft.com/office/drawing/2014/main" id="{F39E06DB-CFEB-4994-ADCB-AD1C4F5EA02A}"/>
              </a:ext>
            </a:extLst>
          </p:cNvPr>
          <p:cNvPicPr>
            <a:picLocks noChangeAspect="1"/>
          </p:cNvPicPr>
          <p:nvPr/>
        </p:nvPicPr>
        <p:blipFill>
          <a:blip r:embed="rId17"/>
          <a:stretch>
            <a:fillRect/>
          </a:stretch>
        </p:blipFill>
        <p:spPr>
          <a:xfrm>
            <a:off x="2734228" y="6313666"/>
            <a:ext cx="695325" cy="542925"/>
          </a:xfrm>
          <a:prstGeom prst="rect">
            <a:avLst/>
          </a:prstGeom>
        </p:spPr>
      </p:pic>
      <p:pic>
        <p:nvPicPr>
          <p:cNvPr id="29" name="Picture 11" descr="Flacourtia_indica3">
            <a:extLst>
              <a:ext uri="{FF2B5EF4-FFF2-40B4-BE49-F238E27FC236}">
                <a16:creationId xmlns:a16="http://schemas.microsoft.com/office/drawing/2014/main" id="{CCFB98D4-434D-4F6F-B390-FFFEFE30C83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92157" y="566199"/>
            <a:ext cx="987079" cy="56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4">
            <a:extLst>
              <a:ext uri="{FF2B5EF4-FFF2-40B4-BE49-F238E27FC236}">
                <a16:creationId xmlns:a16="http://schemas.microsoft.com/office/drawing/2014/main" id="{99B3E515-30F6-43E1-AC06-193E2ACF5FAB}"/>
              </a:ext>
            </a:extLst>
          </p:cNvPr>
          <p:cNvSpPr>
            <a:spLocks noChangeArrowheads="1"/>
          </p:cNvSpPr>
          <p:nvPr/>
        </p:nvSpPr>
        <p:spPr bwMode="auto">
          <a:xfrm>
            <a:off x="3885961" y="137461"/>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1" name="Rectangle 5">
            <a:extLst>
              <a:ext uri="{FF2B5EF4-FFF2-40B4-BE49-F238E27FC236}">
                <a16:creationId xmlns:a16="http://schemas.microsoft.com/office/drawing/2014/main" id="{ED1E2B75-BA71-44EA-9647-77134DC06498}"/>
              </a:ext>
            </a:extLst>
          </p:cNvPr>
          <p:cNvSpPr>
            <a:spLocks noChangeArrowheads="1"/>
          </p:cNvSpPr>
          <p:nvPr/>
        </p:nvSpPr>
        <p:spPr bwMode="auto">
          <a:xfrm>
            <a:off x="134565" y="516533"/>
            <a:ext cx="8061831" cy="36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spTree>
    <p:extLst>
      <p:ext uri="{BB962C8B-B14F-4D97-AF65-F5344CB8AC3E}">
        <p14:creationId xmlns:p14="http://schemas.microsoft.com/office/powerpoint/2010/main" val="60889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C508D30-B720-437E-B230-37AA99AD41D3}"/>
              </a:ext>
            </a:extLst>
          </p:cNvPr>
          <p:cNvSpPr>
            <a:spLocks noChangeArrowheads="1"/>
          </p:cNvSpPr>
          <p:nvPr/>
        </p:nvSpPr>
        <p:spPr bwMode="auto">
          <a:xfrm>
            <a:off x="136525" y="958850"/>
            <a:ext cx="4703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3.9e. </a:t>
            </a:r>
            <a:r>
              <a:rPr lang="fr-FR" altLang="fr-FR" b="1" dirty="0">
                <a:solidFill>
                  <a:srgbClr val="008000"/>
                </a:solidFill>
              </a:rPr>
              <a:t>Bouleau d’Afrique </a:t>
            </a:r>
            <a:r>
              <a:rPr lang="fr-FR" altLang="fr-FR" dirty="0">
                <a:solidFill>
                  <a:srgbClr val="008000"/>
                </a:solidFill>
              </a:rPr>
              <a:t>(</a:t>
            </a:r>
            <a:r>
              <a:rPr lang="fr-FR" altLang="fr-FR" i="1" dirty="0" err="1">
                <a:solidFill>
                  <a:srgbClr val="008000"/>
                </a:solidFill>
              </a:rPr>
              <a:t>Anogeissus</a:t>
            </a:r>
            <a:r>
              <a:rPr lang="fr-FR" altLang="fr-FR" i="1" dirty="0">
                <a:solidFill>
                  <a:srgbClr val="008000"/>
                </a:solidFill>
              </a:rPr>
              <a:t> </a:t>
            </a:r>
            <a:r>
              <a:rPr lang="fr-FR" altLang="fr-FR" i="1" dirty="0" err="1">
                <a:solidFill>
                  <a:srgbClr val="008000"/>
                </a:solidFill>
              </a:rPr>
              <a:t>leiocarpus</a:t>
            </a:r>
            <a:r>
              <a:rPr lang="fr-FR" altLang="fr-FR" dirty="0">
                <a:solidFill>
                  <a:srgbClr val="008000"/>
                </a:solidFill>
              </a:rPr>
              <a:t>)</a:t>
            </a:r>
            <a:r>
              <a:rPr lang="fr-FR" altLang="fr-FR" i="1" dirty="0">
                <a:solidFill>
                  <a:srgbClr val="008000"/>
                </a:solidFill>
              </a:rPr>
              <a:t> </a:t>
            </a:r>
            <a:endParaRPr lang="fr-FR" altLang="fr-FR" dirty="0"/>
          </a:p>
        </p:txBody>
      </p:sp>
      <p:sp>
        <p:nvSpPr>
          <p:cNvPr id="39939" name="Espace réservé du numéro de diapositive 1">
            <a:extLst>
              <a:ext uri="{FF2B5EF4-FFF2-40B4-BE49-F238E27FC236}">
                <a16:creationId xmlns:a16="http://schemas.microsoft.com/office/drawing/2014/main" id="{A0B740E1-035D-4943-969E-0B5B7A37AACD}"/>
              </a:ext>
            </a:extLst>
          </p:cNvPr>
          <p:cNvSpPr txBox="1">
            <a:spLocks/>
          </p:cNvSpPr>
          <p:nvPr/>
        </p:nvSpPr>
        <p:spPr bwMode="auto">
          <a:xfrm>
            <a:off x="136525" y="114300"/>
            <a:ext cx="3714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90742F91-2F45-48A1-B9E1-85A6C0845A68}" type="slidenum">
              <a:rPr lang="fr-FR" altLang="fr-FR" sz="1200">
                <a:solidFill>
                  <a:srgbClr val="898989"/>
                </a:solidFill>
              </a:rPr>
              <a:pPr algn="r" eaLnBrk="1" hangingPunct="1">
                <a:lnSpc>
                  <a:spcPct val="100000"/>
                </a:lnSpc>
                <a:spcBef>
                  <a:spcPct val="0"/>
                </a:spcBef>
                <a:buFontTx/>
                <a:buNone/>
              </a:pPr>
              <a:t>53</a:t>
            </a:fld>
            <a:endParaRPr lang="fr-FR" altLang="fr-FR" sz="1200">
              <a:solidFill>
                <a:srgbClr val="898989"/>
              </a:solidFill>
            </a:endParaRPr>
          </a:p>
        </p:txBody>
      </p:sp>
      <p:sp>
        <p:nvSpPr>
          <p:cNvPr id="39940" name="Rectangle 4">
            <a:extLst>
              <a:ext uri="{FF2B5EF4-FFF2-40B4-BE49-F238E27FC236}">
                <a16:creationId xmlns:a16="http://schemas.microsoft.com/office/drawing/2014/main" id="{CFF3D6E7-374C-4915-8132-591AED925787}"/>
              </a:ext>
            </a:extLst>
          </p:cNvPr>
          <p:cNvSpPr>
            <a:spLocks noChangeArrowheads="1"/>
          </p:cNvSpPr>
          <p:nvPr/>
        </p:nvSpPr>
        <p:spPr bwMode="auto">
          <a:xfrm>
            <a:off x="3721893" y="157452"/>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9941" name="Rectangle 5">
            <a:extLst>
              <a:ext uri="{FF2B5EF4-FFF2-40B4-BE49-F238E27FC236}">
                <a16:creationId xmlns:a16="http://schemas.microsoft.com/office/drawing/2014/main" id="{7E3F7B9C-2036-40CA-A3A8-4634634DF3EF}"/>
              </a:ext>
            </a:extLst>
          </p:cNvPr>
          <p:cNvSpPr>
            <a:spLocks noChangeArrowheads="1"/>
          </p:cNvSpPr>
          <p:nvPr/>
        </p:nvSpPr>
        <p:spPr bwMode="auto">
          <a:xfrm>
            <a:off x="136525" y="588963"/>
            <a:ext cx="874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sp>
        <p:nvSpPr>
          <p:cNvPr id="39942" name="ZoneTexte 6">
            <a:extLst>
              <a:ext uri="{FF2B5EF4-FFF2-40B4-BE49-F238E27FC236}">
                <a16:creationId xmlns:a16="http://schemas.microsoft.com/office/drawing/2014/main" id="{C5452696-0A1E-4833-B63E-11AE58ABA20B}"/>
              </a:ext>
            </a:extLst>
          </p:cNvPr>
          <p:cNvSpPr txBox="1">
            <a:spLocks noChangeArrowheads="1"/>
          </p:cNvSpPr>
          <p:nvPr/>
        </p:nvSpPr>
        <p:spPr bwMode="auto">
          <a:xfrm>
            <a:off x="136525" y="1346200"/>
            <a:ext cx="11850688"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t>Le « </a:t>
            </a:r>
            <a:r>
              <a:rPr lang="fr-FR" altLang="fr-FR" b="1" dirty="0"/>
              <a:t>bouleau d’Afrique » </a:t>
            </a:r>
            <a:r>
              <a:rPr lang="fr-FR" altLang="fr-FR" dirty="0"/>
              <a:t>(en </a:t>
            </a:r>
            <a:r>
              <a:rPr lang="fr-FR" altLang="fr-FR" dirty="0">
                <a:hlinkClick r:id="rId2" tooltip="Bambara"/>
              </a:rPr>
              <a:t>Bambara</a:t>
            </a:r>
            <a:r>
              <a:rPr lang="fr-FR" altLang="fr-FR" dirty="0"/>
              <a:t> : </a:t>
            </a:r>
            <a:r>
              <a:rPr lang="fr-FR" altLang="fr-FR" i="1" dirty="0" err="1"/>
              <a:t>ngálǎma</a:t>
            </a:r>
            <a:r>
              <a:rPr lang="fr-FR" altLang="fr-FR" dirty="0"/>
              <a:t>) est un grand </a:t>
            </a:r>
            <a:r>
              <a:rPr lang="fr-FR" altLang="fr-FR" dirty="0">
                <a:hlinkClick r:id="rId3" tooltip="Arbre"/>
              </a:rPr>
              <a:t>arbre</a:t>
            </a:r>
            <a:r>
              <a:rPr lang="fr-FR" altLang="fr-FR" dirty="0"/>
              <a:t> </a:t>
            </a:r>
            <a:r>
              <a:rPr lang="fr-FR" altLang="fr-FR" dirty="0">
                <a:hlinkClick r:id="rId4" tooltip="À feuilles persistantes"/>
              </a:rPr>
              <a:t>persistant</a:t>
            </a:r>
            <a:r>
              <a:rPr lang="fr-FR" altLang="fr-FR" dirty="0"/>
              <a:t> (sempervirent, toujours vert) originaire </a:t>
            </a:r>
            <a:r>
              <a:rPr lang="fr-FR" altLang="fr-FR" dirty="0">
                <a:hlinkClick r:id="rId5" tooltip="Savane"/>
              </a:rPr>
              <a:t>des savanes</a:t>
            </a:r>
            <a:r>
              <a:rPr lang="fr-FR" altLang="fr-FR" dirty="0"/>
              <a:t> de l'Afrique tropicale (famille des </a:t>
            </a:r>
            <a:r>
              <a:rPr lang="fr-FR" altLang="fr-FR" i="1" dirty="0" err="1">
                <a:hlinkClick r:id="rId6" tooltip="Combretaceae"/>
              </a:rPr>
              <a:t>Combretaceae</a:t>
            </a:r>
            <a:r>
              <a:rPr lang="fr-FR" altLang="fr-FR" dirty="0"/>
              <a:t>). Les arbres sont en fleurs durant la saison des pluies, de Juin à Octobre. Les </a:t>
            </a:r>
            <a:r>
              <a:rPr lang="fr-FR" altLang="fr-FR" dirty="0">
                <a:hlinkClick r:id="rId7" tooltip="Samara (fruit)"/>
              </a:rPr>
              <a:t>samares</a:t>
            </a:r>
            <a:r>
              <a:rPr lang="fr-FR" altLang="fr-FR" dirty="0"/>
              <a:t>, des graines ailés, sont </a:t>
            </a:r>
            <a:r>
              <a:rPr lang="fr-FR" altLang="fr-FR" dirty="0">
                <a:hlinkClick r:id="rId8" tooltip="Dispersion biologique"/>
              </a:rPr>
              <a:t>dispersées</a:t>
            </a:r>
            <a:r>
              <a:rPr lang="fr-FR" altLang="fr-FR" dirty="0"/>
              <a:t> par les </a:t>
            </a:r>
            <a:r>
              <a:rPr lang="fr-FR" altLang="fr-FR" dirty="0">
                <a:hlinkClick r:id="rId9" tooltip="Fourmi"/>
              </a:rPr>
              <a:t>fourmis</a:t>
            </a:r>
            <a:r>
              <a:rPr lang="fr-FR" altLang="fr-FR" dirty="0"/>
              <a:t>. </a:t>
            </a:r>
          </a:p>
          <a:p>
            <a:pPr algn="just" eaLnBrk="1" hangingPunct="1"/>
            <a:r>
              <a:rPr lang="fr-FR" altLang="fr-FR" sz="1200" dirty="0">
                <a:solidFill>
                  <a:srgbClr val="008000"/>
                </a:solidFill>
              </a:rPr>
              <a:t>Les petites branches et des feuilles sont broyées pour donner une teinture jaune, ocre ou ocre-rouge, utilisée dans la plus ancienne méthode traditionnelle africaine de teinture des tissus de coton appelée </a:t>
            </a:r>
            <a:r>
              <a:rPr lang="fr-FR" altLang="fr-FR" sz="1200" i="1" dirty="0" err="1">
                <a:solidFill>
                  <a:srgbClr val="008000"/>
                </a:solidFill>
              </a:rPr>
              <a:t>basilan</a:t>
            </a:r>
            <a:r>
              <a:rPr lang="fr-FR" altLang="fr-FR" sz="1200" dirty="0">
                <a:solidFill>
                  <a:srgbClr val="008000"/>
                </a:solidFill>
              </a:rPr>
              <a:t>. L'écorce interne de l'arbre est utilisé, pour les êtres humains et animaux, comme </a:t>
            </a:r>
            <a:r>
              <a:rPr lang="fr-FR" altLang="fr-FR" sz="1200" dirty="0">
                <a:solidFill>
                  <a:srgbClr val="008000"/>
                </a:solidFill>
                <a:hlinkClick r:id="rId10" tooltip="Anthelminthique"/>
              </a:rPr>
              <a:t>vermifuge</a:t>
            </a:r>
            <a:r>
              <a:rPr lang="fr-FR" altLang="fr-FR" sz="1200" dirty="0">
                <a:solidFill>
                  <a:srgbClr val="008000"/>
                </a:solidFill>
              </a:rPr>
              <a:t> pour traiter les vers, les maladies à </a:t>
            </a:r>
            <a:r>
              <a:rPr lang="fr-FR" altLang="fr-FR" sz="1200" dirty="0">
                <a:solidFill>
                  <a:srgbClr val="008000"/>
                </a:solidFill>
                <a:hlinkClick r:id="rId11" tooltip="Protozoaire"/>
              </a:rPr>
              <a:t>protozoaires</a:t>
            </a:r>
            <a:r>
              <a:rPr lang="fr-FR" altLang="fr-FR" sz="1200" dirty="0">
                <a:solidFill>
                  <a:srgbClr val="008000"/>
                </a:solidFill>
              </a:rPr>
              <a:t>, la </a:t>
            </a:r>
            <a:r>
              <a:rPr lang="fr-FR" altLang="fr-FR" sz="1200" dirty="0">
                <a:solidFill>
                  <a:srgbClr val="008000"/>
                </a:solidFill>
                <a:hlinkClick r:id="rId12" tooltip="Trypanosomiase"/>
              </a:rPr>
              <a:t>trypanosomiase</a:t>
            </a:r>
            <a:r>
              <a:rPr lang="fr-FR" altLang="fr-FR" sz="1200" dirty="0">
                <a:solidFill>
                  <a:srgbClr val="008000"/>
                </a:solidFill>
              </a:rPr>
              <a:t> et la </a:t>
            </a:r>
            <a:r>
              <a:rPr lang="fr-FR" altLang="fr-FR" sz="1200" dirty="0" err="1">
                <a:solidFill>
                  <a:srgbClr val="008000"/>
                </a:solidFill>
                <a:hlinkClick r:id="rId13" tooltip="Babésiose"/>
              </a:rPr>
              <a:t>babésiose</a:t>
            </a:r>
            <a:r>
              <a:rPr lang="fr-FR" altLang="fr-FR" sz="1200" dirty="0">
                <a:solidFill>
                  <a:srgbClr val="008000"/>
                </a:solidFill>
              </a:rPr>
              <a:t>. Elle est aussi utilisée comme bâton à mâcher au </a:t>
            </a:r>
            <a:r>
              <a:rPr lang="fr-FR" altLang="fr-FR" sz="1200" dirty="0">
                <a:solidFill>
                  <a:srgbClr val="008000"/>
                </a:solidFill>
                <a:hlinkClick r:id="rId14" tooltip="Nigeria"/>
              </a:rPr>
              <a:t>Nigeria</a:t>
            </a:r>
            <a:r>
              <a:rPr lang="fr-FR" altLang="fr-FR" sz="1200" dirty="0">
                <a:solidFill>
                  <a:srgbClr val="008000"/>
                </a:solidFill>
              </a:rPr>
              <a:t>. Des extraits de l'écorce montrent des propriétés </a:t>
            </a:r>
            <a:r>
              <a:rPr lang="fr-FR" altLang="fr-FR" sz="1200" dirty="0">
                <a:solidFill>
                  <a:srgbClr val="008000"/>
                </a:solidFill>
                <a:hlinkClick r:id="rId15" tooltip="Antibactérien"/>
              </a:rPr>
              <a:t>antibactériennes</a:t>
            </a:r>
            <a:r>
              <a:rPr lang="fr-FR" altLang="fr-FR" sz="1200" dirty="0">
                <a:solidFill>
                  <a:srgbClr val="008000"/>
                </a:solidFill>
              </a:rPr>
              <a:t>.</a:t>
            </a:r>
          </a:p>
          <a:p>
            <a:pPr algn="just" eaLnBrk="1" hangingPunct="1"/>
            <a:r>
              <a:rPr lang="fr-FR" altLang="fr-FR" sz="1200" u="sng" dirty="0">
                <a:solidFill>
                  <a:srgbClr val="008000"/>
                </a:solidFill>
              </a:rPr>
              <a:t>Usages</a:t>
            </a:r>
            <a:r>
              <a:rPr lang="fr-FR" altLang="fr-FR" sz="1200" dirty="0">
                <a:solidFill>
                  <a:srgbClr val="008000"/>
                </a:solidFill>
              </a:rPr>
              <a:t> :</a:t>
            </a:r>
            <a:r>
              <a:rPr lang="fr-FR" altLang="fr-FR" sz="1200" dirty="0"/>
              <a:t> </a:t>
            </a:r>
            <a:r>
              <a:rPr lang="fr-FR" altLang="fr-FR" sz="1200" dirty="0">
                <a:solidFill>
                  <a:srgbClr val="008000"/>
                </a:solidFill>
              </a:rPr>
              <a:t>teintures traditionnelles, fabrication de savon artisanal, utilisation médicinale des feuilles, écorces et résine (gomme) contre les troubles menstruels, l’asthme, les maux de tête, et les maladies infantiles (notamment la toux et les diarrhées des bébés). Sa gomme peut servir de substitut à la gomme arabique. Il est un très bel arbre d’avenue et arbre d’ombrage pour les régions sèches, et on pourrait aussi l’employer en reboisement. En Erythrée, on le plante pour stabiliser les berges des cours d’eau. </a:t>
            </a:r>
            <a:r>
              <a:rPr lang="fr-FR" altLang="fr-FR" sz="1200" i="1" dirty="0" err="1">
                <a:solidFill>
                  <a:srgbClr val="008000"/>
                </a:solidFill>
              </a:rPr>
              <a:t>Anogeissus</a:t>
            </a:r>
            <a:r>
              <a:rPr lang="fr-FR" altLang="fr-FR" sz="1200" i="1" dirty="0">
                <a:solidFill>
                  <a:srgbClr val="008000"/>
                </a:solidFill>
              </a:rPr>
              <a:t> </a:t>
            </a:r>
            <a:r>
              <a:rPr lang="fr-FR" altLang="fr-FR" sz="1200" i="1" dirty="0" err="1">
                <a:solidFill>
                  <a:srgbClr val="008000"/>
                </a:solidFill>
              </a:rPr>
              <a:t>leiocarpa</a:t>
            </a:r>
            <a:r>
              <a:rPr lang="fr-FR" altLang="fr-FR" sz="1200" dirty="0">
                <a:solidFill>
                  <a:srgbClr val="008000"/>
                </a:solidFill>
              </a:rPr>
              <a:t> est une espèce d’arbre robuste, et on ne lui connaît pas de maladies ou de ravageurs sérieux. On le rencontre depuis les savanes les plus sèches jusqu’en lisière de la forêt humide, dans les savanes boisées et arbustives, et sur les berges de cours d’eau, dans les zones à 200–1200 mm de pluviométrie annuelle. Il pousse souvent de manière grégaire sur sol fertile et sur des stations humides, du niveau de la mer à 1900 m d’altitude. La germination des graines d’</a:t>
            </a:r>
            <a:r>
              <a:rPr lang="fr-FR" altLang="fr-FR" sz="1200" i="1" dirty="0" err="1">
                <a:solidFill>
                  <a:srgbClr val="008000"/>
                </a:solidFill>
              </a:rPr>
              <a:t>Anogeissus</a:t>
            </a:r>
            <a:r>
              <a:rPr lang="fr-FR" altLang="fr-FR" sz="1200" i="1" dirty="0">
                <a:solidFill>
                  <a:srgbClr val="008000"/>
                </a:solidFill>
              </a:rPr>
              <a:t> </a:t>
            </a:r>
            <a:r>
              <a:rPr lang="fr-FR" altLang="fr-FR" sz="1200" i="1" dirty="0" err="1">
                <a:solidFill>
                  <a:srgbClr val="008000"/>
                </a:solidFill>
              </a:rPr>
              <a:t>leiocarpa</a:t>
            </a:r>
            <a:r>
              <a:rPr lang="fr-FR" altLang="fr-FR" sz="1200" dirty="0">
                <a:solidFill>
                  <a:srgbClr val="008000"/>
                </a:solidFill>
              </a:rPr>
              <a:t> prend longtemps, et il n’est pas aisé d’obtenir des semis. Une fois installées, les plantes croissent lentement. </a:t>
            </a:r>
          </a:p>
          <a:p>
            <a:pPr algn="just" eaLnBrk="1" hangingPunct="1"/>
            <a:r>
              <a:rPr lang="fr-FR" altLang="fr-FR" sz="1200" dirty="0">
                <a:solidFill>
                  <a:srgbClr val="008000"/>
                </a:solidFill>
              </a:rPr>
              <a:t>Sources : a) </a:t>
            </a:r>
            <a:r>
              <a:rPr lang="fr-FR" altLang="fr-FR" sz="1200" dirty="0">
                <a:solidFill>
                  <a:srgbClr val="008000"/>
                </a:solidFill>
                <a:hlinkClick r:id="rId16"/>
              </a:rPr>
              <a:t>http://en.wikipedia.org/wiki/Anogeissus_leiocarpa</a:t>
            </a:r>
            <a:r>
              <a:rPr lang="fr-FR" altLang="fr-FR" sz="1200" dirty="0">
                <a:solidFill>
                  <a:srgbClr val="008000"/>
                </a:solidFill>
              </a:rPr>
              <a:t>, b)  </a:t>
            </a:r>
            <a:r>
              <a:rPr lang="fr-FR" altLang="fr-FR" sz="1200" dirty="0">
                <a:solidFill>
                  <a:srgbClr val="008000"/>
                </a:solidFill>
                <a:hlinkClick r:id="rId17"/>
              </a:rPr>
              <a:t>http://www.hopitalkeurmassar.com/spip.php?article23</a:t>
            </a:r>
            <a:r>
              <a:rPr lang="fr-FR" altLang="fr-FR" sz="1200" dirty="0">
                <a:solidFill>
                  <a:srgbClr val="008000"/>
                </a:solidFill>
              </a:rPr>
              <a:t>, </a:t>
            </a:r>
          </a:p>
          <a:p>
            <a:pPr algn="just" eaLnBrk="1" hangingPunct="1"/>
            <a:r>
              <a:rPr lang="fr-FR" altLang="fr-FR" sz="1200" dirty="0">
                <a:solidFill>
                  <a:srgbClr val="008000"/>
                </a:solidFill>
              </a:rPr>
              <a:t>c) </a:t>
            </a:r>
            <a:r>
              <a:rPr lang="fr-FR" altLang="fr-FR" sz="1200" dirty="0">
                <a:solidFill>
                  <a:srgbClr val="008000"/>
                </a:solidFill>
                <a:hlinkClick r:id="rId18"/>
              </a:rPr>
              <a:t>http://database.prota.org/PROTAhtml/Anogeissus%20leiocarpa_Fr.htm</a:t>
            </a:r>
            <a:r>
              <a:rPr lang="fr-FR" altLang="fr-FR" sz="1200" dirty="0">
                <a:solidFill>
                  <a:srgbClr val="008000"/>
                </a:solidFill>
              </a:rPr>
              <a:t>  </a:t>
            </a:r>
          </a:p>
        </p:txBody>
      </p:sp>
      <p:pic>
        <p:nvPicPr>
          <p:cNvPr id="39943" name="Picture 2" descr="D:\Users\blisan\Pictures\perso\Agroforesterie climat tropical sec\images\anogieus_leiocarpus2.jpg">
            <a:extLst>
              <a:ext uri="{FF2B5EF4-FFF2-40B4-BE49-F238E27FC236}">
                <a16:creationId xmlns:a16="http://schemas.microsoft.com/office/drawing/2014/main" id="{88CBDA8C-984C-4AAE-851D-0A206C4D9D6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4950" y="446881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ZoneTexte 7">
            <a:extLst>
              <a:ext uri="{FF2B5EF4-FFF2-40B4-BE49-F238E27FC236}">
                <a16:creationId xmlns:a16="http://schemas.microsoft.com/office/drawing/2014/main" id="{78139FF4-004A-43E9-BACB-0A1946A79E6B}"/>
              </a:ext>
            </a:extLst>
          </p:cNvPr>
          <p:cNvSpPr txBox="1">
            <a:spLocks noChangeArrowheads="1"/>
          </p:cNvSpPr>
          <p:nvPr/>
        </p:nvSpPr>
        <p:spPr bwMode="auto">
          <a:xfrm>
            <a:off x="10374313" y="6265863"/>
            <a:ext cx="1703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Anogeissus leiocarpa</a:t>
            </a:r>
            <a:r>
              <a:rPr lang="fr-FR" altLang="fr-FR" sz="1200">
                <a:solidFill>
                  <a:srgbClr val="008000"/>
                </a:solidFill>
              </a:rPr>
              <a:t>  en fleurs au </a:t>
            </a:r>
            <a:r>
              <a:rPr lang="fr-FR" altLang="fr-FR" sz="1200">
                <a:solidFill>
                  <a:srgbClr val="008000"/>
                </a:solidFill>
                <a:hlinkClick r:id="rId20" tooltip="Burkina Faso"/>
              </a:rPr>
              <a:t>Burkina Faso</a:t>
            </a:r>
            <a:r>
              <a:rPr lang="fr-FR" altLang="fr-FR" sz="1200">
                <a:solidFill>
                  <a:srgbClr val="008000"/>
                </a:solidFill>
              </a:rPr>
              <a:t> .</a:t>
            </a:r>
          </a:p>
        </p:txBody>
      </p:sp>
      <p:pic>
        <p:nvPicPr>
          <p:cNvPr id="39945" name="Picture 4" descr="D:\Users\blisan\Pictures\perso\Agroforesterie climat tropical sec\images\Anogeissus leiocarpus3.jpg">
            <a:extLst>
              <a:ext uri="{FF2B5EF4-FFF2-40B4-BE49-F238E27FC236}">
                <a16:creationId xmlns:a16="http://schemas.microsoft.com/office/drawing/2014/main" id="{4FA8C3F7-389D-41C2-A479-C7DEF3D4E7E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591800" y="5316538"/>
            <a:ext cx="12668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5" descr="D:\Users\blisan\Pictures\perso\Agroforesterie climat tropical sec\images\Anogeissus leiocarpus6.jpg">
            <a:extLst>
              <a:ext uri="{FF2B5EF4-FFF2-40B4-BE49-F238E27FC236}">
                <a16:creationId xmlns:a16="http://schemas.microsoft.com/office/drawing/2014/main" id="{D25B6EE5-1154-48FB-8B8A-FBE043C8249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31238" y="4122738"/>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7" descr="D:\Users\blisan\Pictures\perso\Agroforesterie climat tropical sec\images\Anogeissus leiocarpa branche en fleur_s.jpg">
            <a:extLst>
              <a:ext uri="{FF2B5EF4-FFF2-40B4-BE49-F238E27FC236}">
                <a16:creationId xmlns:a16="http://schemas.microsoft.com/office/drawing/2014/main" id="{DE3FFF75-E0B6-4101-81F7-5C5BEA04C6A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42163" y="5062538"/>
            <a:ext cx="13906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Rectangle 8">
            <a:extLst>
              <a:ext uri="{FF2B5EF4-FFF2-40B4-BE49-F238E27FC236}">
                <a16:creationId xmlns:a16="http://schemas.microsoft.com/office/drawing/2014/main" id="{CA6E4D95-8EDF-404C-9DC5-C0EEF17136D7}"/>
              </a:ext>
            </a:extLst>
          </p:cNvPr>
          <p:cNvSpPr>
            <a:spLocks noChangeArrowheads="1"/>
          </p:cNvSpPr>
          <p:nvPr/>
        </p:nvSpPr>
        <p:spPr bwMode="auto">
          <a:xfrm>
            <a:off x="3951288" y="6497638"/>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Art Bogolan</a:t>
            </a:r>
          </a:p>
        </p:txBody>
      </p:sp>
      <p:pic>
        <p:nvPicPr>
          <p:cNvPr id="39949" name="Picture 10" descr="D:\Users\blisan\Pictures\perso\Agroforesterie climat tropical sec\images\art Bogolan_Anogeissus leiocarpa_s2.jpg">
            <a:extLst>
              <a:ext uri="{FF2B5EF4-FFF2-40B4-BE49-F238E27FC236}">
                <a16:creationId xmlns:a16="http://schemas.microsoft.com/office/drawing/2014/main" id="{7ED228BD-3C5E-4067-A41E-327335F370C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95663" y="5030788"/>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11" descr="D:\Users\blisan\Pictures\perso\Agroforesterie climat tropical sec\images\Anogeissus leiocarpus7_s.jpg">
            <a:extLst>
              <a:ext uri="{FF2B5EF4-FFF2-40B4-BE49-F238E27FC236}">
                <a16:creationId xmlns:a16="http://schemas.microsoft.com/office/drawing/2014/main" id="{213CB610-C3CA-4F9E-8464-BAD6F5E2A3A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66200" y="158750"/>
            <a:ext cx="29797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1" name="ZoneTexte 9">
            <a:extLst>
              <a:ext uri="{FF2B5EF4-FFF2-40B4-BE49-F238E27FC236}">
                <a16:creationId xmlns:a16="http://schemas.microsoft.com/office/drawing/2014/main" id="{5EED7CB6-BFAE-4ABF-9CC2-D7FD924E4229}"/>
              </a:ext>
            </a:extLst>
          </p:cNvPr>
          <p:cNvSpPr txBox="1">
            <a:spLocks noChangeArrowheads="1"/>
          </p:cNvSpPr>
          <p:nvPr/>
        </p:nvSpPr>
        <p:spPr bwMode="auto">
          <a:xfrm>
            <a:off x="9053513" y="1143000"/>
            <a:ext cx="28051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Les </a:t>
            </a:r>
            <a:r>
              <a:rPr lang="fr-FR" altLang="fr-FR" sz="1200">
                <a:solidFill>
                  <a:srgbClr val="008000"/>
                </a:solidFill>
                <a:hlinkClick r:id="rId7" tooltip="Samara (fruit)"/>
              </a:rPr>
              <a:t>samares</a:t>
            </a:r>
            <a:r>
              <a:rPr lang="fr-FR" altLang="fr-FR" sz="1200">
                <a:solidFill>
                  <a:srgbClr val="008000"/>
                </a:solidFill>
              </a:rPr>
              <a:t>, des graines ailés.</a:t>
            </a:r>
          </a:p>
        </p:txBody>
      </p:sp>
      <p:pic>
        <p:nvPicPr>
          <p:cNvPr id="39952" name="Picture 12" descr="D:\Users\blisan\Pictures\perso\Agroforesterie climat tropical sec\images\Anogeissus leiocarpus9.jpg">
            <a:extLst>
              <a:ext uri="{FF2B5EF4-FFF2-40B4-BE49-F238E27FC236}">
                <a16:creationId xmlns:a16="http://schemas.microsoft.com/office/drawing/2014/main" id="{78F9745D-4D0F-45C2-BDA7-5F384824C60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24500" y="5543550"/>
            <a:ext cx="1617663"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13" descr="D:\Users\blisan\Pictures\perso\Agroforesterie climat tropical sec\images\Anogeissus leiocarpus8.jpg">
            <a:extLst>
              <a:ext uri="{FF2B5EF4-FFF2-40B4-BE49-F238E27FC236}">
                <a16:creationId xmlns:a16="http://schemas.microsoft.com/office/drawing/2014/main" id="{082C12F7-A98A-4FB4-BBBD-82E46A80A71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417175" y="3963988"/>
            <a:ext cx="1660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2" descr="medicament2_s">
            <a:extLst>
              <a:ext uri="{FF2B5EF4-FFF2-40B4-BE49-F238E27FC236}">
                <a16:creationId xmlns:a16="http://schemas.microsoft.com/office/drawing/2014/main" id="{A2D9D7DF-5BBC-49CC-9461-98B063B67E0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22313" y="746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5" name="Rectangle 15">
            <a:extLst>
              <a:ext uri="{FF2B5EF4-FFF2-40B4-BE49-F238E27FC236}">
                <a16:creationId xmlns:a16="http://schemas.microsoft.com/office/drawing/2014/main" id="{A051A263-1EC1-4B91-B85E-0A2796767BE4}"/>
              </a:ext>
            </a:extLst>
          </p:cNvPr>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2" name="ZoneTexte 1">
            <a:extLst>
              <a:ext uri="{FF2B5EF4-FFF2-40B4-BE49-F238E27FC236}">
                <a16:creationId xmlns:a16="http://schemas.microsoft.com/office/drawing/2014/main" id="{45CA7DD7-49E7-484A-A395-24A4CA0E251A}"/>
              </a:ext>
            </a:extLst>
          </p:cNvPr>
          <p:cNvSpPr txBox="1"/>
          <p:nvPr/>
        </p:nvSpPr>
        <p:spPr>
          <a:xfrm>
            <a:off x="3338513" y="4229543"/>
            <a:ext cx="5249863" cy="830997"/>
          </a:xfrm>
          <a:prstGeom prst="rect">
            <a:avLst/>
          </a:prstGeom>
          <a:noFill/>
        </p:spPr>
        <p:txBody>
          <a:bodyPr wrap="square" rtlCol="0">
            <a:spAutoFit/>
          </a:bodyPr>
          <a:lstStyle/>
          <a:p>
            <a:r>
              <a:rPr lang="fr-FR" sz="1200" dirty="0"/>
              <a:t>Le bouleau d'Afrique dont l'écorce est grise et écailleuse peut atteindre 30 m. </a:t>
            </a:r>
            <a:r>
              <a:rPr lang="fr-FR" sz="1200" dirty="0">
                <a:solidFill>
                  <a:srgbClr val="008000"/>
                </a:solidFill>
              </a:rPr>
              <a:t>Tolérant les inondations temporaires, il pousse sur les sols frais, par exemple autour des mares et dans les vallées fluviales</a:t>
            </a:r>
            <a:r>
              <a:rPr lang="fr-FR" sz="1200" dirty="0"/>
              <a:t>. </a:t>
            </a:r>
            <a:r>
              <a:rPr lang="fr-FR" sz="1200" dirty="0">
                <a:solidFill>
                  <a:srgbClr val="FF0000"/>
                </a:solidFill>
              </a:rPr>
              <a:t>Il est en voie de régression car il occupe des sols convenant à l'agriculture et sa régénération est difficile</a:t>
            </a:r>
            <a:r>
              <a:rPr lang="fr-FR" sz="1200" dirty="0"/>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1">
            <a:extLst>
              <a:ext uri="{FF2B5EF4-FFF2-40B4-BE49-F238E27FC236}">
                <a16:creationId xmlns:a16="http://schemas.microsoft.com/office/drawing/2014/main" id="{B2408A7D-0541-4CC0-8F81-46B72250BE7E}"/>
              </a:ext>
            </a:extLst>
          </p:cNvPr>
          <p:cNvSpPr txBox="1">
            <a:spLocks/>
          </p:cNvSpPr>
          <p:nvPr/>
        </p:nvSpPr>
        <p:spPr bwMode="auto">
          <a:xfrm>
            <a:off x="190500" y="85725"/>
            <a:ext cx="4016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6B0F9C2-4E33-4549-9E1B-4DF516F6D6ED}" type="slidenum">
              <a:rPr lang="fr-FR" altLang="fr-FR" sz="1200">
                <a:solidFill>
                  <a:srgbClr val="898989"/>
                </a:solidFill>
              </a:rPr>
              <a:pPr algn="r" eaLnBrk="1" hangingPunct="1">
                <a:lnSpc>
                  <a:spcPct val="100000"/>
                </a:lnSpc>
                <a:spcBef>
                  <a:spcPct val="0"/>
                </a:spcBef>
                <a:buFontTx/>
                <a:buNone/>
              </a:pPr>
              <a:t>54</a:t>
            </a:fld>
            <a:endParaRPr lang="fr-FR" altLang="fr-FR" sz="1200">
              <a:solidFill>
                <a:srgbClr val="898989"/>
              </a:solidFill>
            </a:endParaRPr>
          </a:p>
        </p:txBody>
      </p:sp>
      <p:sp>
        <p:nvSpPr>
          <p:cNvPr id="40963" name="Rectangle 3">
            <a:extLst>
              <a:ext uri="{FF2B5EF4-FFF2-40B4-BE49-F238E27FC236}">
                <a16:creationId xmlns:a16="http://schemas.microsoft.com/office/drawing/2014/main" id="{06B7B087-0523-4EC1-BF9B-058131A868B4}"/>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008000"/>
                </a:solidFill>
              </a:rPr>
              <a:t>Agroforesterie - Climat tropical sec</a:t>
            </a:r>
          </a:p>
        </p:txBody>
      </p:sp>
      <p:sp>
        <p:nvSpPr>
          <p:cNvPr id="40964" name="Rectangle 4">
            <a:extLst>
              <a:ext uri="{FF2B5EF4-FFF2-40B4-BE49-F238E27FC236}">
                <a16:creationId xmlns:a16="http://schemas.microsoft.com/office/drawing/2014/main" id="{000E8CC3-6A04-4528-8C8D-30E05CE15B52}"/>
              </a:ext>
            </a:extLst>
          </p:cNvPr>
          <p:cNvSpPr>
            <a:spLocks noChangeArrowheads="1"/>
          </p:cNvSpPr>
          <p:nvPr/>
        </p:nvSpPr>
        <p:spPr bwMode="auto">
          <a:xfrm>
            <a:off x="190500" y="722313"/>
            <a:ext cx="876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sp>
        <p:nvSpPr>
          <p:cNvPr id="40965" name="Rectangle 2">
            <a:extLst>
              <a:ext uri="{FF2B5EF4-FFF2-40B4-BE49-F238E27FC236}">
                <a16:creationId xmlns:a16="http://schemas.microsoft.com/office/drawing/2014/main" id="{C13B4748-43A9-4ED1-8110-22C53E244272}"/>
              </a:ext>
            </a:extLst>
          </p:cNvPr>
          <p:cNvSpPr>
            <a:spLocks noChangeArrowheads="1"/>
          </p:cNvSpPr>
          <p:nvPr/>
        </p:nvSpPr>
        <p:spPr bwMode="auto">
          <a:xfrm>
            <a:off x="190500" y="1095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dirty="0">
                <a:solidFill>
                  <a:srgbClr val="008000"/>
                </a:solidFill>
              </a:rPr>
              <a:t>3.9f. </a:t>
            </a:r>
            <a:r>
              <a:rPr lang="it-IT" altLang="fr-FR" sz="1800" b="1" i="1" dirty="0">
                <a:solidFill>
                  <a:srgbClr val="008000"/>
                </a:solidFill>
              </a:rPr>
              <a:t>Bauhinia rufescens </a:t>
            </a:r>
            <a:endParaRPr lang="fr-FR" altLang="fr-FR" sz="1800" b="1" dirty="0">
              <a:solidFill>
                <a:srgbClr val="008000"/>
              </a:solidFill>
            </a:endParaRPr>
          </a:p>
        </p:txBody>
      </p:sp>
      <p:sp>
        <p:nvSpPr>
          <p:cNvPr id="40966" name="Rectangle 15">
            <a:extLst>
              <a:ext uri="{FF2B5EF4-FFF2-40B4-BE49-F238E27FC236}">
                <a16:creationId xmlns:a16="http://schemas.microsoft.com/office/drawing/2014/main" id="{6E9F5D28-4E24-4F75-9A17-BA19F6061BF4}"/>
              </a:ext>
            </a:extLst>
          </p:cNvPr>
          <p:cNvSpPr>
            <a:spLocks noChangeArrowheads="1"/>
          </p:cNvSpPr>
          <p:nvPr/>
        </p:nvSpPr>
        <p:spPr bwMode="auto">
          <a:xfrm>
            <a:off x="3529013" y="30163"/>
            <a:ext cx="561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40967" name="ZoneTexte 5">
            <a:extLst>
              <a:ext uri="{FF2B5EF4-FFF2-40B4-BE49-F238E27FC236}">
                <a16:creationId xmlns:a16="http://schemas.microsoft.com/office/drawing/2014/main" id="{B01DFAA2-70B9-4776-8BB2-01BB363FA896}"/>
              </a:ext>
            </a:extLst>
          </p:cNvPr>
          <p:cNvSpPr txBox="1">
            <a:spLocks noChangeArrowheads="1"/>
          </p:cNvSpPr>
          <p:nvPr/>
        </p:nvSpPr>
        <p:spPr bwMode="auto">
          <a:xfrm>
            <a:off x="190500" y="1528763"/>
            <a:ext cx="1182528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008000"/>
                </a:solidFill>
                <a:latin typeface="Arial" panose="020B0604020202020204" pitchFamily="34" charset="0"/>
              </a:rPr>
              <a:t>Arbuste de la famille </a:t>
            </a:r>
            <a:r>
              <a:rPr lang="fr-FR" altLang="fr-FR" sz="1800" dirty="0">
                <a:solidFill>
                  <a:srgbClr val="008000"/>
                </a:solidFill>
                <a:latin typeface="Arial" panose="020B0604020202020204" pitchFamily="34" charset="0"/>
                <a:hlinkClick r:id="rId2" tooltip="Fabaceae"/>
              </a:rPr>
              <a:t>des Fabacées</a:t>
            </a:r>
            <a:r>
              <a:rPr lang="fr-FR" altLang="fr-FR" sz="1800" dirty="0">
                <a:solidFill>
                  <a:srgbClr val="008000"/>
                </a:solidFill>
                <a:latin typeface="Arial" panose="020B0604020202020204" pitchFamily="34" charset="0"/>
              </a:rPr>
              <a:t>, de 1-3 mètres de haut, mais pouvant atteindre 8 mètres, originaire des régions semi-arides de l'Afrique comme le </a:t>
            </a:r>
            <a:r>
              <a:rPr lang="fr-FR" altLang="fr-FR" sz="1800" dirty="0">
                <a:solidFill>
                  <a:srgbClr val="008000"/>
                </a:solidFill>
                <a:latin typeface="Arial" panose="020B0604020202020204" pitchFamily="34" charset="0"/>
                <a:hlinkClick r:id="rId3" tooltip="Sahel"/>
              </a:rPr>
              <a:t>Sahel</a:t>
            </a:r>
            <a:r>
              <a:rPr lang="fr-FR" altLang="fr-FR" sz="1800" dirty="0">
                <a:solidFill>
                  <a:srgbClr val="008000"/>
                </a:solidFill>
                <a:latin typeface="Arial" panose="020B0604020202020204" pitchFamily="34" charset="0"/>
              </a:rPr>
              <a:t>, où il est fréquent.</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Les rameaux sont disposés dans un même plan, les plus petits sont en forme d’épines. L’écorce est grise, </a:t>
            </a:r>
            <a:r>
              <a:rPr lang="fr-FR" altLang="fr-FR" sz="1200" dirty="0" err="1">
                <a:solidFill>
                  <a:srgbClr val="008000"/>
                </a:solidFill>
                <a:latin typeface="Arial" panose="020B0604020202020204" pitchFamily="34" charset="0"/>
              </a:rPr>
              <a:t>lenticellée</a:t>
            </a:r>
            <a:r>
              <a:rPr lang="fr-FR" altLang="fr-FR" sz="1200" dirty="0">
                <a:solidFill>
                  <a:srgbClr val="008000"/>
                </a:solidFill>
                <a:latin typeface="Arial" panose="020B0604020202020204" pitchFamily="34" charset="0"/>
              </a:rPr>
              <a:t>. Les feuilles sont petites, fortement bilobées, gris-vert mat, persistantes. Les fleurs sont jaune-verdâtre à blanc rose, de type cinq, groupées en racèmes de 5 cm. Ses </a:t>
            </a:r>
            <a:r>
              <a:rPr lang="fr-FR" altLang="fr-FR" sz="1200" dirty="0">
                <a:solidFill>
                  <a:srgbClr val="008000"/>
                </a:solidFill>
                <a:latin typeface="Arial" panose="020B0604020202020204" pitchFamily="34" charset="0"/>
                <a:hlinkClick r:id="rId4" tooltip="Légumineuse"/>
              </a:rPr>
              <a:t>gousses</a:t>
            </a:r>
            <a:r>
              <a:rPr lang="fr-FR" altLang="fr-FR" sz="1200" dirty="0">
                <a:solidFill>
                  <a:srgbClr val="008000"/>
                </a:solidFill>
                <a:latin typeface="Arial" panose="020B0604020202020204" pitchFamily="34" charset="0"/>
              </a:rPr>
              <a:t> sont indéhiscentes, contournées en spirale et brun foncé, presque noires à maturité ; elles contiennent de 4 à 10 graines.</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La multiplication par graines après traitement à l'eau bouillante et refroidissement lent donne un taux de germination de 40%.</a:t>
            </a:r>
          </a:p>
          <a:p>
            <a:pPr algn="just" eaLnBrk="1" hangingPunct="1">
              <a:lnSpc>
                <a:spcPct val="100000"/>
              </a:lnSpc>
              <a:spcBef>
                <a:spcPct val="0"/>
              </a:spcBef>
              <a:buFontTx/>
              <a:buNone/>
            </a:pPr>
            <a:r>
              <a:rPr lang="fr-FR" altLang="fr-FR" sz="1200" u="sng" dirty="0">
                <a:solidFill>
                  <a:srgbClr val="008000"/>
                </a:solidFill>
                <a:latin typeface="Arial" panose="020B0604020202020204" pitchFamily="34" charset="0"/>
              </a:rPr>
              <a:t>Sols</a:t>
            </a:r>
            <a:r>
              <a:rPr lang="fr-FR" altLang="fr-FR" sz="1200" dirty="0">
                <a:solidFill>
                  <a:srgbClr val="008000"/>
                </a:solidFill>
                <a:latin typeface="Arial" panose="020B0604020202020204" pitchFamily="34" charset="0"/>
              </a:rPr>
              <a:t> : </a:t>
            </a:r>
            <a:r>
              <a:rPr lang="fr-FR" altLang="fr-FR" sz="1200" b="1" dirty="0">
                <a:solidFill>
                  <a:srgbClr val="008000"/>
                </a:solidFill>
                <a:latin typeface="Arial" panose="020B0604020202020204" pitchFamily="34" charset="0"/>
              </a:rPr>
              <a:t>peu exigent, </a:t>
            </a:r>
            <a:r>
              <a:rPr lang="fr-FR" altLang="fr-FR" sz="1200" dirty="0">
                <a:solidFill>
                  <a:srgbClr val="008000"/>
                </a:solidFill>
                <a:latin typeface="Arial" panose="020B0604020202020204" pitchFamily="34" charset="0"/>
              </a:rPr>
              <a:t>sur des sites (sols) secs et sablonneux, pierreux, également sur des sols argileux et latéritiques, souvent dans des terres en jachère. Elle est rustique et pousse sur tous les types de sol. Espèce recommandée pour la création de haies-vives défensives, fourragères ou ornementales. </a:t>
            </a:r>
          </a:p>
          <a:p>
            <a:pPr algn="just" eaLnBrk="1" hangingPunct="1">
              <a:lnSpc>
                <a:spcPct val="100000"/>
              </a:lnSpc>
              <a:spcBef>
                <a:spcPct val="0"/>
              </a:spcBef>
              <a:buFontTx/>
              <a:buNone/>
            </a:pPr>
            <a:r>
              <a:rPr lang="fr-FR" altLang="fr-FR" sz="1200" i="1" dirty="0">
                <a:solidFill>
                  <a:srgbClr val="008000"/>
                </a:solidFill>
                <a:latin typeface="Arial" panose="020B0604020202020204" pitchFamily="34" charset="0"/>
              </a:rPr>
              <a:t>Bauhinia </a:t>
            </a:r>
            <a:r>
              <a:rPr lang="fr-FR" altLang="fr-FR" sz="1200" dirty="0">
                <a:solidFill>
                  <a:srgbClr val="008000"/>
                </a:solidFill>
                <a:latin typeface="Arial" panose="020B0604020202020204" pitchFamily="34" charset="0"/>
              </a:rPr>
              <a:t>fixe l’azote de l’air. C’est un arbuste </a:t>
            </a:r>
            <a:r>
              <a:rPr lang="fr-FR" altLang="fr-FR" sz="1200" b="1" dirty="0">
                <a:solidFill>
                  <a:srgbClr val="008000"/>
                </a:solidFill>
                <a:latin typeface="Arial" panose="020B0604020202020204" pitchFamily="34" charset="0"/>
              </a:rPr>
              <a:t>fourrage</a:t>
            </a:r>
            <a:r>
              <a:rPr lang="fr-FR" altLang="fr-FR" sz="1200" dirty="0">
                <a:solidFill>
                  <a:srgbClr val="008000"/>
                </a:solidFill>
                <a:latin typeface="Arial" panose="020B0604020202020204" pitchFamily="34" charset="0"/>
              </a:rPr>
              <a:t>r important : la valeur fourragère des rameaux feuillés est de 0,12 UF/kg et celle des gousses vertes ou sèches est de 0,94 UF/kg. Les rameaux sont appréciés des ovins, des caprins et des chameaux, les feuilles par les bovins. L’écorce est </a:t>
            </a:r>
            <a:r>
              <a:rPr lang="fr-FR" altLang="fr-FR" sz="1200" dirty="0" err="1">
                <a:solidFill>
                  <a:srgbClr val="008000"/>
                </a:solidFill>
                <a:latin typeface="Arial" panose="020B0604020202020204" pitchFamily="34" charset="0"/>
              </a:rPr>
              <a:t>tanifère</a:t>
            </a:r>
            <a:r>
              <a:rPr lang="fr-FR" altLang="fr-FR" sz="1200" dirty="0">
                <a:solidFill>
                  <a:srgbClr val="008000"/>
                </a:solidFill>
                <a:latin typeface="Arial" panose="020B0604020202020204" pitchFamily="34" charset="0"/>
              </a:rPr>
              <a:t>. Elle est découpée en bandes pour tresser des cordes.</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De nombreux usages en pharmacopée (fruits, feuilles, racines) : fébrifuge, diurétique, </a:t>
            </a:r>
            <a:r>
              <a:rPr lang="fr-FR" altLang="fr-FR" sz="1200" dirty="0" err="1">
                <a:solidFill>
                  <a:srgbClr val="008000"/>
                </a:solidFill>
                <a:latin typeface="Arial" panose="020B0604020202020204" pitchFamily="34" charset="0"/>
              </a:rPr>
              <a:t>antientéralgique</a:t>
            </a:r>
            <a:r>
              <a:rPr lang="fr-FR" altLang="fr-FR" sz="1200" dirty="0">
                <a:solidFill>
                  <a:srgbClr val="008000"/>
                </a:solidFill>
                <a:latin typeface="Arial" panose="020B0604020202020204" pitchFamily="34" charset="0"/>
              </a:rPr>
              <a:t> et autres usages. </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Le bois est brun clair à grain fin. On l’utilise en charpente, sculpture, artisanat, tournage et comme bois de feu. Il est également utilisé comme plante ornementale.</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5"/>
              </a:rPr>
              <a:t>http://en.wikipedia.org/wiki/Bauhinia_rufescens</a:t>
            </a:r>
            <a:r>
              <a:rPr lang="fr-FR" altLang="fr-FR" sz="1200" dirty="0">
                <a:solidFill>
                  <a:srgbClr val="008000"/>
                </a:solidFill>
                <a:latin typeface="Arial" panose="020B0604020202020204" pitchFamily="34" charset="0"/>
              </a:rPr>
              <a:t>, </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b) (CIRAD) </a:t>
            </a:r>
            <a:r>
              <a:rPr lang="fr-FR" altLang="fr-FR" sz="1200" dirty="0">
                <a:solidFill>
                  <a:srgbClr val="008000"/>
                </a:solidFill>
                <a:latin typeface="Arial" panose="020B0604020202020204" pitchFamily="34" charset="0"/>
                <a:hlinkClick r:id="rId6"/>
              </a:rPr>
              <a:t>http://hal.archives-ouvertes.fr/docs/00/42/92/75/PDF/Bauhinia-rufescens.pdf</a:t>
            </a:r>
            <a:r>
              <a:rPr lang="fr-FR" altLang="fr-FR" sz="1200" dirty="0">
                <a:solidFill>
                  <a:srgbClr val="008000"/>
                </a:solidFill>
                <a:latin typeface="Arial" panose="020B0604020202020204" pitchFamily="34" charset="0"/>
              </a:rPr>
              <a:t>,</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7"/>
              </a:rPr>
              <a:t>http://www.fao.org/ag/agp/AGPC/doc/Gbase/data/pf000148.htm</a:t>
            </a:r>
            <a:r>
              <a:rPr lang="fr-FR" altLang="fr-FR" sz="1200" dirty="0">
                <a:solidFill>
                  <a:srgbClr val="008000"/>
                </a:solidFill>
                <a:latin typeface="Arial" panose="020B0604020202020204" pitchFamily="34" charset="0"/>
              </a:rPr>
              <a:t>  </a:t>
            </a:r>
          </a:p>
          <a:p>
            <a:pPr eaLnBrk="1" hangingPunct="1">
              <a:lnSpc>
                <a:spcPct val="100000"/>
              </a:lnSpc>
              <a:spcBef>
                <a:spcPct val="0"/>
              </a:spcBef>
              <a:buFontTx/>
              <a:buNone/>
            </a:pPr>
            <a:r>
              <a:rPr lang="fr-FR" altLang="fr-FR" sz="1000" dirty="0">
                <a:solidFill>
                  <a:srgbClr val="008000"/>
                </a:solidFill>
                <a:latin typeface="Arial" panose="020B0604020202020204" pitchFamily="34" charset="0"/>
              </a:rPr>
              <a:t>d) </a:t>
            </a:r>
            <a:r>
              <a:rPr lang="fr-FR" altLang="fr-FR" sz="1000" dirty="0">
                <a:solidFill>
                  <a:srgbClr val="008000"/>
                </a:solidFill>
                <a:latin typeface="Arial" panose="020B0604020202020204" pitchFamily="34" charset="0"/>
                <a:hlinkClick r:id="rId8"/>
              </a:rPr>
              <a:t>http://ne.chm-cbd.net/biodiversity/la-diversite-biologique-vegetale/les-especes-vegetales-et-leurs-utilites/bauhinia-rufescens</a:t>
            </a:r>
            <a:r>
              <a:rPr lang="fr-FR" altLang="fr-FR" sz="1000" dirty="0">
                <a:solidFill>
                  <a:srgbClr val="008000"/>
                </a:solidFill>
                <a:latin typeface="Arial" panose="020B0604020202020204" pitchFamily="34" charset="0"/>
              </a:rPr>
              <a:t> </a:t>
            </a:r>
          </a:p>
        </p:txBody>
      </p:sp>
      <p:pic>
        <p:nvPicPr>
          <p:cNvPr id="40968" name="Picture 6" descr="C:\Users\LISAN\Pictures\plantes-halophytes-xerophiles\Bauhinia rufescens_haie bis_s.jpg">
            <a:extLst>
              <a:ext uri="{FF2B5EF4-FFF2-40B4-BE49-F238E27FC236}">
                <a16:creationId xmlns:a16="http://schemas.microsoft.com/office/drawing/2014/main" id="{D2E9F49F-23A8-49D6-A3A5-FA39F91DC8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5373688"/>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7" descr="C:\Users\LISAN\Pictures\plantes-halophytes-xerophiles\Bauhinia rufescens bis_s.jpg">
            <a:extLst>
              <a:ext uri="{FF2B5EF4-FFF2-40B4-BE49-F238E27FC236}">
                <a16:creationId xmlns:a16="http://schemas.microsoft.com/office/drawing/2014/main" id="{EE00BACA-B87E-44B2-A28F-98BFF0559C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3350" y="5229225"/>
            <a:ext cx="19716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9" descr="C:\Users\LISAN\Pictures\plantes-halophytes-xerophiles\Bauhinia rufescens_gousses bis_s.jpg">
            <a:extLst>
              <a:ext uri="{FF2B5EF4-FFF2-40B4-BE49-F238E27FC236}">
                <a16:creationId xmlns:a16="http://schemas.microsoft.com/office/drawing/2014/main" id="{2481E065-8C88-4DD4-9E31-F4B92C8F9C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950" y="5300663"/>
            <a:ext cx="1219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0" descr="C:\Users\LISAN\Pictures\plantes-halophytes-xerophiles\Bauhinia rufescens_fleurs.jpg">
            <a:extLst>
              <a:ext uri="{FF2B5EF4-FFF2-40B4-BE49-F238E27FC236}">
                <a16:creationId xmlns:a16="http://schemas.microsoft.com/office/drawing/2014/main" id="{2811859B-DA46-4406-AD25-39096831E7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2500" y="5445125"/>
            <a:ext cx="188436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1" descr="C:\Users\LISAN\Pictures\plantes-halophytes-xerophiles\Bauhinia rufescens feuilles.jpg">
            <a:extLst>
              <a:ext uri="{FF2B5EF4-FFF2-40B4-BE49-F238E27FC236}">
                <a16:creationId xmlns:a16="http://schemas.microsoft.com/office/drawing/2014/main" id="{B0785FFF-2FEF-409F-98B6-88B9EC5D448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4750" y="4383088"/>
            <a:ext cx="16192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2" descr="C:\Users\LISAN\Pictures\plantes-halophytes-xerophiles\Bauhinia rufescens6.jpg">
            <a:extLst>
              <a:ext uri="{FF2B5EF4-FFF2-40B4-BE49-F238E27FC236}">
                <a16:creationId xmlns:a16="http://schemas.microsoft.com/office/drawing/2014/main" id="{08BFA88C-84ED-4EFC-90C3-A80C7037B5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46975" y="5661025"/>
            <a:ext cx="15970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8" descr="C:\Users\LISAN\Pictures\plantes-halophytes-xerophiles\Bauhinia rufescens_bois bis_s.jpg">
            <a:extLst>
              <a:ext uri="{FF2B5EF4-FFF2-40B4-BE49-F238E27FC236}">
                <a16:creationId xmlns:a16="http://schemas.microsoft.com/office/drawing/2014/main" id="{039B1FFE-3756-42AE-A4D3-FAC12405BA9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23400" y="5559425"/>
            <a:ext cx="13335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Rectangle 13">
            <a:extLst>
              <a:ext uri="{FF2B5EF4-FFF2-40B4-BE49-F238E27FC236}">
                <a16:creationId xmlns:a16="http://schemas.microsoft.com/office/drawing/2014/main" id="{B76D29F0-EA73-4458-BAD3-8A021200D713}"/>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40976" name="Rectangle 13">
            <a:extLst>
              <a:ext uri="{FF2B5EF4-FFF2-40B4-BE49-F238E27FC236}">
                <a16:creationId xmlns:a16="http://schemas.microsoft.com/office/drawing/2014/main" id="{90DACCF4-1370-44DA-BB79-F2F2C7C950A7}"/>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40977" name="Image 15" descr="logo aride_s.jpg">
            <a:extLst>
              <a:ext uri="{FF2B5EF4-FFF2-40B4-BE49-F238E27FC236}">
                <a16:creationId xmlns:a16="http://schemas.microsoft.com/office/drawing/2014/main" id="{EC8F56EB-EFE8-4C80-B32D-35020A1B693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14388" y="2381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Image 16" descr="logo salinisation2_s.jpg">
            <a:extLst>
              <a:ext uri="{FF2B5EF4-FFF2-40B4-BE49-F238E27FC236}">
                <a16:creationId xmlns:a16="http://schemas.microsoft.com/office/drawing/2014/main" id="{784F4DCE-D4BD-4864-8BD0-B6D9D376AC99}"/>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520825" y="61913"/>
            <a:ext cx="4635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ZoneTexte 17">
            <a:extLst>
              <a:ext uri="{FF2B5EF4-FFF2-40B4-BE49-F238E27FC236}">
                <a16:creationId xmlns:a16="http://schemas.microsoft.com/office/drawing/2014/main" id="{56C0C052-5905-4747-8B23-CF222086FE9C}"/>
              </a:ext>
            </a:extLst>
          </p:cNvPr>
          <p:cNvSpPr txBox="1">
            <a:spLocks noChangeArrowheads="1"/>
          </p:cNvSpPr>
          <p:nvPr/>
        </p:nvSpPr>
        <p:spPr bwMode="auto">
          <a:xfrm>
            <a:off x="2109788" y="187325"/>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latin typeface="Arial" panose="020B0604020202020204" pitchFamily="34" charset="0"/>
              </a:rPr>
              <a:t>?</a:t>
            </a:r>
          </a:p>
        </p:txBody>
      </p:sp>
      <p:pic>
        <p:nvPicPr>
          <p:cNvPr id="40980" name="Picture 3" descr="fourrage2_ss">
            <a:extLst>
              <a:ext uri="{FF2B5EF4-FFF2-40B4-BE49-F238E27FC236}">
                <a16:creationId xmlns:a16="http://schemas.microsoft.com/office/drawing/2014/main" id="{1B32C258-313C-4442-86E6-013CF685AF8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74975" y="95250"/>
            <a:ext cx="425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2" descr="medicament2_s">
            <a:extLst>
              <a:ext uri="{FF2B5EF4-FFF2-40B4-BE49-F238E27FC236}">
                <a16:creationId xmlns:a16="http://schemas.microsoft.com/office/drawing/2014/main" id="{95EE76A0-B600-42C8-9C36-81E529A8544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08238" y="122238"/>
            <a:ext cx="4381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a:extLst>
              <a:ext uri="{FF2B5EF4-FFF2-40B4-BE49-F238E27FC236}">
                <a16:creationId xmlns:a16="http://schemas.microsoft.com/office/drawing/2014/main" id="{168BA082-A69C-476B-9041-04624C4E83C0}"/>
              </a:ext>
            </a:extLst>
          </p:cNvPr>
          <p:cNvPicPr>
            <a:picLocks noChangeAspect="1"/>
          </p:cNvPicPr>
          <p:nvPr/>
        </p:nvPicPr>
        <p:blipFill>
          <a:blip r:embed="rId20"/>
          <a:stretch>
            <a:fillRect/>
          </a:stretch>
        </p:blipFill>
        <p:spPr>
          <a:xfrm>
            <a:off x="8553450" y="107950"/>
            <a:ext cx="400050" cy="352425"/>
          </a:xfrm>
          <a:prstGeom prst="rect">
            <a:avLst/>
          </a:prstGeom>
        </p:spPr>
      </p:pic>
      <p:pic>
        <p:nvPicPr>
          <p:cNvPr id="23" name="Image 22">
            <a:extLst>
              <a:ext uri="{FF2B5EF4-FFF2-40B4-BE49-F238E27FC236}">
                <a16:creationId xmlns:a16="http://schemas.microsoft.com/office/drawing/2014/main" id="{BC53A79E-E959-4DBA-B252-2DBDB833F584}"/>
              </a:ext>
            </a:extLst>
          </p:cNvPr>
          <p:cNvPicPr>
            <a:picLocks noChangeAspect="1"/>
          </p:cNvPicPr>
          <p:nvPr/>
        </p:nvPicPr>
        <p:blipFill>
          <a:blip r:embed="rId20"/>
          <a:stretch>
            <a:fillRect/>
          </a:stretch>
        </p:blipFill>
        <p:spPr>
          <a:xfrm>
            <a:off x="8973235" y="97789"/>
            <a:ext cx="400050" cy="352425"/>
          </a:xfrm>
          <a:prstGeom prst="rect">
            <a:avLst/>
          </a:prstGeom>
        </p:spPr>
      </p:pic>
      <p:pic>
        <p:nvPicPr>
          <p:cNvPr id="24" name="Image 23">
            <a:extLst>
              <a:ext uri="{FF2B5EF4-FFF2-40B4-BE49-F238E27FC236}">
                <a16:creationId xmlns:a16="http://schemas.microsoft.com/office/drawing/2014/main" id="{A216AFE6-38DA-4896-A540-4BA7475D8FAB}"/>
              </a:ext>
            </a:extLst>
          </p:cNvPr>
          <p:cNvPicPr>
            <a:picLocks noChangeAspect="1"/>
          </p:cNvPicPr>
          <p:nvPr/>
        </p:nvPicPr>
        <p:blipFill>
          <a:blip r:embed="rId20"/>
          <a:stretch>
            <a:fillRect/>
          </a:stretch>
        </p:blipFill>
        <p:spPr>
          <a:xfrm>
            <a:off x="9410285" y="87941"/>
            <a:ext cx="400050" cy="35242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1">
            <a:extLst>
              <a:ext uri="{FF2B5EF4-FFF2-40B4-BE49-F238E27FC236}">
                <a16:creationId xmlns:a16="http://schemas.microsoft.com/office/drawing/2014/main" id="{91D3688A-A865-46C1-9064-2B21B90BBD3E}"/>
              </a:ext>
            </a:extLst>
          </p:cNvPr>
          <p:cNvSpPr>
            <a:spLocks noGrp="1"/>
          </p:cNvSpPr>
          <p:nvPr>
            <p:ph type="ftr" sz="quarter" idx="11"/>
          </p:nvPr>
        </p:nvSpPr>
        <p:spPr>
          <a:xfrm>
            <a:off x="4070873" y="6492875"/>
            <a:ext cx="4114800" cy="365125"/>
          </a:xfrm>
        </p:spPr>
        <p:txBody>
          <a:bodyPr/>
          <a:lstStyle/>
          <a:p>
            <a:r>
              <a:rPr lang="fr-FR"/>
              <a:t>Haies défensives de climat tempéré et tropical - B. Lisan</a:t>
            </a:r>
          </a:p>
        </p:txBody>
      </p:sp>
      <p:sp>
        <p:nvSpPr>
          <p:cNvPr id="5" name="Espace réservé du numéro de diapositive 2">
            <a:extLst>
              <a:ext uri="{FF2B5EF4-FFF2-40B4-BE49-F238E27FC236}">
                <a16:creationId xmlns:a16="http://schemas.microsoft.com/office/drawing/2014/main" id="{47025353-9C4D-41F6-B585-EA21ECF5D744}"/>
              </a:ext>
            </a:extLst>
          </p:cNvPr>
          <p:cNvSpPr txBox="1">
            <a:spLocks/>
          </p:cNvSpPr>
          <p:nvPr/>
        </p:nvSpPr>
        <p:spPr>
          <a:xfrm>
            <a:off x="139850" y="29069"/>
            <a:ext cx="563881" cy="33490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9FA877-4A07-436E-ABF2-A3934AE4B8D4}" type="slidenum">
              <a:rPr lang="fr-FR" smtClean="0"/>
              <a:pPr/>
              <a:t>55</a:t>
            </a:fld>
            <a:endParaRPr lang="fr-FR"/>
          </a:p>
        </p:txBody>
      </p:sp>
      <p:sp>
        <p:nvSpPr>
          <p:cNvPr id="6" name="ZoneTexte 5">
            <a:extLst>
              <a:ext uri="{FF2B5EF4-FFF2-40B4-BE49-F238E27FC236}">
                <a16:creationId xmlns:a16="http://schemas.microsoft.com/office/drawing/2014/main" id="{51AFBCDE-7A17-4C16-8EF8-5E32052BF4D6}"/>
              </a:ext>
            </a:extLst>
          </p:cNvPr>
          <p:cNvSpPr txBox="1"/>
          <p:nvPr/>
        </p:nvSpPr>
        <p:spPr>
          <a:xfrm>
            <a:off x="139850" y="481395"/>
            <a:ext cx="3536575" cy="369332"/>
          </a:xfrm>
          <a:prstGeom prst="rect">
            <a:avLst/>
          </a:prstGeom>
          <a:noFill/>
        </p:spPr>
        <p:txBody>
          <a:bodyPr wrap="square" rtlCol="0">
            <a:spAutoFit/>
          </a:bodyPr>
          <a:lstStyle/>
          <a:p>
            <a:r>
              <a:rPr lang="fr-FR" b="1" u="sng" dirty="0">
                <a:solidFill>
                  <a:srgbClr val="008000"/>
                </a:solidFill>
              </a:rPr>
              <a:t>Variétés pour climats tropicaux</a:t>
            </a:r>
          </a:p>
        </p:txBody>
      </p:sp>
      <p:sp>
        <p:nvSpPr>
          <p:cNvPr id="7" name="Rectangle 6">
            <a:extLst>
              <a:ext uri="{FF2B5EF4-FFF2-40B4-BE49-F238E27FC236}">
                <a16:creationId xmlns:a16="http://schemas.microsoft.com/office/drawing/2014/main" id="{0398C3F1-FD55-4B38-99A0-FDD1D9C98666}"/>
              </a:ext>
            </a:extLst>
          </p:cNvPr>
          <p:cNvSpPr/>
          <p:nvPr/>
        </p:nvSpPr>
        <p:spPr>
          <a:xfrm>
            <a:off x="172121" y="830997"/>
            <a:ext cx="7734749" cy="369332"/>
          </a:xfrm>
          <a:prstGeom prst="rect">
            <a:avLst/>
          </a:prstGeom>
        </p:spPr>
        <p:txBody>
          <a:bodyPr wrap="square">
            <a:spAutoFit/>
          </a:bodyPr>
          <a:lstStyle/>
          <a:p>
            <a:r>
              <a:rPr lang="fr-FR" b="1" dirty="0">
                <a:solidFill>
                  <a:srgbClr val="008000"/>
                </a:solidFill>
              </a:rPr>
              <a:t> </a:t>
            </a:r>
            <a:r>
              <a:rPr lang="fr-FR" altLang="fr-FR" dirty="0">
                <a:solidFill>
                  <a:srgbClr val="008000"/>
                </a:solidFill>
              </a:rPr>
              <a:t>3.9f. </a:t>
            </a:r>
            <a:r>
              <a:rPr lang="fr-FR" b="1" i="1" dirty="0">
                <a:solidFill>
                  <a:srgbClr val="008000"/>
                </a:solidFill>
              </a:rPr>
              <a:t>Bauhinia </a:t>
            </a:r>
            <a:r>
              <a:rPr lang="fr-FR" b="1" i="1" dirty="0" err="1">
                <a:solidFill>
                  <a:srgbClr val="008000"/>
                </a:solidFill>
              </a:rPr>
              <a:t>rufescens</a:t>
            </a:r>
            <a:r>
              <a:rPr lang="fr-FR" b="1" dirty="0">
                <a:solidFill>
                  <a:srgbClr val="008000"/>
                </a:solidFill>
              </a:rPr>
              <a:t> (famille des </a:t>
            </a:r>
            <a:r>
              <a:rPr lang="fr-FR" b="1" i="1" dirty="0" err="1">
                <a:solidFill>
                  <a:srgbClr val="008000"/>
                </a:solidFill>
                <a:hlinkClick r:id="rId2" tooltip="Fabaceae"/>
              </a:rPr>
              <a:t>Fabaceae</a:t>
            </a:r>
            <a:r>
              <a:rPr lang="fr-FR" b="1" dirty="0">
                <a:solidFill>
                  <a:srgbClr val="008000"/>
                </a:solidFill>
              </a:rPr>
              <a:t>)</a:t>
            </a:r>
          </a:p>
        </p:txBody>
      </p:sp>
      <p:pic>
        <p:nvPicPr>
          <p:cNvPr id="8" name="Picture 2" descr="image012">
            <a:extLst>
              <a:ext uri="{FF2B5EF4-FFF2-40B4-BE49-F238E27FC236}">
                <a16:creationId xmlns:a16="http://schemas.microsoft.com/office/drawing/2014/main" id="{20E48B1A-B5E1-46BE-8914-C28C95DD2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21" y="5270293"/>
            <a:ext cx="1177283" cy="140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45CB3C83-6A07-46C5-87B5-B29FC9A5E59C}"/>
              </a:ext>
            </a:extLst>
          </p:cNvPr>
          <p:cNvPicPr>
            <a:picLocks noChangeAspect="1"/>
          </p:cNvPicPr>
          <p:nvPr/>
        </p:nvPicPr>
        <p:blipFill>
          <a:blip r:embed="rId4"/>
          <a:stretch>
            <a:fillRect/>
          </a:stretch>
        </p:blipFill>
        <p:spPr>
          <a:xfrm>
            <a:off x="904090" y="19189"/>
            <a:ext cx="400050" cy="352425"/>
          </a:xfrm>
          <a:prstGeom prst="rect">
            <a:avLst/>
          </a:prstGeom>
        </p:spPr>
      </p:pic>
      <p:pic>
        <p:nvPicPr>
          <p:cNvPr id="10" name="Image 9">
            <a:extLst>
              <a:ext uri="{FF2B5EF4-FFF2-40B4-BE49-F238E27FC236}">
                <a16:creationId xmlns:a16="http://schemas.microsoft.com/office/drawing/2014/main" id="{C2236BCA-F437-4B5A-8C80-F541C8B83B25}"/>
              </a:ext>
            </a:extLst>
          </p:cNvPr>
          <p:cNvPicPr>
            <a:picLocks noChangeAspect="1"/>
          </p:cNvPicPr>
          <p:nvPr/>
        </p:nvPicPr>
        <p:blipFill>
          <a:blip r:embed="rId4"/>
          <a:stretch>
            <a:fillRect/>
          </a:stretch>
        </p:blipFill>
        <p:spPr>
          <a:xfrm>
            <a:off x="1323875" y="9028"/>
            <a:ext cx="400050" cy="352425"/>
          </a:xfrm>
          <a:prstGeom prst="rect">
            <a:avLst/>
          </a:prstGeom>
        </p:spPr>
      </p:pic>
      <p:pic>
        <p:nvPicPr>
          <p:cNvPr id="11" name="Image 10">
            <a:extLst>
              <a:ext uri="{FF2B5EF4-FFF2-40B4-BE49-F238E27FC236}">
                <a16:creationId xmlns:a16="http://schemas.microsoft.com/office/drawing/2014/main" id="{D8DBB4D9-C70A-4134-8569-71ED51EE86D1}"/>
              </a:ext>
            </a:extLst>
          </p:cNvPr>
          <p:cNvPicPr>
            <a:picLocks noChangeAspect="1"/>
          </p:cNvPicPr>
          <p:nvPr/>
        </p:nvPicPr>
        <p:blipFill>
          <a:blip r:embed="rId4"/>
          <a:stretch>
            <a:fillRect/>
          </a:stretch>
        </p:blipFill>
        <p:spPr>
          <a:xfrm>
            <a:off x="1760925" y="-820"/>
            <a:ext cx="400050" cy="352425"/>
          </a:xfrm>
          <a:prstGeom prst="rect">
            <a:avLst/>
          </a:prstGeom>
        </p:spPr>
      </p:pic>
      <p:pic>
        <p:nvPicPr>
          <p:cNvPr id="12" name="Image 13" descr="logo aride_s.jpg">
            <a:extLst>
              <a:ext uri="{FF2B5EF4-FFF2-40B4-BE49-F238E27FC236}">
                <a16:creationId xmlns:a16="http://schemas.microsoft.com/office/drawing/2014/main" id="{C5F3E4B7-0BB7-4C9E-B87B-DF7ED56B90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6557" y="14802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2064E1AE-7421-4EFB-9E67-CCA77271E1FB}"/>
              </a:ext>
            </a:extLst>
          </p:cNvPr>
          <p:cNvSpPr txBox="1"/>
          <p:nvPr/>
        </p:nvSpPr>
        <p:spPr>
          <a:xfrm>
            <a:off x="172121" y="1301675"/>
            <a:ext cx="11736594" cy="2492990"/>
          </a:xfrm>
          <a:prstGeom prst="rect">
            <a:avLst/>
          </a:prstGeom>
          <a:noFill/>
        </p:spPr>
        <p:txBody>
          <a:bodyPr wrap="square" rtlCol="0">
            <a:spAutoFit/>
          </a:bodyPr>
          <a:lstStyle/>
          <a:p>
            <a:r>
              <a:rPr lang="fr-FR" dirty="0"/>
              <a:t>C’est arbuste un originaire des régions semi-arides d'Afrique comme le</a:t>
            </a:r>
            <a:r>
              <a:rPr lang="fr-FR" dirty="0">
                <a:hlinkClick r:id="rId6" tooltip="Sahel"/>
              </a:rPr>
              <a:t> Sahel</a:t>
            </a:r>
            <a:r>
              <a:rPr lang="fr-FR" dirty="0"/>
              <a:t>, de 1 à 3 mètres de haut mais pouvant atteindre 8 mètres. Il a des épines qui sont en fait des pousses sans feuilles. </a:t>
            </a:r>
            <a:r>
              <a:rPr lang="fr-FR" dirty="0">
                <a:hlinkClick r:id="rId7" tooltip="Feuille"/>
              </a:rPr>
              <a:t>Les feuilles</a:t>
            </a:r>
            <a:r>
              <a:rPr lang="fr-FR" dirty="0"/>
              <a:t> sont une nuance profonde de vert. Les graines dans les </a:t>
            </a:r>
            <a:r>
              <a:rPr lang="fr-FR" dirty="0">
                <a:hlinkClick r:id="rId8" tooltip="Légumineuse"/>
              </a:rPr>
              <a:t>gousses</a:t>
            </a:r>
            <a:r>
              <a:rPr lang="fr-FR" dirty="0"/>
              <a:t> sont brun foncé.</a:t>
            </a:r>
            <a:r>
              <a:rPr lang="fr-FR" sz="1200" dirty="0"/>
              <a:t> </a:t>
            </a:r>
            <a:r>
              <a:rPr lang="fr-FR" dirty="0"/>
              <a:t>C’est un arbuste ou un arbrisseau buissonnant, très branchu, pouvant atteindre huit mètres de haut. Les rameaux sont disposés dans un même plan, les plus petits sont en forme </a:t>
            </a:r>
            <a:r>
              <a:rPr lang="fr-FR" b="1" i="1" dirty="0">
                <a:solidFill>
                  <a:srgbClr val="008000"/>
                </a:solidFill>
              </a:rPr>
              <a:t>d’épines</a:t>
            </a:r>
            <a:r>
              <a:rPr lang="fr-FR" dirty="0"/>
              <a:t>. L’écorce est grise, </a:t>
            </a:r>
            <a:r>
              <a:rPr lang="fr-FR" dirty="0" err="1"/>
              <a:t>lenticellée</a:t>
            </a:r>
            <a:r>
              <a:rPr lang="fr-FR" dirty="0"/>
              <a:t>. Les feuilles sont petites, fortement bilobées, gris-vert mat, persistantes. Les fleurs sont jaune-verdâtre à blanc rose, de type cinq, groupées en racèmes de 5 cm. Les gousses sont indéhiscentes, contournées en spirale et presque noires à maturité ; elles contiennent de 4 à 10 graines brillantes. </a:t>
            </a:r>
            <a:r>
              <a:rPr lang="fr-FR" b="1" dirty="0">
                <a:solidFill>
                  <a:srgbClr val="008000"/>
                </a:solidFill>
              </a:rPr>
              <a:t>Espèce recommandée pour la </a:t>
            </a:r>
            <a:r>
              <a:rPr lang="fr-FR" b="1" i="1" dirty="0">
                <a:solidFill>
                  <a:srgbClr val="008000"/>
                </a:solidFill>
              </a:rPr>
              <a:t>création de haies-vives défensives</a:t>
            </a:r>
            <a:r>
              <a:rPr lang="fr-FR" b="1" dirty="0">
                <a:solidFill>
                  <a:srgbClr val="008000"/>
                </a:solidFill>
              </a:rPr>
              <a:t>, fourragères ou ornementales. Il fixe l’azote de l’air. </a:t>
            </a:r>
            <a:r>
              <a:rPr lang="fr-FR" dirty="0"/>
              <a:t>C’est un arbuste fourrager important. </a:t>
            </a:r>
            <a:r>
              <a:rPr lang="fr-FR" b="1" dirty="0"/>
              <a:t>USDA zone</a:t>
            </a:r>
            <a:r>
              <a:rPr lang="fr-FR" dirty="0"/>
              <a:t> 9-11.</a:t>
            </a:r>
          </a:p>
          <a:p>
            <a:r>
              <a:rPr lang="fr-FR" sz="1200" dirty="0"/>
              <a:t>Sources : a) </a:t>
            </a:r>
            <a:r>
              <a:rPr lang="fr-FR" sz="1200" dirty="0">
                <a:hlinkClick r:id="rId9"/>
              </a:rPr>
              <a:t>https://en.wikipedia.org/wiki/Bauhinia_rufescens</a:t>
            </a:r>
            <a:r>
              <a:rPr lang="fr-FR" sz="1200" dirty="0"/>
              <a:t>,  b) </a:t>
            </a:r>
            <a:r>
              <a:rPr lang="fr-FR" sz="1200" dirty="0">
                <a:hlinkClick r:id="rId10"/>
              </a:rPr>
              <a:t>https://hal.archives-ouvertes.fr/cirad-00429275/document</a:t>
            </a:r>
            <a:r>
              <a:rPr lang="fr-FR" sz="1200" dirty="0"/>
              <a:t> </a:t>
            </a:r>
          </a:p>
        </p:txBody>
      </p:sp>
      <p:pic>
        <p:nvPicPr>
          <p:cNvPr id="14" name="Image 13" descr="Une image contenant plante, fleur, chèvrefeuille, arbre&#10;&#10;Description générée avec un niveau de confiance très élevé">
            <a:extLst>
              <a:ext uri="{FF2B5EF4-FFF2-40B4-BE49-F238E27FC236}">
                <a16:creationId xmlns:a16="http://schemas.microsoft.com/office/drawing/2014/main" id="{8E49835F-4694-4B47-A1F4-5B46167744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611" y="3861520"/>
            <a:ext cx="2028710" cy="1350014"/>
          </a:xfrm>
          <a:prstGeom prst="rect">
            <a:avLst/>
          </a:prstGeom>
        </p:spPr>
      </p:pic>
      <p:pic>
        <p:nvPicPr>
          <p:cNvPr id="15" name="Image 14" descr="Une image contenant arbre, extérieur, plante&#10;&#10;Description générée avec un niveau de confiance très élevé">
            <a:extLst>
              <a:ext uri="{FF2B5EF4-FFF2-40B4-BE49-F238E27FC236}">
                <a16:creationId xmlns:a16="http://schemas.microsoft.com/office/drawing/2014/main" id="{4CC72742-980D-4FDB-AEDE-B9EDD263B6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93008" y="3536226"/>
            <a:ext cx="2415707" cy="1607543"/>
          </a:xfrm>
          <a:prstGeom prst="rect">
            <a:avLst/>
          </a:prstGeom>
        </p:spPr>
      </p:pic>
      <p:pic>
        <p:nvPicPr>
          <p:cNvPr id="16" name="Image 15" descr="Une image contenant extérieur, arbre&#10;&#10;Description générée avec un niveau de confiance élevé">
            <a:extLst>
              <a:ext uri="{FF2B5EF4-FFF2-40B4-BE49-F238E27FC236}">
                <a16:creationId xmlns:a16="http://schemas.microsoft.com/office/drawing/2014/main" id="{188C6ECD-8BFE-419C-9558-EF818722E5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5358" y="4707777"/>
            <a:ext cx="2619375" cy="1743075"/>
          </a:xfrm>
          <a:prstGeom prst="rect">
            <a:avLst/>
          </a:prstGeom>
        </p:spPr>
      </p:pic>
      <p:pic>
        <p:nvPicPr>
          <p:cNvPr id="17" name="Image 16" descr="Une image contenant plante, arbre&#10;&#10;Description générée avec un niveau de confiance très élevé">
            <a:extLst>
              <a:ext uri="{FF2B5EF4-FFF2-40B4-BE49-F238E27FC236}">
                <a16:creationId xmlns:a16="http://schemas.microsoft.com/office/drawing/2014/main" id="{37C6CFCC-AA1E-4166-A51D-59058C972A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34918" y="5174081"/>
            <a:ext cx="1473797" cy="1699450"/>
          </a:xfrm>
          <a:prstGeom prst="rect">
            <a:avLst/>
          </a:prstGeom>
        </p:spPr>
      </p:pic>
      <p:pic>
        <p:nvPicPr>
          <p:cNvPr id="18" name="Image 17" descr="Une image contenant ciel, arbre, extérieur, plante&#10;&#10;Description générée avec un niveau de confiance très élevé">
            <a:extLst>
              <a:ext uri="{FF2B5EF4-FFF2-40B4-BE49-F238E27FC236}">
                <a16:creationId xmlns:a16="http://schemas.microsoft.com/office/drawing/2014/main" id="{DCCB1F96-5FEC-4381-840D-60E38CEF735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10506" y="4655389"/>
            <a:ext cx="2466975" cy="1847850"/>
          </a:xfrm>
          <a:prstGeom prst="rect">
            <a:avLst/>
          </a:prstGeom>
        </p:spPr>
      </p:pic>
      <p:pic>
        <p:nvPicPr>
          <p:cNvPr id="19" name="Image 18" descr="Une image contenant extérieur, ciel, arbre, terrain&#10;&#10;Description générée avec un niveau de confiance très élevé">
            <a:extLst>
              <a:ext uri="{FF2B5EF4-FFF2-40B4-BE49-F238E27FC236}">
                <a16:creationId xmlns:a16="http://schemas.microsoft.com/office/drawing/2014/main" id="{2E8DA398-1FE1-432E-AD25-B12ADBA9F9B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1298" y="5300863"/>
            <a:ext cx="1835127" cy="1374574"/>
          </a:xfrm>
          <a:prstGeom prst="rect">
            <a:avLst/>
          </a:prstGeom>
        </p:spPr>
      </p:pic>
      <p:sp>
        <p:nvSpPr>
          <p:cNvPr id="20" name="Rectangle 19">
            <a:extLst>
              <a:ext uri="{FF2B5EF4-FFF2-40B4-BE49-F238E27FC236}">
                <a16:creationId xmlns:a16="http://schemas.microsoft.com/office/drawing/2014/main" id="{3DBB4331-8C12-49FB-A72E-8B91CCAEA29A}"/>
              </a:ext>
            </a:extLst>
          </p:cNvPr>
          <p:cNvSpPr/>
          <p:nvPr/>
        </p:nvSpPr>
        <p:spPr>
          <a:xfrm>
            <a:off x="8205511" y="240741"/>
            <a:ext cx="452368" cy="584775"/>
          </a:xfrm>
          <a:prstGeom prst="rect">
            <a:avLst/>
          </a:prstGeom>
        </p:spPr>
        <p:txBody>
          <a:bodyPr wrap="none">
            <a:spAutoFit/>
          </a:bodyPr>
          <a:lstStyle/>
          <a:p>
            <a:r>
              <a:rPr lang="fr-FR" altLang="fr-FR" sz="3200" b="1" dirty="0">
                <a:solidFill>
                  <a:srgbClr val="008000"/>
                </a:solidFill>
              </a:rPr>
              <a:t>U</a:t>
            </a:r>
            <a:endParaRPr lang="fr-FR" sz="3200" dirty="0"/>
          </a:p>
        </p:txBody>
      </p:sp>
      <p:pic>
        <p:nvPicPr>
          <p:cNvPr id="21" name="Image 20" descr="Une image contenant extérieur, arbre, herbe, plante&#10;&#10;Description générée avec un niveau de confiance très élevé">
            <a:extLst>
              <a:ext uri="{FF2B5EF4-FFF2-40B4-BE49-F238E27FC236}">
                <a16:creationId xmlns:a16="http://schemas.microsoft.com/office/drawing/2014/main" id="{CD2953C5-2AB7-43BB-AC45-BCED86FB68E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22746" y="65986"/>
            <a:ext cx="1857375" cy="1200150"/>
          </a:xfrm>
          <a:prstGeom prst="rect">
            <a:avLst/>
          </a:prstGeom>
        </p:spPr>
      </p:pic>
      <p:sp>
        <p:nvSpPr>
          <p:cNvPr id="22" name="Rectangle 21">
            <a:extLst>
              <a:ext uri="{FF2B5EF4-FFF2-40B4-BE49-F238E27FC236}">
                <a16:creationId xmlns:a16="http://schemas.microsoft.com/office/drawing/2014/main" id="{3C3C2A5C-26EB-4BEE-8C5A-48CD7065A8C1}"/>
              </a:ext>
            </a:extLst>
          </p:cNvPr>
          <p:cNvSpPr/>
          <p:nvPr/>
        </p:nvSpPr>
        <p:spPr>
          <a:xfrm>
            <a:off x="8138575" y="994689"/>
            <a:ext cx="1619354" cy="276999"/>
          </a:xfrm>
          <a:prstGeom prst="rect">
            <a:avLst/>
          </a:prstGeom>
        </p:spPr>
        <p:txBody>
          <a:bodyPr wrap="none">
            <a:spAutoFit/>
          </a:bodyPr>
          <a:lstStyle/>
          <a:p>
            <a:pPr algn="r"/>
            <a:r>
              <a:rPr lang="fr-FR" sz="1200" dirty="0">
                <a:solidFill>
                  <a:srgbClr val="008000"/>
                </a:solidFill>
              </a:rPr>
              <a:t>Jeune haie de Bauhinia</a:t>
            </a:r>
          </a:p>
        </p:txBody>
      </p:sp>
      <p:sp>
        <p:nvSpPr>
          <p:cNvPr id="23" name="Rectangle 3">
            <a:extLst>
              <a:ext uri="{FF2B5EF4-FFF2-40B4-BE49-F238E27FC236}">
                <a16:creationId xmlns:a16="http://schemas.microsoft.com/office/drawing/2014/main" id="{3DF1F5A1-1206-45C0-9682-8AEEFCFD53E5}"/>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008000"/>
                </a:solidFill>
              </a:rPr>
              <a:t>Agroforesterie - Climat tropical sec</a:t>
            </a:r>
          </a:p>
        </p:txBody>
      </p:sp>
    </p:spTree>
    <p:extLst>
      <p:ext uri="{BB962C8B-B14F-4D97-AF65-F5344CB8AC3E}">
        <p14:creationId xmlns:p14="http://schemas.microsoft.com/office/powerpoint/2010/main" val="3101622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B950E6F-9939-4396-BD83-282E278DC94E}"/>
              </a:ext>
            </a:extLst>
          </p:cNvPr>
          <p:cNvSpPr>
            <a:spLocks noGrp="1"/>
          </p:cNvSpPr>
          <p:nvPr>
            <p:ph type="sldNum" sz="quarter" idx="12"/>
          </p:nvPr>
        </p:nvSpPr>
        <p:spPr>
          <a:xfrm>
            <a:off x="100013" y="90488"/>
            <a:ext cx="561975" cy="320675"/>
          </a:xfrm>
        </p:spPr>
        <p:txBody>
          <a:bodyPr/>
          <a:lstStyle/>
          <a:p>
            <a:pPr>
              <a:defRPr/>
            </a:pPr>
            <a:fld id="{50DC1558-72EB-48DA-90BC-27FF893564D4}" type="slidenum">
              <a:rPr lang="fr-FR"/>
              <a:pPr>
                <a:defRPr/>
              </a:pPr>
              <a:t>56</a:t>
            </a:fld>
            <a:endParaRPr lang="fr-FR" dirty="0"/>
          </a:p>
        </p:txBody>
      </p:sp>
      <p:sp>
        <p:nvSpPr>
          <p:cNvPr id="41987" name="ZoneTexte 3">
            <a:extLst>
              <a:ext uri="{FF2B5EF4-FFF2-40B4-BE49-F238E27FC236}">
                <a16:creationId xmlns:a16="http://schemas.microsoft.com/office/drawing/2014/main" id="{02D0AE23-F04D-4E2B-A405-329FCE9CE2EA}"/>
              </a:ext>
            </a:extLst>
          </p:cNvPr>
          <p:cNvSpPr txBox="1">
            <a:spLocks noChangeArrowheads="1"/>
          </p:cNvSpPr>
          <p:nvPr/>
        </p:nvSpPr>
        <p:spPr bwMode="auto">
          <a:xfrm>
            <a:off x="134938" y="876300"/>
            <a:ext cx="8569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dirty="0">
                <a:solidFill>
                  <a:srgbClr val="008000"/>
                </a:solidFill>
              </a:rPr>
              <a:t>3.10. </a:t>
            </a:r>
            <a:r>
              <a:rPr lang="fr-FR" altLang="fr-FR" sz="1800" b="1" dirty="0">
                <a:solidFill>
                  <a:srgbClr val="008000"/>
                </a:solidFill>
                <a:latin typeface="Arial" panose="020B0604020202020204" pitchFamily="34" charset="0"/>
              </a:rPr>
              <a:t>Dattier du désert </a:t>
            </a:r>
            <a:r>
              <a:rPr lang="fr-FR" altLang="fr-FR" sz="1800" dirty="0">
                <a:solidFill>
                  <a:srgbClr val="008000"/>
                </a:solidFill>
                <a:latin typeface="Arial" panose="020B0604020202020204" pitchFamily="34" charset="0"/>
              </a:rPr>
              <a:t>(</a:t>
            </a:r>
            <a:r>
              <a:rPr lang="fr-FR" altLang="fr-FR" sz="1800" i="1" dirty="0">
                <a:solidFill>
                  <a:srgbClr val="008000"/>
                </a:solidFill>
                <a:latin typeface="Arial" panose="020B0604020202020204" pitchFamily="34" charset="0"/>
              </a:rPr>
              <a:t>Balanites </a:t>
            </a:r>
            <a:r>
              <a:rPr lang="fr-FR" altLang="fr-FR" sz="1800" i="1" dirty="0" err="1">
                <a:solidFill>
                  <a:srgbClr val="008000"/>
                </a:solidFill>
                <a:latin typeface="Arial" panose="020B0604020202020204" pitchFamily="34" charset="0"/>
              </a:rPr>
              <a:t>aegyptiaca</a:t>
            </a:r>
            <a:r>
              <a:rPr lang="fr-FR" altLang="fr-FR" sz="1800" dirty="0">
                <a:solidFill>
                  <a:srgbClr val="008000"/>
                </a:solidFill>
                <a:latin typeface="Arial" panose="020B0604020202020204" pitchFamily="34" charset="0"/>
              </a:rPr>
              <a:t>)</a:t>
            </a:r>
          </a:p>
        </p:txBody>
      </p:sp>
      <p:sp>
        <p:nvSpPr>
          <p:cNvPr id="41988" name="ZoneTexte 5">
            <a:extLst>
              <a:ext uri="{FF2B5EF4-FFF2-40B4-BE49-F238E27FC236}">
                <a16:creationId xmlns:a16="http://schemas.microsoft.com/office/drawing/2014/main" id="{AF828048-87C1-4294-8AC7-9B3AE459B023}"/>
              </a:ext>
            </a:extLst>
          </p:cNvPr>
          <p:cNvSpPr txBox="1">
            <a:spLocks noChangeArrowheads="1"/>
          </p:cNvSpPr>
          <p:nvPr/>
        </p:nvSpPr>
        <p:spPr bwMode="auto">
          <a:xfrm>
            <a:off x="76200" y="1222375"/>
            <a:ext cx="1191895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eaLnBrk="1" fontAlgn="auto" hangingPunct="1">
              <a:lnSpc>
                <a:spcPct val="100000"/>
              </a:lnSpc>
              <a:spcBef>
                <a:spcPct val="0"/>
              </a:spcBef>
              <a:spcAft>
                <a:spcPts val="0"/>
              </a:spcAft>
              <a:buNone/>
            </a:pPr>
            <a:r>
              <a:rPr lang="fr-FR" altLang="fr-FR" sz="1800" dirty="0">
                <a:solidFill>
                  <a:srgbClr val="008000"/>
                </a:solidFill>
                <a:latin typeface="Arial" panose="020B0604020202020204" pitchFamily="34" charset="0"/>
              </a:rPr>
              <a:t>Cet </a:t>
            </a:r>
            <a:r>
              <a:rPr lang="fr-FR" altLang="fr-FR" sz="1800" dirty="0">
                <a:solidFill>
                  <a:srgbClr val="008000"/>
                </a:solidFill>
                <a:latin typeface="Arial" panose="020B0604020202020204" pitchFamily="34" charset="0"/>
                <a:hlinkClick r:id="rId2" tooltip="Arbre"/>
              </a:rPr>
              <a:t>Arbre</a:t>
            </a:r>
            <a:r>
              <a:rPr lang="fr-FR" altLang="fr-FR" sz="1800" dirty="0">
                <a:solidFill>
                  <a:srgbClr val="008000"/>
                </a:solidFill>
                <a:latin typeface="Arial" panose="020B0604020202020204" pitchFamily="34" charset="0"/>
              </a:rPr>
              <a:t> à </a:t>
            </a:r>
            <a:r>
              <a:rPr lang="fr-FR" altLang="fr-FR" sz="1800" dirty="0">
                <a:solidFill>
                  <a:srgbClr val="008000"/>
                </a:solidFill>
                <a:latin typeface="Arial" panose="020B0604020202020204" pitchFamily="34" charset="0"/>
                <a:hlinkClick r:id="rId3" tooltip="Feuille caduque"/>
              </a:rPr>
              <a:t>feuilles caduques</a:t>
            </a:r>
            <a:r>
              <a:rPr lang="fr-FR" altLang="fr-FR" sz="1800" dirty="0">
                <a:solidFill>
                  <a:srgbClr val="008000"/>
                </a:solidFill>
                <a:latin typeface="Arial" panose="020B0604020202020204" pitchFamily="34" charset="0"/>
              </a:rPr>
              <a:t>, fixateur d’azote, très épineux, atteignant 8 m de haut, aux branches nombreuses, très ramifiées, est utilisé en agroforesterie. </a:t>
            </a:r>
            <a:r>
              <a:rPr lang="fr-FR" sz="1800" b="1" dirty="0"/>
              <a:t>USDA Zone </a:t>
            </a:r>
            <a:r>
              <a:rPr lang="fr-FR" sz="1800" dirty="0"/>
              <a:t>: 10.</a:t>
            </a:r>
            <a:r>
              <a:rPr lang="fr-FR" altLang="fr-FR" sz="1800" dirty="0">
                <a:solidFill>
                  <a:srgbClr val="008000"/>
                </a:solidFill>
                <a:latin typeface="Arial" panose="020B0604020202020204" pitchFamily="34" charset="0"/>
              </a:rPr>
              <a:t> </a:t>
            </a:r>
            <a:r>
              <a:rPr lang="fr-FR" sz="1800" b="1" i="1" dirty="0">
                <a:solidFill>
                  <a:srgbClr val="008000"/>
                </a:solidFill>
                <a:latin typeface="Calibri" panose="020F0502020204030204"/>
              </a:rPr>
              <a:t>Longues épines robustes</a:t>
            </a:r>
            <a:r>
              <a:rPr lang="fr-FR" sz="1800" dirty="0">
                <a:solidFill>
                  <a:srgbClr val="008000"/>
                </a:solidFill>
                <a:latin typeface="Calibri" panose="020F0502020204030204"/>
              </a:rPr>
              <a:t>, droites, atteignant 8 cm de long.</a:t>
            </a:r>
            <a:endParaRPr lang="fr-FR" altLang="fr-FR" sz="1800" dirty="0">
              <a:solidFill>
                <a:srgbClr val="008000"/>
              </a:solidFill>
              <a:latin typeface="Arial" panose="020B0604020202020204" pitchFamily="34" charset="0"/>
            </a:endParaRP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Il présente des </a:t>
            </a:r>
            <a:r>
              <a:rPr lang="fr-FR" altLang="fr-FR" sz="1200" dirty="0">
                <a:solidFill>
                  <a:srgbClr val="008000"/>
                </a:solidFill>
                <a:latin typeface="Arial" panose="020B0604020202020204" pitchFamily="34" charset="0"/>
                <a:hlinkClick r:id="rId4" tooltip="Adaptation (biologie)"/>
              </a:rPr>
              <a:t>adaptations</a:t>
            </a:r>
            <a:r>
              <a:rPr lang="fr-FR" altLang="fr-FR" sz="1200" dirty="0">
                <a:solidFill>
                  <a:srgbClr val="008000"/>
                </a:solidFill>
                <a:latin typeface="Arial" panose="020B0604020202020204" pitchFamily="34" charset="0"/>
              </a:rPr>
              <a:t> morphologiques à la </a:t>
            </a:r>
            <a:r>
              <a:rPr lang="fr-FR" altLang="fr-FR" sz="1200" u="sng" dirty="0">
                <a:solidFill>
                  <a:srgbClr val="008000"/>
                </a:solidFill>
                <a:latin typeface="Arial" panose="020B0604020202020204" pitchFamily="34" charset="0"/>
                <a:hlinkClick r:id="rId5" tooltip="Sécheresse"/>
              </a:rPr>
              <a:t>sécheresse</a:t>
            </a:r>
            <a:r>
              <a:rPr lang="fr-FR" altLang="fr-FR" sz="1200" dirty="0">
                <a:solidFill>
                  <a:srgbClr val="008000"/>
                </a:solidFill>
                <a:latin typeface="Arial" panose="020B0604020202020204" pitchFamily="34" charset="0"/>
              </a:rPr>
              <a:t> : </a:t>
            </a:r>
            <a:r>
              <a:rPr lang="fr-FR" altLang="fr-FR" sz="1200" dirty="0">
                <a:solidFill>
                  <a:srgbClr val="008000"/>
                </a:solidFill>
                <a:latin typeface="Arial" panose="020B0604020202020204" pitchFamily="34" charset="0"/>
                <a:hlinkClick r:id="rId6" tooltip="Pubescence (page inexistante)"/>
              </a:rPr>
              <a:t>pubescence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7" tooltip="Sclérenchyme"/>
              </a:rPr>
              <a:t>sclérification</a:t>
            </a:r>
            <a:r>
              <a:rPr lang="fr-FR" altLang="fr-FR" sz="1200" dirty="0">
                <a:solidFill>
                  <a:srgbClr val="008000"/>
                </a:solidFill>
                <a:latin typeface="Arial" panose="020B0604020202020204" pitchFamily="34" charset="0"/>
              </a:rPr>
              <a:t>, feuilles coriaces, </a:t>
            </a:r>
            <a:r>
              <a:rPr lang="fr-FR" altLang="fr-FR" sz="1200" dirty="0">
                <a:solidFill>
                  <a:srgbClr val="008000"/>
                </a:solidFill>
                <a:latin typeface="Arial" panose="020B0604020202020204" pitchFamily="34" charset="0"/>
                <a:hlinkClick r:id="rId8" tooltip="wikt:rameau"/>
              </a:rPr>
              <a:t>rameaux</a:t>
            </a:r>
            <a:r>
              <a:rPr lang="fr-FR" altLang="fr-FR" sz="1200" dirty="0">
                <a:solidFill>
                  <a:srgbClr val="008000"/>
                </a:solidFill>
                <a:latin typeface="Arial" panose="020B0604020202020204" pitchFamily="34" charset="0"/>
              </a:rPr>
              <a:t> chlorophylliens réduit à l'état d'</a:t>
            </a:r>
            <a:r>
              <a:rPr lang="fr-FR" altLang="fr-FR" sz="1200" dirty="0">
                <a:solidFill>
                  <a:srgbClr val="008000"/>
                </a:solidFill>
                <a:latin typeface="Arial" panose="020B0604020202020204" pitchFamily="34" charset="0"/>
                <a:hlinkClick r:id="rId9" tooltip="Épine"/>
              </a:rPr>
              <a:t>épines</a:t>
            </a:r>
            <a:r>
              <a:rPr lang="fr-FR" altLang="fr-FR" sz="1200" dirty="0">
                <a:solidFill>
                  <a:srgbClr val="008000"/>
                </a:solidFill>
                <a:latin typeface="Arial" panose="020B0604020202020204" pitchFamily="34" charset="0"/>
              </a:rPr>
              <a:t> de 2 à 7 cm, </a:t>
            </a:r>
            <a:r>
              <a:rPr lang="fr-FR" altLang="fr-FR" sz="1200" dirty="0">
                <a:solidFill>
                  <a:srgbClr val="008000"/>
                </a:solidFill>
                <a:latin typeface="Arial" panose="020B0604020202020204" pitchFamily="34" charset="0"/>
                <a:hlinkClick r:id="rId10" tooltip="Racine (botanique)"/>
              </a:rPr>
              <a:t>système racinaire double</a:t>
            </a:r>
            <a:r>
              <a:rPr lang="fr-FR" altLang="fr-FR" sz="1200" dirty="0">
                <a:solidFill>
                  <a:srgbClr val="008000"/>
                </a:solidFill>
                <a:latin typeface="Arial" panose="020B0604020202020204" pitchFamily="34" charset="0"/>
              </a:rPr>
              <a:t> (un appareil racinaire superficiel étendu capte de manière très performante l'eau immédiatement après les précipitations dans un rayon de 20 mètres et un appareil racinaire profond puise dans les réserves du sol jusqu'à 7 mètres)</a:t>
            </a:r>
            <a:r>
              <a:rPr lang="fr-FR" altLang="fr-FR" sz="1200" baseline="30000" dirty="0">
                <a:solidFill>
                  <a:srgbClr val="008000"/>
                </a:solidFill>
                <a:latin typeface="Arial" panose="020B0604020202020204" pitchFamily="34" charset="0"/>
                <a:hlinkClick r:id="rId11"/>
              </a:rPr>
              <a:t>6</a:t>
            </a:r>
            <a:r>
              <a:rPr lang="fr-FR" altLang="fr-FR" sz="1200" dirty="0">
                <a:solidFill>
                  <a:srgbClr val="008000"/>
                </a:solidFill>
                <a:latin typeface="Arial" panose="020B0604020202020204" pitchFamily="34" charset="0"/>
              </a:rPr>
              <a:t>. Il peut survivre à de grandes sécheresses, telles celles de 1972-1973 et 1984-1985</a:t>
            </a:r>
            <a:r>
              <a:rPr lang="fr-FR" altLang="fr-FR" sz="1200" baseline="30000" dirty="0">
                <a:solidFill>
                  <a:srgbClr val="008000"/>
                </a:solidFill>
                <a:latin typeface="Arial" panose="020B0604020202020204" pitchFamily="34" charset="0"/>
                <a:hlinkClick r:id="rId12"/>
              </a:rPr>
              <a:t>7</a:t>
            </a:r>
            <a:r>
              <a:rPr lang="fr-FR" altLang="fr-FR" sz="1200" dirty="0">
                <a:solidFill>
                  <a:srgbClr val="008000"/>
                </a:solidFill>
                <a:latin typeface="Arial" panose="020B0604020202020204" pitchFamily="34" charset="0"/>
              </a:rPr>
              <a:t>, jusqu'à deux ans en l'absence de précipitations</a:t>
            </a:r>
            <a:r>
              <a:rPr lang="fr-FR" altLang="fr-FR" sz="1200" baseline="30000" dirty="0">
                <a:solidFill>
                  <a:srgbClr val="008000"/>
                </a:solidFill>
                <a:latin typeface="Arial" panose="020B0604020202020204" pitchFamily="34" charset="0"/>
                <a:hlinkClick r:id="rId11"/>
              </a:rPr>
              <a:t>6</a:t>
            </a:r>
            <a:r>
              <a:rPr lang="fr-FR" altLang="fr-FR" sz="1200" dirty="0">
                <a:solidFill>
                  <a:srgbClr val="008000"/>
                </a:solidFill>
                <a:latin typeface="Arial" panose="020B0604020202020204" pitchFamily="34" charset="0"/>
              </a:rPr>
              <a:t>. Il pousse lentement. Il sert aux haies vives.</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L'homme le cultive au </a:t>
            </a:r>
            <a:r>
              <a:rPr lang="fr-FR" altLang="fr-FR" sz="1200" dirty="0">
                <a:solidFill>
                  <a:srgbClr val="008000"/>
                </a:solidFill>
                <a:latin typeface="Arial" panose="020B0604020202020204" pitchFamily="34" charset="0"/>
                <a:hlinkClick r:id="rId13" tooltip="Sahel africain"/>
              </a:rPr>
              <a:t>Sahel</a:t>
            </a:r>
            <a:r>
              <a:rPr lang="fr-FR" altLang="fr-FR" sz="1200" dirty="0">
                <a:solidFill>
                  <a:srgbClr val="008000"/>
                </a:solidFill>
                <a:latin typeface="Arial" panose="020B0604020202020204" pitchFamily="34" charset="0"/>
              </a:rPr>
              <a:t>, en Égypte, au </a:t>
            </a:r>
            <a:r>
              <a:rPr lang="fr-FR" altLang="fr-FR" sz="1200" dirty="0">
                <a:solidFill>
                  <a:srgbClr val="008000"/>
                </a:solidFill>
                <a:latin typeface="Arial" panose="020B0604020202020204" pitchFamily="34" charset="0"/>
                <a:hlinkClick r:id="rId14" tooltip="Soudan"/>
              </a:rPr>
              <a:t>Soudan</a:t>
            </a:r>
            <a:r>
              <a:rPr lang="fr-FR" altLang="fr-FR" sz="1200" dirty="0">
                <a:solidFill>
                  <a:srgbClr val="008000"/>
                </a:solidFill>
                <a:latin typeface="Arial" panose="020B0604020202020204" pitchFamily="34" charset="0"/>
              </a:rPr>
              <a:t>, en </a:t>
            </a:r>
            <a:r>
              <a:rPr lang="fr-FR" altLang="fr-FR" sz="1200" dirty="0">
                <a:solidFill>
                  <a:srgbClr val="008000"/>
                </a:solidFill>
                <a:latin typeface="Arial" panose="020B0604020202020204" pitchFamily="34" charset="0"/>
                <a:hlinkClick r:id="rId15" tooltip="Arabie"/>
              </a:rPr>
              <a:t>Arabie</a:t>
            </a:r>
            <a:r>
              <a:rPr lang="fr-FR" altLang="fr-FR" sz="1200" dirty="0">
                <a:solidFill>
                  <a:srgbClr val="008000"/>
                </a:solidFill>
                <a:latin typeface="Arial" panose="020B0604020202020204" pitchFamily="34" charset="0"/>
              </a:rPr>
              <a:t> et en </a:t>
            </a:r>
            <a:r>
              <a:rPr lang="fr-FR" altLang="fr-FR" sz="1200" dirty="0">
                <a:solidFill>
                  <a:srgbClr val="008000"/>
                </a:solidFill>
                <a:latin typeface="Arial" panose="020B0604020202020204" pitchFamily="34" charset="0"/>
                <a:hlinkClick r:id="rId16" tooltip="Inde"/>
              </a:rPr>
              <a:t>Inde</a:t>
            </a:r>
            <a:r>
              <a:rPr lang="fr-FR" altLang="fr-FR" sz="1200" baseline="30000" dirty="0">
                <a:solidFill>
                  <a:srgbClr val="008000"/>
                </a:solidFill>
                <a:latin typeface="Arial" panose="020B0604020202020204" pitchFamily="34" charset="0"/>
                <a:hlinkClick r:id="rId17"/>
              </a:rPr>
              <a:t>4</a:t>
            </a:r>
            <a:r>
              <a:rPr lang="fr-FR" altLang="fr-FR" sz="1200" dirty="0">
                <a:solidFill>
                  <a:srgbClr val="008000"/>
                </a:solidFill>
                <a:latin typeface="Arial" panose="020B0604020202020204" pitchFamily="34" charset="0"/>
              </a:rPr>
              <a:t>. Il est commun au </a:t>
            </a:r>
            <a:r>
              <a:rPr lang="fr-FR" altLang="fr-FR" sz="1000" dirty="0">
                <a:latin typeface="Arial" panose="020B0604020202020204" pitchFamily="34" charset="0"/>
              </a:rPr>
              <a:t> </a:t>
            </a:r>
            <a:r>
              <a:rPr lang="fr-FR" altLang="fr-FR" sz="1200" dirty="0">
                <a:solidFill>
                  <a:srgbClr val="008000"/>
                </a:solidFill>
                <a:latin typeface="Arial" panose="020B0604020202020204" pitchFamily="34" charset="0"/>
                <a:hlinkClick r:id="rId18" tooltip="Sénégal"/>
              </a:rPr>
              <a:t>Sénégal</a:t>
            </a:r>
            <a:r>
              <a:rPr lang="fr-FR" altLang="fr-FR" sz="1200" dirty="0">
                <a:solidFill>
                  <a:srgbClr val="008000"/>
                </a:solidFill>
                <a:latin typeface="Arial" panose="020B0604020202020204" pitchFamily="34" charset="0"/>
              </a:rPr>
              <a:t> et  en Mauritanie.</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Il pousse bien en sol </a:t>
            </a:r>
            <a:r>
              <a:rPr lang="fr-FR" altLang="fr-FR" sz="1200" dirty="0">
                <a:solidFill>
                  <a:srgbClr val="008000"/>
                </a:solidFill>
                <a:latin typeface="Arial" panose="020B0604020202020204" pitchFamily="34" charset="0"/>
                <a:hlinkClick r:id="rId19" tooltip="Sable"/>
              </a:rPr>
              <a:t>sablonneux</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20" tooltip="Désert"/>
              </a:rPr>
              <a:t>désertiques</a:t>
            </a:r>
            <a:r>
              <a:rPr lang="fr-FR" altLang="fr-FR" sz="1200" dirty="0">
                <a:solidFill>
                  <a:srgbClr val="008000"/>
                </a:solidFill>
                <a:latin typeface="Arial" panose="020B0604020202020204" pitchFamily="34" charset="0"/>
              </a:rPr>
              <a:t> sur tout type de </a:t>
            </a:r>
            <a:r>
              <a:rPr lang="fr-FR" altLang="fr-FR" sz="1200" dirty="0">
                <a:solidFill>
                  <a:srgbClr val="008000"/>
                </a:solidFill>
                <a:latin typeface="Arial" panose="020B0604020202020204" pitchFamily="34" charset="0"/>
                <a:hlinkClick r:id="rId21" tooltip="Géomorphologie"/>
              </a:rPr>
              <a:t>géomorphologie</a:t>
            </a:r>
            <a:r>
              <a:rPr lang="fr-FR" altLang="fr-FR" sz="1200" dirty="0">
                <a:solidFill>
                  <a:srgbClr val="008000"/>
                </a:solidFill>
                <a:latin typeface="Arial" panose="020B0604020202020204" pitchFamily="34" charset="0"/>
              </a:rPr>
              <a:t> : dépressions, fond des </a:t>
            </a:r>
            <a:r>
              <a:rPr lang="fr-FR" altLang="fr-FR" sz="1200" dirty="0">
                <a:solidFill>
                  <a:srgbClr val="008000"/>
                </a:solidFill>
                <a:latin typeface="Arial" panose="020B0604020202020204" pitchFamily="34" charset="0"/>
                <a:hlinkClick r:id="rId22" tooltip="Vallée"/>
              </a:rPr>
              <a:t>vallées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3" tooltip="Plaine"/>
              </a:rPr>
              <a:t>plaines</a:t>
            </a:r>
            <a:r>
              <a:rPr lang="fr-FR" altLang="fr-FR" sz="1200" dirty="0">
                <a:solidFill>
                  <a:srgbClr val="008000"/>
                </a:solidFill>
                <a:latin typeface="Arial" panose="020B0604020202020204" pitchFamily="34" charset="0"/>
              </a:rPr>
              <a:t>, et même </a:t>
            </a:r>
            <a:r>
              <a:rPr lang="fr-FR" altLang="fr-FR" sz="1200" dirty="0">
                <a:solidFill>
                  <a:srgbClr val="008000"/>
                </a:solidFill>
                <a:latin typeface="Arial" panose="020B0604020202020204" pitchFamily="34" charset="0"/>
                <a:hlinkClick r:id="rId24" tooltip="Montagne"/>
              </a:rPr>
              <a:t>montagnes</a:t>
            </a:r>
            <a:r>
              <a:rPr lang="fr-FR" altLang="fr-FR" sz="1200" dirty="0">
                <a:solidFill>
                  <a:srgbClr val="008000"/>
                </a:solidFill>
                <a:latin typeface="Arial" panose="020B0604020202020204" pitchFamily="34" charset="0"/>
              </a:rPr>
              <a:t>. Il tolère une grande variété de types de </a:t>
            </a:r>
            <a:r>
              <a:rPr lang="fr-FR" altLang="fr-FR" sz="1200" dirty="0">
                <a:solidFill>
                  <a:srgbClr val="008000"/>
                </a:solidFill>
                <a:latin typeface="Arial" panose="020B0604020202020204" pitchFamily="34" charset="0"/>
                <a:hlinkClick r:id="rId25" tooltip="Sol"/>
              </a:rPr>
              <a:t>sols</a:t>
            </a:r>
            <a:r>
              <a:rPr lang="fr-FR" altLang="fr-FR" sz="1200" dirty="0">
                <a:solidFill>
                  <a:srgbClr val="008000"/>
                </a:solidFill>
                <a:latin typeface="Arial" panose="020B0604020202020204" pitchFamily="34" charset="0"/>
              </a:rPr>
              <a:t>, du </a:t>
            </a:r>
            <a:r>
              <a:rPr lang="fr-FR" altLang="fr-FR" sz="1200" dirty="0">
                <a:solidFill>
                  <a:srgbClr val="008000"/>
                </a:solidFill>
                <a:latin typeface="Arial" panose="020B0604020202020204" pitchFamily="34" charset="0"/>
                <a:hlinkClick r:id="rId26" tooltip="Sable"/>
              </a:rPr>
              <a:t>sable</a:t>
            </a:r>
            <a:r>
              <a:rPr lang="fr-FR" altLang="fr-FR" sz="1200" dirty="0">
                <a:solidFill>
                  <a:srgbClr val="008000"/>
                </a:solidFill>
                <a:latin typeface="Arial" panose="020B0604020202020204" pitchFamily="34" charset="0"/>
              </a:rPr>
              <a:t> à fortement </a:t>
            </a:r>
            <a:r>
              <a:rPr lang="fr-FR" altLang="fr-FR" sz="1200" dirty="0">
                <a:solidFill>
                  <a:srgbClr val="008000"/>
                </a:solidFill>
                <a:latin typeface="Arial" panose="020B0604020202020204" pitchFamily="34" charset="0"/>
                <a:hlinkClick r:id="rId27" tooltip="Argile"/>
              </a:rPr>
              <a:t>argileux</a:t>
            </a:r>
            <a:r>
              <a:rPr lang="fr-FR" altLang="fr-FR" sz="1200" dirty="0">
                <a:solidFill>
                  <a:srgbClr val="008000"/>
                </a:solidFill>
                <a:latin typeface="Arial" panose="020B0604020202020204" pitchFamily="34" charset="0"/>
              </a:rPr>
              <a:t> et des niveaux d'humidité allant d’</a:t>
            </a:r>
            <a:r>
              <a:rPr lang="fr-FR" altLang="fr-FR" sz="1200" dirty="0">
                <a:solidFill>
                  <a:srgbClr val="008000"/>
                </a:solidFill>
                <a:latin typeface="Arial" panose="020B0604020202020204" pitchFamily="34" charset="0"/>
                <a:hlinkClick r:id="rId28" tooltip="Aride"/>
              </a:rPr>
              <a:t>aride</a:t>
            </a:r>
            <a:r>
              <a:rPr lang="fr-FR" altLang="fr-FR" sz="1200" dirty="0">
                <a:solidFill>
                  <a:srgbClr val="008000"/>
                </a:solidFill>
                <a:latin typeface="Arial" panose="020B0604020202020204" pitchFamily="34" charset="0"/>
              </a:rPr>
              <a:t> à subhumide. </a:t>
            </a:r>
            <a:r>
              <a:rPr lang="fr-FR" altLang="fr-FR" sz="1200" baseline="30000" dirty="0">
                <a:solidFill>
                  <a:srgbClr val="008000"/>
                </a:solidFill>
                <a:latin typeface="Arial" panose="020B0604020202020204" pitchFamily="34" charset="0"/>
                <a:hlinkClick r:id="rId29"/>
              </a:rPr>
              <a:t>[7]</a:t>
            </a:r>
            <a:r>
              <a:rPr lang="fr-FR" altLang="fr-FR" sz="1200" dirty="0">
                <a:solidFill>
                  <a:srgbClr val="008000"/>
                </a:solidFill>
                <a:latin typeface="Arial" panose="020B0604020202020204" pitchFamily="34" charset="0"/>
              </a:rPr>
              <a:t> Il est relativement tolérant aux inondations, à l'activité de l'élevage, et aux </a:t>
            </a:r>
            <a:r>
              <a:rPr lang="fr-FR" altLang="fr-FR" sz="1200" dirty="0">
                <a:solidFill>
                  <a:srgbClr val="008000"/>
                </a:solidFill>
                <a:latin typeface="Arial" panose="020B0604020202020204" pitchFamily="34" charset="0"/>
                <a:hlinkClick r:id="rId30" tooltip="Wildfire"/>
              </a:rPr>
              <a:t>feux</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29"/>
              </a:rPr>
              <a:t>[7]</a:t>
            </a:r>
            <a:r>
              <a:rPr lang="fr-FR" altLang="fr-FR" sz="1200" dirty="0">
                <a:solidFill>
                  <a:srgbClr val="008000"/>
                </a:solidFill>
                <a:latin typeface="Arial" panose="020B0604020202020204" pitchFamily="34" charset="0"/>
              </a:rPr>
              <a:t>.</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Ses feuilles sèches tombées (</a:t>
            </a:r>
            <a:r>
              <a:rPr lang="fr-FR" altLang="fr-FR" sz="1200" i="1" dirty="0" err="1">
                <a:solidFill>
                  <a:srgbClr val="008000"/>
                </a:solidFill>
                <a:latin typeface="Arial" panose="020B0604020202020204" pitchFamily="34" charset="0"/>
              </a:rPr>
              <a:t>talufakt</a:t>
            </a:r>
            <a:r>
              <a:rPr lang="fr-FR" altLang="fr-FR" sz="1200" dirty="0">
                <a:solidFill>
                  <a:srgbClr val="008000"/>
                </a:solidFill>
                <a:latin typeface="Arial" panose="020B0604020202020204" pitchFamily="34" charset="0"/>
              </a:rPr>
              <a:t> en tamasheq) et les fleurs (</a:t>
            </a:r>
            <a:r>
              <a:rPr lang="fr-FR" altLang="fr-FR" sz="1200" i="1" dirty="0" err="1">
                <a:solidFill>
                  <a:srgbClr val="008000"/>
                </a:solidFill>
                <a:latin typeface="Arial" panose="020B0604020202020204" pitchFamily="34" charset="0"/>
              </a:rPr>
              <a:t>azakalkal</a:t>
            </a:r>
            <a:r>
              <a:rPr lang="fr-FR" altLang="fr-FR" sz="1200" dirty="0">
                <a:solidFill>
                  <a:srgbClr val="008000"/>
                </a:solidFill>
                <a:latin typeface="Arial" panose="020B0604020202020204" pitchFamily="34" charset="0"/>
              </a:rPr>
              <a:t> en tamasheq)</a:t>
            </a:r>
            <a:r>
              <a:rPr lang="fr-FR" altLang="fr-FR" sz="1200" baseline="30000" dirty="0">
                <a:solidFill>
                  <a:srgbClr val="008000"/>
                </a:solidFill>
                <a:latin typeface="Arial" panose="020B0604020202020204" pitchFamily="34" charset="0"/>
                <a:hlinkClick r:id="rId31"/>
              </a:rPr>
              <a:t>1</a:t>
            </a:r>
            <a:r>
              <a:rPr lang="fr-FR" altLang="fr-FR" sz="1200" dirty="0">
                <a:solidFill>
                  <a:srgbClr val="008000"/>
                </a:solidFill>
                <a:latin typeface="Arial" panose="020B0604020202020204" pitchFamily="34" charset="0"/>
              </a:rPr>
              <a:t> sont consommées par différents </a:t>
            </a:r>
            <a:r>
              <a:rPr lang="fr-FR" altLang="fr-FR" sz="1200" dirty="0">
                <a:solidFill>
                  <a:srgbClr val="008000"/>
                </a:solidFill>
                <a:latin typeface="Arial" panose="020B0604020202020204" pitchFamily="34" charset="0"/>
                <a:hlinkClick r:id="rId32" tooltip="Ruminant"/>
              </a:rPr>
              <a:t>ruminants</a:t>
            </a:r>
            <a:r>
              <a:rPr lang="fr-FR" altLang="fr-FR" sz="1200" dirty="0">
                <a:solidFill>
                  <a:srgbClr val="008000"/>
                </a:solidFill>
                <a:latin typeface="Arial" panose="020B0604020202020204" pitchFamily="34" charset="0"/>
              </a:rPr>
              <a:t> : </a:t>
            </a:r>
            <a:r>
              <a:rPr lang="fr-FR" altLang="fr-FR" sz="1200" dirty="0">
                <a:solidFill>
                  <a:srgbClr val="008000"/>
                </a:solidFill>
                <a:latin typeface="Arial" panose="020B0604020202020204" pitchFamily="34" charset="0"/>
                <a:hlinkClick r:id="rId33" tooltip="Dromadaire"/>
              </a:rPr>
              <a:t>dromadaires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34" tooltip="Chèvre"/>
              </a:rPr>
              <a:t>chèvres</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35" tooltip="Mouton"/>
              </a:rPr>
              <a:t>moutons</a:t>
            </a:r>
            <a:r>
              <a:rPr lang="fr-FR" altLang="fr-FR" sz="1200" dirty="0">
                <a:solidFill>
                  <a:srgbClr val="008000"/>
                </a:solidFill>
                <a:latin typeface="Arial" panose="020B0604020202020204" pitchFamily="34" charset="0"/>
              </a:rPr>
              <a:t>, les éléphants … Il s'agit d'un excellent </a:t>
            </a:r>
            <a:r>
              <a:rPr lang="fr-FR" altLang="fr-FR" sz="1200" dirty="0">
                <a:solidFill>
                  <a:srgbClr val="008000"/>
                </a:solidFill>
                <a:latin typeface="Arial" panose="020B0604020202020204" pitchFamily="34" charset="0"/>
                <a:hlinkClick r:id="rId36" tooltip="Pâturage"/>
              </a:rPr>
              <a:t>pâturage</a:t>
            </a:r>
            <a:r>
              <a:rPr lang="fr-FR" altLang="fr-FR" sz="1200" dirty="0">
                <a:solidFill>
                  <a:srgbClr val="008000"/>
                </a:solidFill>
                <a:latin typeface="Arial" panose="020B0604020202020204" pitchFamily="34" charset="0"/>
              </a:rPr>
              <a:t>, très </a:t>
            </a:r>
            <a:r>
              <a:rPr lang="fr-FR" altLang="fr-FR" sz="1200" dirty="0">
                <a:solidFill>
                  <a:srgbClr val="008000"/>
                </a:solidFill>
                <a:latin typeface="Arial" panose="020B0604020202020204" pitchFamily="34" charset="0"/>
                <a:hlinkClick r:id="rId37" tooltip="Appétence"/>
              </a:rPr>
              <a:t>appétent</a:t>
            </a:r>
            <a:r>
              <a:rPr lang="fr-FR" altLang="fr-FR" sz="1200" dirty="0">
                <a:solidFill>
                  <a:srgbClr val="008000"/>
                </a:solidFill>
                <a:latin typeface="Arial" panose="020B0604020202020204" pitchFamily="34" charset="0"/>
              </a:rPr>
              <a:t>.</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Le </a:t>
            </a:r>
            <a:r>
              <a:rPr lang="fr-FR" altLang="fr-FR" sz="1200" dirty="0">
                <a:solidFill>
                  <a:srgbClr val="008000"/>
                </a:solidFill>
                <a:latin typeface="Arial" panose="020B0604020202020204" pitchFamily="34" charset="0"/>
                <a:hlinkClick r:id="rId38" tooltip="Germination"/>
              </a:rPr>
              <a:t>pouvoir germinatif</a:t>
            </a:r>
            <a:r>
              <a:rPr lang="fr-FR" altLang="fr-FR" sz="1200" dirty="0">
                <a:solidFill>
                  <a:srgbClr val="008000"/>
                </a:solidFill>
                <a:latin typeface="Arial" panose="020B0604020202020204" pitchFamily="34" charset="0"/>
              </a:rPr>
              <a:t> des graines est augmentée après leur </a:t>
            </a:r>
            <a:r>
              <a:rPr lang="fr-FR" altLang="fr-FR" sz="1200" dirty="0">
                <a:solidFill>
                  <a:srgbClr val="008000"/>
                </a:solidFill>
                <a:latin typeface="Arial" panose="020B0604020202020204" pitchFamily="34" charset="0"/>
                <a:hlinkClick r:id="rId39" tooltip="Ingestion"/>
              </a:rPr>
              <a:t>ingestion</a:t>
            </a:r>
            <a:r>
              <a:rPr lang="fr-FR" altLang="fr-FR" sz="1200" dirty="0">
                <a:solidFill>
                  <a:srgbClr val="008000"/>
                </a:solidFill>
                <a:latin typeface="Arial" panose="020B0604020202020204" pitchFamily="34" charset="0"/>
              </a:rPr>
              <a:t> par une chèvre. </a:t>
            </a:r>
          </a:p>
          <a:p>
            <a:pPr algn="just" eaLnBrk="1" hangingPunct="1">
              <a:lnSpc>
                <a:spcPct val="100000"/>
              </a:lnSpc>
              <a:spcBef>
                <a:spcPct val="0"/>
              </a:spcBef>
              <a:buFontTx/>
              <a:buNone/>
            </a:pPr>
            <a:r>
              <a:rPr lang="fr-FR" altLang="fr-FR" sz="1200" i="1" dirty="0">
                <a:solidFill>
                  <a:srgbClr val="008000"/>
                </a:solidFill>
                <a:latin typeface="Arial" panose="020B0604020202020204" pitchFamily="34" charset="0"/>
              </a:rPr>
              <a:t>La partie jaune du fruit, au goût </a:t>
            </a:r>
            <a:r>
              <a:rPr lang="fr-FR" altLang="fr-FR" sz="1200" i="1" dirty="0">
                <a:solidFill>
                  <a:srgbClr val="008000"/>
                </a:solidFill>
                <a:latin typeface="Arial" panose="020B0604020202020204" pitchFamily="34" charset="0"/>
                <a:hlinkClick r:id="rId40" tooltip="Sucre"/>
              </a:rPr>
              <a:t>sucré</a:t>
            </a:r>
            <a:r>
              <a:rPr lang="fr-FR" altLang="fr-FR" sz="1200" i="1" dirty="0">
                <a:solidFill>
                  <a:srgbClr val="008000"/>
                </a:solidFill>
                <a:latin typeface="Arial" panose="020B0604020202020204" pitchFamily="34" charset="0"/>
              </a:rPr>
              <a:t> avec une pointe d'</a:t>
            </a:r>
            <a:r>
              <a:rPr lang="fr-FR" altLang="fr-FR" sz="1200" i="1" dirty="0">
                <a:solidFill>
                  <a:srgbClr val="008000"/>
                </a:solidFill>
                <a:latin typeface="Arial" panose="020B0604020202020204" pitchFamily="34" charset="0"/>
                <a:hlinkClick r:id="rId41" tooltip="Amertume"/>
              </a:rPr>
              <a:t>amertume</a:t>
            </a:r>
            <a:r>
              <a:rPr lang="fr-FR" altLang="fr-FR" sz="1200" i="1" dirty="0">
                <a:solidFill>
                  <a:srgbClr val="008000"/>
                </a:solidFill>
                <a:latin typeface="Arial" panose="020B0604020202020204" pitchFamily="34" charset="0"/>
              </a:rPr>
              <a:t>, est souvent consommé frais par </a:t>
            </a:r>
            <a:r>
              <a:rPr lang="fr-FR" altLang="fr-FR" sz="1200" i="1" dirty="0">
                <a:solidFill>
                  <a:srgbClr val="008000"/>
                </a:solidFill>
                <a:latin typeface="Arial" panose="020B0604020202020204" pitchFamily="34" charset="0"/>
                <a:hlinkClick r:id="rId42" tooltip="Succion (page inexistante)"/>
              </a:rPr>
              <a:t>succion</a:t>
            </a:r>
            <a:r>
              <a:rPr lang="fr-FR" altLang="fr-FR" sz="1200" i="1" dirty="0">
                <a:solidFill>
                  <a:srgbClr val="008000"/>
                </a:solidFill>
                <a:latin typeface="Arial" panose="020B0604020202020204" pitchFamily="34" charset="0"/>
              </a:rPr>
              <a:t>, une fois débarrassé de son </a:t>
            </a:r>
            <a:r>
              <a:rPr lang="fr-FR" altLang="fr-FR" sz="1200" i="1" dirty="0">
                <a:solidFill>
                  <a:srgbClr val="008000"/>
                </a:solidFill>
                <a:latin typeface="Arial" panose="020B0604020202020204" pitchFamily="34" charset="0"/>
                <a:hlinkClick r:id="rId43" tooltip="Épicarpe"/>
              </a:rPr>
              <a:t>épicarpe</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De l’</a:t>
            </a:r>
            <a:r>
              <a:rPr lang="fr-FR" altLang="fr-FR" sz="1200" i="1" dirty="0">
                <a:solidFill>
                  <a:srgbClr val="008000"/>
                </a:solidFill>
                <a:latin typeface="Arial" panose="020B0604020202020204" pitchFamily="34" charset="0"/>
                <a:hlinkClick r:id="rId44" tooltip="Huile alimentaire"/>
              </a:rPr>
              <a:t>huile alimentaire</a:t>
            </a:r>
            <a:r>
              <a:rPr lang="fr-FR" altLang="fr-FR" sz="1200" i="1" dirty="0">
                <a:solidFill>
                  <a:srgbClr val="008000"/>
                </a:solidFill>
                <a:latin typeface="Arial" panose="020B0604020202020204" pitchFamily="34" charset="0"/>
              </a:rPr>
              <a:t> est également extraite des </a:t>
            </a:r>
            <a:r>
              <a:rPr lang="fr-FR" altLang="fr-FR" sz="1200" i="1" dirty="0">
                <a:solidFill>
                  <a:srgbClr val="008000"/>
                </a:solidFill>
                <a:latin typeface="Arial" panose="020B0604020202020204" pitchFamily="34" charset="0"/>
                <a:hlinkClick r:id="rId45" tooltip="Amande"/>
              </a:rPr>
              <a:t>amandes</a:t>
            </a:r>
            <a:r>
              <a:rPr lang="fr-FR" altLang="fr-FR" sz="1200" i="1"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 Au Mali, on fait également </a:t>
            </a:r>
            <a:r>
              <a:rPr lang="fr-FR" altLang="fr-FR" sz="1200" dirty="0">
                <a:solidFill>
                  <a:srgbClr val="008000"/>
                </a:solidFill>
                <a:latin typeface="Arial" panose="020B0604020202020204" pitchFamily="34" charset="0"/>
                <a:hlinkClick r:id="rId46" tooltip="Macération"/>
              </a:rPr>
              <a:t>macérer</a:t>
            </a:r>
            <a:r>
              <a:rPr lang="fr-FR" altLang="fr-FR" sz="1200" dirty="0">
                <a:solidFill>
                  <a:srgbClr val="008000"/>
                </a:solidFill>
                <a:latin typeface="Arial" panose="020B0604020202020204" pitchFamily="34" charset="0"/>
              </a:rPr>
              <a:t> le fruit pour produire une </a:t>
            </a:r>
            <a:r>
              <a:rPr lang="fr-FR" altLang="fr-FR" sz="1200" dirty="0">
                <a:solidFill>
                  <a:srgbClr val="008000"/>
                </a:solidFill>
                <a:latin typeface="Arial" panose="020B0604020202020204" pitchFamily="34" charset="0"/>
                <a:hlinkClick r:id="rId47" tooltip="Boisson"/>
              </a:rPr>
              <a:t>boisson</a:t>
            </a:r>
            <a:r>
              <a:rPr lang="fr-FR" altLang="fr-FR" sz="1200" dirty="0">
                <a:solidFill>
                  <a:srgbClr val="008000"/>
                </a:solidFill>
                <a:latin typeface="Arial" panose="020B0604020202020204" pitchFamily="34" charset="0"/>
              </a:rPr>
              <a:t>, l'</a:t>
            </a:r>
            <a:r>
              <a:rPr lang="fr-FR" altLang="fr-FR" sz="1200" i="1" dirty="0" err="1">
                <a:solidFill>
                  <a:srgbClr val="008000"/>
                </a:solidFill>
                <a:latin typeface="Arial" panose="020B0604020202020204" pitchFamily="34" charset="0"/>
              </a:rPr>
              <a:t>asaborad</a:t>
            </a:r>
            <a:r>
              <a:rPr lang="fr-FR" altLang="fr-FR" sz="1200" dirty="0">
                <a:solidFill>
                  <a:srgbClr val="008000"/>
                </a:solidFill>
                <a:latin typeface="Arial" panose="020B0604020202020204" pitchFamily="34" charset="0"/>
              </a:rPr>
              <a:t> et l'</a:t>
            </a:r>
            <a:r>
              <a:rPr lang="fr-FR" altLang="fr-FR" sz="1200" dirty="0">
                <a:solidFill>
                  <a:srgbClr val="008000"/>
                </a:solidFill>
                <a:latin typeface="Arial" panose="020B0604020202020204" pitchFamily="34" charset="0"/>
                <a:hlinkClick r:id="rId45" tooltip="Amande"/>
              </a:rPr>
              <a:t>amande</a:t>
            </a:r>
            <a:r>
              <a:rPr lang="fr-FR" altLang="fr-FR" sz="1200" dirty="0">
                <a:solidFill>
                  <a:srgbClr val="008000"/>
                </a:solidFill>
                <a:latin typeface="Arial" panose="020B0604020202020204" pitchFamily="34" charset="0"/>
              </a:rPr>
              <a:t> contenue dans le noyau, appelée </a:t>
            </a:r>
            <a:r>
              <a:rPr lang="fr-FR" altLang="fr-FR" sz="1200" i="1" dirty="0" err="1">
                <a:solidFill>
                  <a:srgbClr val="008000"/>
                </a:solidFill>
                <a:latin typeface="Arial" panose="020B0604020202020204" pitchFamily="34" charset="0"/>
              </a:rPr>
              <a:t>tandilba</a:t>
            </a:r>
            <a:r>
              <a:rPr lang="fr-FR" altLang="fr-FR" sz="1200" dirty="0">
                <a:solidFill>
                  <a:srgbClr val="008000"/>
                </a:solidFill>
                <a:latin typeface="Arial" panose="020B0604020202020204" pitchFamily="34" charset="0"/>
              </a:rPr>
              <a:t>, est consommée après une longue </a:t>
            </a:r>
            <a:r>
              <a:rPr lang="fr-FR" altLang="fr-FR" sz="1200" dirty="0">
                <a:solidFill>
                  <a:srgbClr val="008000"/>
                </a:solidFill>
                <a:latin typeface="Arial" panose="020B0604020202020204" pitchFamily="34" charset="0"/>
                <a:hlinkClick r:id="rId48" tooltip="Cuisson"/>
              </a:rPr>
              <a:t>cuisson</a:t>
            </a:r>
            <a:r>
              <a:rPr lang="fr-FR" altLang="fr-FR" sz="1200" baseline="30000" dirty="0">
                <a:solidFill>
                  <a:srgbClr val="008000"/>
                </a:solidFill>
                <a:latin typeface="Arial" panose="020B0604020202020204" pitchFamily="34" charset="0"/>
                <a:hlinkClick r:id="rId31"/>
              </a:rPr>
              <a:t>1</a:t>
            </a:r>
            <a:r>
              <a:rPr lang="fr-FR" altLang="fr-FR" sz="1200" dirty="0">
                <a:solidFill>
                  <a:srgbClr val="008000"/>
                </a:solidFill>
                <a:latin typeface="Arial" panose="020B0604020202020204" pitchFamily="34" charset="0"/>
              </a:rPr>
              <a:t>. Les feuilles sont quant à elles séchées et réduites en une poudre utilisable dans différentes </a:t>
            </a:r>
            <a:r>
              <a:rPr lang="fr-FR" altLang="fr-FR" sz="1200" dirty="0">
                <a:solidFill>
                  <a:srgbClr val="008000"/>
                </a:solidFill>
                <a:latin typeface="Arial" panose="020B0604020202020204" pitchFamily="34" charset="0"/>
                <a:hlinkClick r:id="rId49" tooltip="Sauce"/>
              </a:rPr>
              <a:t>sauces</a:t>
            </a:r>
            <a:r>
              <a:rPr lang="fr-FR" altLang="fr-FR" sz="1200" baseline="30000" dirty="0">
                <a:solidFill>
                  <a:srgbClr val="008000"/>
                </a:solidFill>
                <a:latin typeface="Arial" panose="020B0604020202020204" pitchFamily="34" charset="0"/>
                <a:hlinkClick r:id="rId50"/>
              </a:rPr>
              <a:t>10</a:t>
            </a:r>
            <a:r>
              <a:rPr lang="fr-FR" altLang="fr-FR" sz="1200" baseline="30000" dirty="0">
                <a:solidFill>
                  <a:srgbClr val="008000"/>
                </a:solidFill>
                <a:latin typeface="Arial" panose="020B0604020202020204" pitchFamily="34" charset="0"/>
              </a:rPr>
              <a:t>,</a:t>
            </a:r>
            <a:r>
              <a:rPr lang="fr-FR" altLang="fr-FR" sz="1200" baseline="30000" dirty="0">
                <a:solidFill>
                  <a:srgbClr val="008000"/>
                </a:solidFill>
                <a:latin typeface="Arial" panose="020B0604020202020204" pitchFamily="34" charset="0"/>
                <a:hlinkClick r:id="rId51"/>
              </a:rPr>
              <a:t>11</a:t>
            </a:r>
            <a:r>
              <a:rPr lang="fr-FR" altLang="fr-FR" sz="1200" dirty="0">
                <a:solidFill>
                  <a:srgbClr val="008000"/>
                </a:solidFill>
                <a:latin typeface="Arial" panose="020B0604020202020204" pitchFamily="34" charset="0"/>
              </a:rPr>
              <a:t>.</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Le liquide obtenu en pressant le fruit est utilisé traditionnellement pour stimuler la production de </a:t>
            </a:r>
            <a:r>
              <a:rPr lang="fr-FR" altLang="fr-FR" sz="1200" dirty="0">
                <a:solidFill>
                  <a:srgbClr val="008000"/>
                </a:solidFill>
                <a:latin typeface="Arial" panose="020B0604020202020204" pitchFamily="34" charset="0"/>
                <a:hlinkClick r:id="rId52" tooltip="Lait"/>
              </a:rPr>
              <a:t>lait</a:t>
            </a:r>
            <a:r>
              <a:rPr lang="fr-FR" altLang="fr-FR" sz="1200" dirty="0">
                <a:solidFill>
                  <a:srgbClr val="008000"/>
                </a:solidFill>
                <a:latin typeface="Arial" panose="020B0604020202020204" pitchFamily="34" charset="0"/>
              </a:rPr>
              <a:t> des mères allaitantes, et les graines sont utilisés pour traiter des </a:t>
            </a:r>
            <a:r>
              <a:rPr lang="fr-FR" altLang="fr-FR" sz="1200" dirty="0">
                <a:solidFill>
                  <a:srgbClr val="008000"/>
                </a:solidFill>
                <a:latin typeface="Arial" panose="020B0604020202020204" pitchFamily="34" charset="0"/>
                <a:hlinkClick r:id="rId53" tooltip="Estomac"/>
              </a:rPr>
              <a:t>troubles digestifs</a:t>
            </a:r>
            <a:r>
              <a:rPr lang="fr-FR" altLang="fr-FR" sz="1200" baseline="30000" dirty="0">
                <a:solidFill>
                  <a:srgbClr val="008000"/>
                </a:solidFill>
                <a:latin typeface="Arial" panose="020B0604020202020204" pitchFamily="34" charset="0"/>
                <a:hlinkClick r:id="rId51"/>
              </a:rPr>
              <a:t>11</a:t>
            </a:r>
            <a:r>
              <a:rPr lang="fr-FR" altLang="fr-FR" sz="1200" dirty="0">
                <a:solidFill>
                  <a:srgbClr val="008000"/>
                </a:solidFill>
                <a:latin typeface="Arial" panose="020B0604020202020204" pitchFamily="34" charset="0"/>
              </a:rPr>
              <a:t>. L'huile est également utilisé pour soigner des problèmes cutanées</a:t>
            </a:r>
            <a:r>
              <a:rPr lang="fr-FR" altLang="fr-FR" sz="1200" baseline="30000" dirty="0">
                <a:solidFill>
                  <a:srgbClr val="008000"/>
                </a:solidFill>
                <a:latin typeface="Arial" panose="020B0604020202020204" pitchFamily="34" charset="0"/>
                <a:hlinkClick r:id="rId17"/>
              </a:rPr>
              <a:t>4</a:t>
            </a:r>
            <a:r>
              <a:rPr lang="fr-FR" altLang="fr-FR" sz="1200" dirty="0">
                <a:solidFill>
                  <a:srgbClr val="008000"/>
                </a:solidFill>
                <a:latin typeface="Arial" panose="020B0604020202020204" pitchFamily="34" charset="0"/>
              </a:rPr>
              <a:t>.</a:t>
            </a:r>
          </a:p>
          <a:p>
            <a:pPr algn="just" eaLnBrk="1" hangingPunct="1">
              <a:lnSpc>
                <a:spcPct val="100000"/>
              </a:lnSpc>
              <a:spcBef>
                <a:spcPct val="0"/>
              </a:spcBef>
              <a:buFontTx/>
              <a:buNone/>
            </a:pPr>
            <a:r>
              <a:rPr lang="fr-FR" altLang="fr-FR" sz="1200" dirty="0">
                <a:solidFill>
                  <a:srgbClr val="FF0000"/>
                </a:solidFill>
                <a:latin typeface="Arial" panose="020B0604020202020204" pitchFamily="34" charset="0"/>
              </a:rPr>
              <a:t>Les graines et l’</a:t>
            </a:r>
            <a:r>
              <a:rPr lang="fr-FR" altLang="fr-FR" sz="1200" dirty="0" err="1">
                <a:solidFill>
                  <a:srgbClr val="FF0000"/>
                </a:solidFill>
                <a:latin typeface="Arial" panose="020B0604020202020204" pitchFamily="34" charset="0"/>
              </a:rPr>
              <a:t>écorse</a:t>
            </a:r>
            <a:r>
              <a:rPr lang="fr-FR" altLang="fr-FR" sz="1200" dirty="0">
                <a:solidFill>
                  <a:srgbClr val="FF0000"/>
                </a:solidFill>
                <a:latin typeface="Arial" panose="020B0604020202020204" pitchFamily="34" charset="0"/>
              </a:rPr>
              <a:t> de </a:t>
            </a:r>
            <a:r>
              <a:rPr lang="fr-FR" altLang="fr-FR" sz="1200" i="1" dirty="0">
                <a:solidFill>
                  <a:srgbClr val="FF0000"/>
                </a:solidFill>
                <a:latin typeface="Arial" panose="020B0604020202020204" pitchFamily="34" charset="0"/>
              </a:rPr>
              <a:t>Balanites </a:t>
            </a:r>
            <a:r>
              <a:rPr lang="fr-FR" altLang="fr-FR" sz="1200" i="1" dirty="0" err="1">
                <a:solidFill>
                  <a:srgbClr val="FF0000"/>
                </a:solidFill>
                <a:latin typeface="Arial" panose="020B0604020202020204" pitchFamily="34" charset="0"/>
              </a:rPr>
              <a:t>aegyptiaca</a:t>
            </a:r>
            <a:r>
              <a:rPr lang="fr-FR" altLang="fr-FR" sz="1200" dirty="0">
                <a:solidFill>
                  <a:srgbClr val="FF0000"/>
                </a:solidFill>
                <a:latin typeface="Arial" panose="020B0604020202020204" pitchFamily="34" charset="0"/>
              </a:rPr>
              <a:t> ont des effets </a:t>
            </a:r>
            <a:r>
              <a:rPr lang="fr-FR" altLang="fr-FR" sz="1200" dirty="0">
                <a:solidFill>
                  <a:srgbClr val="FF0000"/>
                </a:solidFill>
                <a:latin typeface="Arial" panose="020B0604020202020204" pitchFamily="34" charset="0"/>
                <a:hlinkClick r:id="rId54" tooltip="Molluscicide"/>
              </a:rPr>
              <a:t>molluscicides</a:t>
            </a:r>
            <a:r>
              <a:rPr lang="fr-FR" altLang="fr-FR" sz="1200" dirty="0">
                <a:solidFill>
                  <a:srgbClr val="FF0000"/>
                </a:solidFill>
                <a:latin typeface="Arial" panose="020B0604020202020204" pitchFamily="34" charset="0"/>
              </a:rPr>
              <a:t> sur l’escargot </a:t>
            </a:r>
            <a:r>
              <a:rPr lang="fr-FR" altLang="fr-FR" sz="1200" i="1" dirty="0">
                <a:solidFill>
                  <a:srgbClr val="FF0000"/>
                </a:solidFill>
                <a:latin typeface="Arial" panose="020B0604020202020204" pitchFamily="34" charset="0"/>
                <a:hlinkClick r:id="rId55" tooltip="Biomphalaria pfeifferi"/>
              </a:rPr>
              <a:t>​​</a:t>
            </a:r>
            <a:r>
              <a:rPr lang="fr-FR" altLang="fr-FR" sz="1200" i="1" dirty="0" err="1">
                <a:solidFill>
                  <a:srgbClr val="FF0000"/>
                </a:solidFill>
                <a:latin typeface="Arial" panose="020B0604020202020204" pitchFamily="34" charset="0"/>
                <a:hlinkClick r:id="rId55" tooltip="Biomphalaria pfeifferi"/>
              </a:rPr>
              <a:t>Biomphalaria</a:t>
            </a:r>
            <a:r>
              <a:rPr lang="fr-FR" altLang="fr-FR" sz="1200" i="1" dirty="0">
                <a:solidFill>
                  <a:srgbClr val="FF0000"/>
                </a:solidFill>
                <a:latin typeface="Arial" panose="020B0604020202020204" pitchFamily="34" charset="0"/>
                <a:hlinkClick r:id="rId55" tooltip="Biomphalaria pfeifferi"/>
              </a:rPr>
              <a:t> </a:t>
            </a:r>
            <a:r>
              <a:rPr lang="fr-FR" altLang="fr-FR" sz="1200" i="1" dirty="0" err="1">
                <a:solidFill>
                  <a:srgbClr val="008000"/>
                </a:solidFill>
                <a:latin typeface="Arial" panose="020B0604020202020204" pitchFamily="34" charset="0"/>
                <a:hlinkClick r:id="rId55" tooltip="Biomphalaria pfeifferi"/>
              </a:rPr>
              <a:t>pfeifferi</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56"/>
              </a:rPr>
              <a:t>[4]</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57"/>
              </a:rPr>
              <a:t>[10]</a:t>
            </a:r>
            <a:r>
              <a:rPr lang="fr-FR" altLang="fr-FR" sz="1200" dirty="0">
                <a:solidFill>
                  <a:srgbClr val="008000"/>
                </a:solidFill>
                <a:latin typeface="Arial" panose="020B0604020202020204" pitchFamily="34" charset="0"/>
              </a:rPr>
              <a:t>.</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Le bois jaune pâle à brunâtre est utilisé pour fabriquer des meubles et des outils. Il fournit un bon bois de feu et un bon charbon de bois. Sources : a) </a:t>
            </a:r>
            <a:r>
              <a:rPr lang="fr-FR" altLang="fr-FR" sz="1200" dirty="0">
                <a:solidFill>
                  <a:srgbClr val="008000"/>
                </a:solidFill>
                <a:latin typeface="Arial" panose="020B0604020202020204" pitchFamily="34" charset="0"/>
                <a:hlinkClick r:id="rId58"/>
              </a:rPr>
              <a:t>http://fr.wikipedia.org/wiki/Balanites_aegyptiaca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59"/>
              </a:rPr>
              <a:t>http://en.wikipedia.org/wiki/Balanites_aegyptiaca</a:t>
            </a:r>
            <a:r>
              <a:rPr lang="fr-FR" altLang="fr-FR" sz="1200" dirty="0">
                <a:solidFill>
                  <a:srgbClr val="008000"/>
                </a:solidFill>
                <a:latin typeface="Arial" panose="020B0604020202020204" pitchFamily="34" charset="0"/>
              </a:rPr>
              <a:t>,</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60"/>
              </a:rPr>
              <a:t>http://www.worldagroforestry.org/treedb/AFTPDFS/Balanites_aegyptiaca.pdf</a:t>
            </a:r>
            <a:r>
              <a:rPr lang="fr-FR" altLang="fr-FR" sz="1200" dirty="0">
                <a:solidFill>
                  <a:srgbClr val="008000"/>
                </a:solidFill>
                <a:latin typeface="Arial" panose="020B0604020202020204" pitchFamily="34" charset="0"/>
              </a:rPr>
              <a:t>  </a:t>
            </a:r>
          </a:p>
        </p:txBody>
      </p:sp>
      <p:pic>
        <p:nvPicPr>
          <p:cNvPr id="41989" name="Picture 6" descr="C:\Users\LISAN\Pictures\plantes-halophytes-xerophiles\Balanites aegyptiaca5.jpg">
            <a:extLst>
              <a:ext uri="{FF2B5EF4-FFF2-40B4-BE49-F238E27FC236}">
                <a16:creationId xmlns:a16="http://schemas.microsoft.com/office/drawing/2014/main" id="{1788805B-54EF-4987-B80C-D0B217A6636C}"/>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258888" y="5657850"/>
            <a:ext cx="1603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7" descr="C:\Users\LISAN\Pictures\plantes-halophytes-xerophiles\Balanites aegyptiaca.jpg">
            <a:extLst>
              <a:ext uri="{FF2B5EF4-FFF2-40B4-BE49-F238E27FC236}">
                <a16:creationId xmlns:a16="http://schemas.microsoft.com/office/drawing/2014/main" id="{A1C5C6E1-11DA-41BA-A9CD-A25C4FD8D648}"/>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987675" y="5664200"/>
            <a:ext cx="8921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8" descr="C:\Users\LISAN\Pictures\plantes-halophytes-xerophiles\Balanites aegyptiaca2.jpg">
            <a:extLst>
              <a:ext uri="{FF2B5EF4-FFF2-40B4-BE49-F238E27FC236}">
                <a16:creationId xmlns:a16="http://schemas.microsoft.com/office/drawing/2014/main" id="{CCA7B2C9-8E38-4222-BFE4-9C7250C2A0E1}"/>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3995738" y="5640388"/>
            <a:ext cx="9112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9" descr="C:\Users\LISAN\Pictures\plantes-halophytes-xerophiles\Balanites aegyptiaca3.jpg">
            <a:extLst>
              <a:ext uri="{FF2B5EF4-FFF2-40B4-BE49-F238E27FC236}">
                <a16:creationId xmlns:a16="http://schemas.microsoft.com/office/drawing/2014/main" id="{10766DB7-790A-4077-AED6-BEF77D79747D}"/>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5003800" y="5621338"/>
            <a:ext cx="220027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0" descr="C:\Users\LISAN\Pictures\plantes-halophytes-xerophiles\Balanites aegyptiaca4.jpg">
            <a:extLst>
              <a:ext uri="{FF2B5EF4-FFF2-40B4-BE49-F238E27FC236}">
                <a16:creationId xmlns:a16="http://schemas.microsoft.com/office/drawing/2014/main" id="{51E3B155-6676-4C1D-990A-8B8992BCF94E}"/>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7235825" y="5502275"/>
            <a:ext cx="1778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ZoneTexte 11">
            <a:extLst>
              <a:ext uri="{FF2B5EF4-FFF2-40B4-BE49-F238E27FC236}">
                <a16:creationId xmlns:a16="http://schemas.microsoft.com/office/drawing/2014/main" id="{E7B7C675-E086-4384-A0BA-DC8A642BDBB0}"/>
              </a:ext>
            </a:extLst>
          </p:cNvPr>
          <p:cNvSpPr txBox="1">
            <a:spLocks noChangeArrowheads="1"/>
          </p:cNvSpPr>
          <p:nvPr/>
        </p:nvSpPr>
        <p:spPr bwMode="auto">
          <a:xfrm>
            <a:off x="0" y="5732463"/>
            <a:ext cx="1258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FF0000"/>
                </a:solidFill>
                <a:latin typeface="Arial" panose="020B0604020202020204" pitchFamily="34" charset="0"/>
              </a:rPr>
              <a:t>Pas d’indication dans la littérature sur sa résistance au sel (?). </a:t>
            </a:r>
          </a:p>
        </p:txBody>
      </p:sp>
      <p:sp>
        <p:nvSpPr>
          <p:cNvPr id="41995" name="Rectangle 10">
            <a:extLst>
              <a:ext uri="{FF2B5EF4-FFF2-40B4-BE49-F238E27FC236}">
                <a16:creationId xmlns:a16="http://schemas.microsoft.com/office/drawing/2014/main" id="{6BCFC7BE-1814-40A0-AE78-A29A2452C7FB}"/>
              </a:ext>
            </a:extLst>
          </p:cNvPr>
          <p:cNvSpPr>
            <a:spLocks noChangeArrowheads="1"/>
          </p:cNvSpPr>
          <p:nvPr/>
        </p:nvSpPr>
        <p:spPr bwMode="auto">
          <a:xfrm>
            <a:off x="3808413" y="180975"/>
            <a:ext cx="3605212"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41996" name="Image 13" descr="logo aride_s.jpg">
            <a:extLst>
              <a:ext uri="{FF2B5EF4-FFF2-40B4-BE49-F238E27FC236}">
                <a16:creationId xmlns:a16="http://schemas.microsoft.com/office/drawing/2014/main" id="{4438A931-4D60-436E-BA07-B2E461C4E2B5}"/>
              </a:ext>
            </a:extLst>
          </p:cNvPr>
          <p:cNvPicPr>
            <a:picLocks noChangeAspect="1"/>
          </p:cNvPicPr>
          <p:nvPr/>
        </p:nvPicPr>
        <p:blipFill>
          <a:blip r:embed="rId66">
            <a:extLst>
              <a:ext uri="{28A0092B-C50C-407E-A947-70E740481C1C}">
                <a14:useLocalDpi xmlns:a14="http://schemas.microsoft.com/office/drawing/2010/main" val="0"/>
              </a:ext>
            </a:extLst>
          </a:blip>
          <a:srcRect/>
          <a:stretch>
            <a:fillRect/>
          </a:stretch>
        </p:blipFill>
        <p:spPr bwMode="auto">
          <a:xfrm>
            <a:off x="887413" y="-11113"/>
            <a:ext cx="495300"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Rectangle 12">
            <a:extLst>
              <a:ext uri="{FF2B5EF4-FFF2-40B4-BE49-F238E27FC236}">
                <a16:creationId xmlns:a16="http://schemas.microsoft.com/office/drawing/2014/main" id="{41915B9D-E88B-4051-BBE4-F5AD5E89AC2D}"/>
              </a:ext>
            </a:extLst>
          </p:cNvPr>
          <p:cNvSpPr>
            <a:spLocks noChangeArrowheads="1"/>
          </p:cNvSpPr>
          <p:nvPr/>
        </p:nvSpPr>
        <p:spPr bwMode="auto">
          <a:xfrm>
            <a:off x="76200" y="581025"/>
            <a:ext cx="821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41998" name="Picture 2" descr="D:\Users\blisan\Pictures\perso\Agroforesterie climat tropical sec\images\Balanites aegyptiaca2_s.jpg">
            <a:extLst>
              <a:ext uri="{FF2B5EF4-FFF2-40B4-BE49-F238E27FC236}">
                <a16:creationId xmlns:a16="http://schemas.microsoft.com/office/drawing/2014/main" id="{F714D0B4-9CF9-44DE-BD2F-899BBBC0E68F}"/>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9372600" y="5322888"/>
            <a:ext cx="227965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2" descr="medicament2_s">
            <a:extLst>
              <a:ext uri="{FF2B5EF4-FFF2-40B4-BE49-F238E27FC236}">
                <a16:creationId xmlns:a16="http://schemas.microsoft.com/office/drawing/2014/main" id="{04EF0000-03D7-4570-AA3D-2AA59F8BE1EA}"/>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797050" y="134938"/>
            <a:ext cx="4381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2" descr="fruitsLogo9_ss">
            <a:extLst>
              <a:ext uri="{FF2B5EF4-FFF2-40B4-BE49-F238E27FC236}">
                <a16:creationId xmlns:a16="http://schemas.microsoft.com/office/drawing/2014/main" id="{F747273E-2686-48A5-A6C8-25092C9E512B}"/>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343150" y="18415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1" name="Rectangle 15">
            <a:extLst>
              <a:ext uri="{FF2B5EF4-FFF2-40B4-BE49-F238E27FC236}">
                <a16:creationId xmlns:a16="http://schemas.microsoft.com/office/drawing/2014/main" id="{92EA093B-D759-4A0A-A7A6-67CF730657C2}"/>
              </a:ext>
            </a:extLst>
          </p:cNvPr>
          <p:cNvSpPr>
            <a:spLocks noChangeArrowheads="1"/>
          </p:cNvSpPr>
          <p:nvPr/>
        </p:nvSpPr>
        <p:spPr bwMode="auto">
          <a:xfrm>
            <a:off x="2911475" y="0"/>
            <a:ext cx="504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18" name="Rectangle 13">
            <a:extLst>
              <a:ext uri="{FF2B5EF4-FFF2-40B4-BE49-F238E27FC236}">
                <a16:creationId xmlns:a16="http://schemas.microsoft.com/office/drawing/2014/main" id="{D6DDE02C-910F-40FF-93EC-9B9645AE6626}"/>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19" name="Rectangle 13">
            <a:extLst>
              <a:ext uri="{FF2B5EF4-FFF2-40B4-BE49-F238E27FC236}">
                <a16:creationId xmlns:a16="http://schemas.microsoft.com/office/drawing/2014/main" id="{21771139-87E5-4641-981D-ACE848239403}"/>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20" name="Image 19">
            <a:extLst>
              <a:ext uri="{FF2B5EF4-FFF2-40B4-BE49-F238E27FC236}">
                <a16:creationId xmlns:a16="http://schemas.microsoft.com/office/drawing/2014/main" id="{41A3C0C2-1224-4259-B0F0-86811BE329A6}"/>
              </a:ext>
            </a:extLst>
          </p:cNvPr>
          <p:cNvPicPr>
            <a:picLocks noChangeAspect="1"/>
          </p:cNvPicPr>
          <p:nvPr/>
        </p:nvPicPr>
        <p:blipFill>
          <a:blip r:embed="rId70"/>
          <a:stretch>
            <a:fillRect/>
          </a:stretch>
        </p:blipFill>
        <p:spPr>
          <a:xfrm>
            <a:off x="8553450" y="107950"/>
            <a:ext cx="400050" cy="352425"/>
          </a:xfrm>
          <a:prstGeom prst="rect">
            <a:avLst/>
          </a:prstGeom>
        </p:spPr>
      </p:pic>
      <p:pic>
        <p:nvPicPr>
          <p:cNvPr id="21" name="Image 20">
            <a:extLst>
              <a:ext uri="{FF2B5EF4-FFF2-40B4-BE49-F238E27FC236}">
                <a16:creationId xmlns:a16="http://schemas.microsoft.com/office/drawing/2014/main" id="{15EC18E2-F63B-4D84-8351-256DB1128E0D}"/>
              </a:ext>
            </a:extLst>
          </p:cNvPr>
          <p:cNvPicPr>
            <a:picLocks noChangeAspect="1"/>
          </p:cNvPicPr>
          <p:nvPr/>
        </p:nvPicPr>
        <p:blipFill>
          <a:blip r:embed="rId70"/>
          <a:stretch>
            <a:fillRect/>
          </a:stretch>
        </p:blipFill>
        <p:spPr>
          <a:xfrm>
            <a:off x="8973235" y="97789"/>
            <a:ext cx="400050" cy="352425"/>
          </a:xfrm>
          <a:prstGeom prst="rect">
            <a:avLst/>
          </a:prstGeom>
        </p:spPr>
      </p:pic>
      <p:pic>
        <p:nvPicPr>
          <p:cNvPr id="22" name="Image 21">
            <a:extLst>
              <a:ext uri="{FF2B5EF4-FFF2-40B4-BE49-F238E27FC236}">
                <a16:creationId xmlns:a16="http://schemas.microsoft.com/office/drawing/2014/main" id="{B136D520-1DE7-4819-926F-232AA3023F3D}"/>
              </a:ext>
            </a:extLst>
          </p:cNvPr>
          <p:cNvPicPr>
            <a:picLocks noChangeAspect="1"/>
          </p:cNvPicPr>
          <p:nvPr/>
        </p:nvPicPr>
        <p:blipFill>
          <a:blip r:embed="rId70"/>
          <a:stretch>
            <a:fillRect/>
          </a:stretch>
        </p:blipFill>
        <p:spPr>
          <a:xfrm>
            <a:off x="9410285" y="87941"/>
            <a:ext cx="400050" cy="3524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1">
            <a:extLst>
              <a:ext uri="{FF2B5EF4-FFF2-40B4-BE49-F238E27FC236}">
                <a16:creationId xmlns:a16="http://schemas.microsoft.com/office/drawing/2014/main" id="{C9D9F0CF-C7FE-4959-9D06-C2F0067911F4}"/>
              </a:ext>
            </a:extLst>
          </p:cNvPr>
          <p:cNvSpPr txBox="1">
            <a:spLocks/>
          </p:cNvSpPr>
          <p:nvPr/>
        </p:nvSpPr>
        <p:spPr bwMode="auto">
          <a:xfrm>
            <a:off x="100013" y="90488"/>
            <a:ext cx="5619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BF67396-5E35-4020-92E0-4478C7B076C9}" type="slidenum">
              <a:rPr lang="fr-FR" altLang="fr-FR" sz="1200">
                <a:solidFill>
                  <a:srgbClr val="898989"/>
                </a:solidFill>
              </a:rPr>
              <a:pPr algn="r" eaLnBrk="1" hangingPunct="1">
                <a:lnSpc>
                  <a:spcPct val="100000"/>
                </a:lnSpc>
                <a:spcBef>
                  <a:spcPct val="0"/>
                </a:spcBef>
                <a:buFontTx/>
                <a:buNone/>
              </a:pPr>
              <a:t>57</a:t>
            </a:fld>
            <a:endParaRPr lang="fr-FR" altLang="fr-FR" sz="1200">
              <a:solidFill>
                <a:srgbClr val="898989"/>
              </a:solidFill>
            </a:endParaRPr>
          </a:p>
        </p:txBody>
      </p:sp>
      <p:sp>
        <p:nvSpPr>
          <p:cNvPr id="43011" name="ZoneTexte 3">
            <a:extLst>
              <a:ext uri="{FF2B5EF4-FFF2-40B4-BE49-F238E27FC236}">
                <a16:creationId xmlns:a16="http://schemas.microsoft.com/office/drawing/2014/main" id="{DAC1252D-DC01-4EC1-A03E-040190450482}"/>
              </a:ext>
            </a:extLst>
          </p:cNvPr>
          <p:cNvSpPr txBox="1">
            <a:spLocks noChangeArrowheads="1"/>
          </p:cNvSpPr>
          <p:nvPr/>
        </p:nvSpPr>
        <p:spPr bwMode="auto">
          <a:xfrm>
            <a:off x="100013" y="1003300"/>
            <a:ext cx="856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dirty="0">
                <a:solidFill>
                  <a:srgbClr val="008000"/>
                </a:solidFill>
                <a:latin typeface="+mn-lt"/>
              </a:rPr>
              <a:t>3.10. </a:t>
            </a:r>
            <a:r>
              <a:rPr lang="fr-FR" altLang="fr-FR" sz="1800" b="1" dirty="0">
                <a:solidFill>
                  <a:srgbClr val="008000"/>
                </a:solidFill>
                <a:latin typeface="+mn-lt"/>
              </a:rPr>
              <a:t>Dattier du désert </a:t>
            </a:r>
            <a:r>
              <a:rPr lang="fr-FR" altLang="fr-FR" sz="1800" dirty="0">
                <a:solidFill>
                  <a:srgbClr val="008000"/>
                </a:solidFill>
                <a:latin typeface="+mn-lt"/>
              </a:rPr>
              <a:t>(</a:t>
            </a:r>
            <a:r>
              <a:rPr lang="fr-FR" altLang="fr-FR" sz="1800" i="1" dirty="0">
                <a:solidFill>
                  <a:srgbClr val="008000"/>
                </a:solidFill>
                <a:latin typeface="+mn-lt"/>
              </a:rPr>
              <a:t>Balanites </a:t>
            </a:r>
            <a:r>
              <a:rPr lang="fr-FR" altLang="fr-FR" sz="1800" i="1" dirty="0" err="1">
                <a:solidFill>
                  <a:srgbClr val="008000"/>
                </a:solidFill>
                <a:latin typeface="+mn-lt"/>
              </a:rPr>
              <a:t>aegyptiaca</a:t>
            </a:r>
            <a:r>
              <a:rPr lang="fr-FR" altLang="fr-FR" sz="1800" dirty="0">
                <a:solidFill>
                  <a:srgbClr val="008000"/>
                </a:solidFill>
                <a:latin typeface="+mn-lt"/>
              </a:rPr>
              <a:t>) (suite et fin)</a:t>
            </a:r>
          </a:p>
        </p:txBody>
      </p:sp>
      <p:sp>
        <p:nvSpPr>
          <p:cNvPr id="43012" name="Rectangle 4">
            <a:extLst>
              <a:ext uri="{FF2B5EF4-FFF2-40B4-BE49-F238E27FC236}">
                <a16:creationId xmlns:a16="http://schemas.microsoft.com/office/drawing/2014/main" id="{2378AE62-AF1F-424A-9A5B-F6B58DEC28E6}"/>
              </a:ext>
            </a:extLst>
          </p:cNvPr>
          <p:cNvSpPr>
            <a:spLocks noChangeArrowheads="1"/>
          </p:cNvSpPr>
          <p:nvPr/>
        </p:nvSpPr>
        <p:spPr bwMode="auto">
          <a:xfrm>
            <a:off x="3808413" y="180975"/>
            <a:ext cx="3605212"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43013" name="Image 13" descr="logo aride_s.jpg">
            <a:extLst>
              <a:ext uri="{FF2B5EF4-FFF2-40B4-BE49-F238E27FC236}">
                <a16:creationId xmlns:a16="http://schemas.microsoft.com/office/drawing/2014/main" id="{A3A4C56E-3680-46F2-B9E3-96E1A75273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7413" y="-11113"/>
            <a:ext cx="495300"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6">
            <a:extLst>
              <a:ext uri="{FF2B5EF4-FFF2-40B4-BE49-F238E27FC236}">
                <a16:creationId xmlns:a16="http://schemas.microsoft.com/office/drawing/2014/main" id="{10533762-6CE6-4410-974A-2F35E0554F07}"/>
              </a:ext>
            </a:extLst>
          </p:cNvPr>
          <p:cNvSpPr>
            <a:spLocks noChangeArrowheads="1"/>
          </p:cNvSpPr>
          <p:nvPr/>
        </p:nvSpPr>
        <p:spPr bwMode="auto">
          <a:xfrm>
            <a:off x="100013" y="655638"/>
            <a:ext cx="821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43015" name="Picture 2" descr="medicament2_s">
            <a:extLst>
              <a:ext uri="{FF2B5EF4-FFF2-40B4-BE49-F238E27FC236}">
                <a16:creationId xmlns:a16="http://schemas.microsoft.com/office/drawing/2014/main" id="{45E643B0-7EB2-4024-8CA5-C100A76E8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050" y="134938"/>
            <a:ext cx="4381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2" descr="fruitsLogo9_ss">
            <a:extLst>
              <a:ext uri="{FF2B5EF4-FFF2-40B4-BE49-F238E27FC236}">
                <a16:creationId xmlns:a16="http://schemas.microsoft.com/office/drawing/2014/main" id="{F77ED8F0-7964-481D-8122-0BEFEC990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150" y="18415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Rectangle 15">
            <a:extLst>
              <a:ext uri="{FF2B5EF4-FFF2-40B4-BE49-F238E27FC236}">
                <a16:creationId xmlns:a16="http://schemas.microsoft.com/office/drawing/2014/main" id="{36F0F6DF-404B-4027-8774-8085167197D7}"/>
              </a:ext>
            </a:extLst>
          </p:cNvPr>
          <p:cNvSpPr>
            <a:spLocks noChangeArrowheads="1"/>
          </p:cNvSpPr>
          <p:nvPr/>
        </p:nvSpPr>
        <p:spPr bwMode="auto">
          <a:xfrm>
            <a:off x="2911475" y="0"/>
            <a:ext cx="504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43018" name="ZoneTexte 10">
            <a:extLst>
              <a:ext uri="{FF2B5EF4-FFF2-40B4-BE49-F238E27FC236}">
                <a16:creationId xmlns:a16="http://schemas.microsoft.com/office/drawing/2014/main" id="{18DB0C52-93EF-4894-9900-13BA157B6B62}"/>
              </a:ext>
            </a:extLst>
          </p:cNvPr>
          <p:cNvSpPr txBox="1">
            <a:spLocks noChangeArrowheads="1"/>
          </p:cNvSpPr>
          <p:nvPr/>
        </p:nvSpPr>
        <p:spPr bwMode="auto">
          <a:xfrm>
            <a:off x="76200" y="1397000"/>
            <a:ext cx="11876088"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400" b="1" dirty="0">
                <a:solidFill>
                  <a:srgbClr val="008000"/>
                </a:solidFill>
              </a:rPr>
              <a:t>Alimentation (Humaine / animale) :</a:t>
            </a:r>
          </a:p>
          <a:p>
            <a:pPr algn="just" eaLnBrk="1" hangingPunct="1"/>
            <a:r>
              <a:rPr lang="fr-FR" altLang="fr-FR" sz="1400" b="1" dirty="0">
                <a:solidFill>
                  <a:srgbClr val="008000"/>
                </a:solidFill>
              </a:rPr>
              <a:t>Animale : Rameaux</a:t>
            </a:r>
            <a:r>
              <a:rPr lang="fr-FR" altLang="fr-FR" sz="1400" dirty="0">
                <a:solidFill>
                  <a:srgbClr val="008000"/>
                </a:solidFill>
              </a:rPr>
              <a:t>, </a:t>
            </a:r>
            <a:r>
              <a:rPr lang="fr-FR" altLang="fr-FR" sz="1400" b="1" dirty="0">
                <a:solidFill>
                  <a:srgbClr val="008000"/>
                </a:solidFill>
              </a:rPr>
              <a:t>feuilles </a:t>
            </a:r>
            <a:r>
              <a:rPr lang="fr-FR" altLang="fr-FR" sz="1400" dirty="0">
                <a:solidFill>
                  <a:srgbClr val="008000"/>
                </a:solidFill>
              </a:rPr>
              <a:t>et </a:t>
            </a:r>
            <a:r>
              <a:rPr lang="fr-FR" altLang="fr-FR" sz="1400" b="1" dirty="0">
                <a:solidFill>
                  <a:srgbClr val="008000"/>
                </a:solidFill>
              </a:rPr>
              <a:t>fruits </a:t>
            </a:r>
            <a:r>
              <a:rPr lang="fr-FR" altLang="fr-FR" sz="1400" dirty="0">
                <a:solidFill>
                  <a:srgbClr val="008000"/>
                </a:solidFill>
              </a:rPr>
              <a:t>broutés par chèvres et dromadaires.</a:t>
            </a:r>
          </a:p>
          <a:p>
            <a:pPr algn="just" eaLnBrk="1" hangingPunct="1"/>
            <a:r>
              <a:rPr lang="fr-FR" altLang="fr-FR" sz="1400" b="1" dirty="0">
                <a:solidFill>
                  <a:srgbClr val="008000"/>
                </a:solidFill>
              </a:rPr>
              <a:t>Humaine: </a:t>
            </a:r>
            <a:r>
              <a:rPr lang="fr-FR" altLang="fr-FR" sz="1400" b="1" i="1" dirty="0">
                <a:solidFill>
                  <a:srgbClr val="008000"/>
                </a:solidFill>
              </a:rPr>
              <a:t>Feuilles, </a:t>
            </a:r>
            <a:r>
              <a:rPr lang="fr-FR" altLang="fr-FR" sz="1400" i="1" dirty="0">
                <a:solidFill>
                  <a:srgbClr val="008000"/>
                </a:solidFill>
              </a:rPr>
              <a:t>pulpe du </a:t>
            </a:r>
            <a:r>
              <a:rPr lang="fr-FR" altLang="fr-FR" sz="1400" b="1" i="1" dirty="0">
                <a:solidFill>
                  <a:srgbClr val="008000"/>
                </a:solidFill>
              </a:rPr>
              <a:t>fruit </a:t>
            </a:r>
            <a:r>
              <a:rPr lang="fr-FR" altLang="fr-FR" sz="1400" i="1" dirty="0">
                <a:solidFill>
                  <a:srgbClr val="008000"/>
                </a:solidFill>
              </a:rPr>
              <a:t>rentrent dans l’alimentation</a:t>
            </a:r>
            <a:r>
              <a:rPr lang="fr-FR" altLang="fr-FR" sz="1400" b="1" i="1" dirty="0">
                <a:solidFill>
                  <a:srgbClr val="008000"/>
                </a:solidFill>
              </a:rPr>
              <a:t>. </a:t>
            </a:r>
            <a:r>
              <a:rPr lang="fr-FR" altLang="fr-FR" sz="1400" b="1" dirty="0">
                <a:solidFill>
                  <a:srgbClr val="008000"/>
                </a:solidFill>
              </a:rPr>
              <a:t>Amande </a:t>
            </a:r>
            <a:r>
              <a:rPr lang="fr-FR" altLang="fr-FR" sz="1400" dirty="0">
                <a:solidFill>
                  <a:srgbClr val="008000"/>
                </a:solidFill>
              </a:rPr>
              <a:t>: production d’huile. </a:t>
            </a:r>
            <a:r>
              <a:rPr lang="fr-FR" altLang="fr-FR" sz="1400" b="1" dirty="0">
                <a:solidFill>
                  <a:srgbClr val="008000"/>
                </a:solidFill>
              </a:rPr>
              <a:t>Jeunes rameaux </a:t>
            </a:r>
            <a:r>
              <a:rPr lang="fr-FR" altLang="fr-FR" sz="1400" dirty="0">
                <a:solidFill>
                  <a:srgbClr val="008000"/>
                </a:solidFill>
              </a:rPr>
              <a:t>et </a:t>
            </a:r>
            <a:r>
              <a:rPr lang="fr-FR" altLang="fr-FR" sz="1400" b="1" dirty="0">
                <a:solidFill>
                  <a:srgbClr val="008000"/>
                </a:solidFill>
              </a:rPr>
              <a:t>feuilles </a:t>
            </a:r>
            <a:r>
              <a:rPr lang="fr-FR" altLang="fr-FR" sz="1400" dirty="0">
                <a:solidFill>
                  <a:srgbClr val="008000"/>
                </a:solidFill>
              </a:rPr>
              <a:t>entrent dans la confection de sauce.</a:t>
            </a:r>
          </a:p>
          <a:p>
            <a:pPr algn="just" eaLnBrk="1" hangingPunct="1"/>
            <a:r>
              <a:rPr lang="fr-FR" altLang="fr-FR" sz="1400" b="1" dirty="0">
                <a:solidFill>
                  <a:srgbClr val="008000"/>
                </a:solidFill>
              </a:rPr>
              <a:t>Usages artisanaux : Bois </a:t>
            </a:r>
            <a:r>
              <a:rPr lang="fr-FR" altLang="fr-FR" sz="1400" i="1" dirty="0">
                <a:solidFill>
                  <a:srgbClr val="008000"/>
                </a:solidFill>
              </a:rPr>
              <a:t>: </a:t>
            </a:r>
            <a:r>
              <a:rPr lang="fr-FR" altLang="fr-FR" sz="1400" dirty="0">
                <a:solidFill>
                  <a:srgbClr val="008000"/>
                </a:solidFill>
              </a:rPr>
              <a:t>manches d'outils, coupes, pieux. </a:t>
            </a:r>
            <a:r>
              <a:rPr lang="fr-FR" altLang="fr-FR" sz="1400" b="1" dirty="0">
                <a:solidFill>
                  <a:srgbClr val="008000"/>
                </a:solidFill>
              </a:rPr>
              <a:t>Branches </a:t>
            </a:r>
            <a:r>
              <a:rPr lang="fr-FR" altLang="fr-FR" sz="1400" dirty="0">
                <a:solidFill>
                  <a:srgbClr val="008000"/>
                </a:solidFill>
              </a:rPr>
              <a:t>: clôtures. </a:t>
            </a:r>
            <a:r>
              <a:rPr lang="fr-FR" altLang="fr-FR" sz="1400" b="1" dirty="0">
                <a:solidFill>
                  <a:srgbClr val="008000"/>
                </a:solidFill>
              </a:rPr>
              <a:t>Noix </a:t>
            </a:r>
            <a:r>
              <a:rPr lang="fr-FR" altLang="fr-FR" sz="1400" dirty="0">
                <a:solidFill>
                  <a:srgbClr val="008000"/>
                </a:solidFill>
              </a:rPr>
              <a:t>: bibelots, jetons de feu.</a:t>
            </a:r>
          </a:p>
          <a:p>
            <a:pPr algn="just" eaLnBrk="1" hangingPunct="1"/>
            <a:r>
              <a:rPr lang="fr-FR" altLang="fr-FR" sz="1400" b="1" dirty="0">
                <a:solidFill>
                  <a:srgbClr val="008000"/>
                </a:solidFill>
              </a:rPr>
              <a:t>Pharmacopée traditionnelle : </a:t>
            </a:r>
            <a:r>
              <a:rPr lang="fr-FR" altLang="fr-FR" sz="1400" dirty="0">
                <a:solidFill>
                  <a:srgbClr val="008000"/>
                </a:solidFill>
              </a:rPr>
              <a:t>Toutes les parties de l’arbre sont utilisées en pharmacopée. Antilépreuse, antipaludique, antirhumatismale, antivenimeuse,</a:t>
            </a:r>
          </a:p>
          <a:p>
            <a:pPr algn="just" eaLnBrk="1" hangingPunct="1"/>
            <a:r>
              <a:rPr lang="fr-FR" altLang="fr-FR" sz="1400" dirty="0">
                <a:solidFill>
                  <a:srgbClr val="008000"/>
                </a:solidFill>
              </a:rPr>
              <a:t>calmant des coliques, hémorroïde; maux de ventre, purgative, stimulante et vermifuge, stérilité, maladies mentales, </a:t>
            </a:r>
            <a:r>
              <a:rPr lang="fr-FR" altLang="fr-FR" sz="1400" dirty="0" err="1">
                <a:solidFill>
                  <a:srgbClr val="008000"/>
                </a:solidFill>
              </a:rPr>
              <a:t>anti-épileptique</a:t>
            </a:r>
            <a:r>
              <a:rPr lang="fr-FR" altLang="fr-FR" sz="1400" dirty="0">
                <a:solidFill>
                  <a:srgbClr val="008000"/>
                </a:solidFill>
              </a:rPr>
              <a:t>, fièvre jaune, syphilis, maux de dent, tension artérielle, blessure-plaie-brulures, rhume constipation; rhume).</a:t>
            </a:r>
          </a:p>
          <a:p>
            <a:pPr algn="just" eaLnBrk="1" hangingPunct="1"/>
            <a:r>
              <a:rPr lang="fr-FR" altLang="fr-FR" sz="1400" b="1" dirty="0">
                <a:solidFill>
                  <a:srgbClr val="008000"/>
                </a:solidFill>
              </a:rPr>
              <a:t>Usages cultuels : </a:t>
            </a:r>
            <a:r>
              <a:rPr lang="fr-FR" altLang="fr-FR" sz="1400" dirty="0">
                <a:solidFill>
                  <a:srgbClr val="008000"/>
                </a:solidFill>
              </a:rPr>
              <a:t>Usages magico-religieux.</a:t>
            </a:r>
          </a:p>
          <a:p>
            <a:pPr algn="just" eaLnBrk="1" hangingPunct="1"/>
            <a:r>
              <a:rPr lang="fr-FR" altLang="fr-FR" sz="1400" b="1" dirty="0">
                <a:solidFill>
                  <a:srgbClr val="008000"/>
                </a:solidFill>
              </a:rPr>
              <a:t>Autre : Noix </a:t>
            </a:r>
            <a:r>
              <a:rPr lang="fr-FR" altLang="fr-FR" sz="1400" dirty="0">
                <a:solidFill>
                  <a:srgbClr val="008000"/>
                </a:solidFill>
              </a:rPr>
              <a:t>: savon. </a:t>
            </a:r>
            <a:r>
              <a:rPr lang="fr-FR" altLang="fr-FR" sz="1400" b="1" dirty="0">
                <a:solidFill>
                  <a:srgbClr val="008000"/>
                </a:solidFill>
              </a:rPr>
              <a:t>Racine, fruits </a:t>
            </a:r>
            <a:r>
              <a:rPr lang="fr-FR" altLang="fr-FR" sz="1400" dirty="0">
                <a:solidFill>
                  <a:srgbClr val="008000"/>
                </a:solidFill>
              </a:rPr>
              <a:t>et </a:t>
            </a:r>
            <a:r>
              <a:rPr lang="fr-FR" altLang="fr-FR" sz="1400" b="1" dirty="0">
                <a:solidFill>
                  <a:srgbClr val="008000"/>
                </a:solidFill>
              </a:rPr>
              <a:t>fibres du liber </a:t>
            </a:r>
            <a:r>
              <a:rPr lang="fr-FR" altLang="fr-FR" sz="1400" dirty="0">
                <a:solidFill>
                  <a:srgbClr val="008000"/>
                </a:solidFill>
              </a:rPr>
              <a:t>: détergent; </a:t>
            </a:r>
            <a:r>
              <a:rPr lang="fr-FR" altLang="fr-FR" sz="1400" b="1" dirty="0">
                <a:solidFill>
                  <a:srgbClr val="008000"/>
                </a:solidFill>
              </a:rPr>
              <a:t>fruit </a:t>
            </a:r>
            <a:r>
              <a:rPr lang="fr-FR" altLang="fr-FR" sz="1400" dirty="0">
                <a:solidFill>
                  <a:srgbClr val="008000"/>
                </a:solidFill>
              </a:rPr>
              <a:t>(émulsion) : </a:t>
            </a:r>
            <a:r>
              <a:rPr lang="fr-FR" altLang="fr-FR" sz="1400" dirty="0">
                <a:solidFill>
                  <a:srgbClr val="FF0000"/>
                </a:solidFill>
              </a:rPr>
              <a:t>poison contre les escargots d'eau douce, les mouches Cyclops vecteurs du vers de Guinée; </a:t>
            </a:r>
            <a:r>
              <a:rPr lang="fr-FR" altLang="fr-FR" sz="1400" b="1" dirty="0">
                <a:solidFill>
                  <a:srgbClr val="FF0000"/>
                </a:solidFill>
              </a:rPr>
              <a:t>Fruits </a:t>
            </a:r>
            <a:r>
              <a:rPr lang="fr-FR" altLang="fr-FR" sz="1400" dirty="0">
                <a:solidFill>
                  <a:srgbClr val="FF0000"/>
                </a:solidFill>
              </a:rPr>
              <a:t>: tabac à mâcher, poison à poisson</a:t>
            </a:r>
            <a:r>
              <a:rPr lang="fr-FR" altLang="fr-FR" sz="1400" dirty="0">
                <a:solidFill>
                  <a:srgbClr val="008000"/>
                </a:solidFill>
              </a:rPr>
              <a:t>.</a:t>
            </a:r>
          </a:p>
          <a:p>
            <a:pPr eaLnBrk="1" hangingPunct="1"/>
            <a:r>
              <a:rPr lang="fr-FR" altLang="fr-FR" sz="1400" b="1" dirty="0">
                <a:solidFill>
                  <a:srgbClr val="008000"/>
                </a:solidFill>
              </a:rPr>
              <a:t>Habitat : </a:t>
            </a:r>
            <a:r>
              <a:rPr lang="fr-FR" altLang="fr-FR" sz="1400" dirty="0">
                <a:solidFill>
                  <a:srgbClr val="008000"/>
                </a:solidFill>
              </a:rPr>
              <a:t>Zones sahéliennes à soudano-sahéliennes; Sols sableux, pierreux ou lourds. Indicateur du surpâturage.</a:t>
            </a:r>
          </a:p>
          <a:p>
            <a:pPr eaLnBrk="1" hangingPunct="1"/>
            <a:r>
              <a:rPr lang="fr-FR" altLang="fr-FR" sz="1400" b="1" dirty="0">
                <a:solidFill>
                  <a:srgbClr val="008000"/>
                </a:solidFill>
              </a:rPr>
              <a:t>Répartition : </a:t>
            </a:r>
            <a:r>
              <a:rPr lang="fr-FR" altLang="fr-FR" sz="1400" dirty="0">
                <a:solidFill>
                  <a:srgbClr val="008000"/>
                </a:solidFill>
              </a:rPr>
              <a:t>Afrique tropicale sèche, du Sénégal au Soudan, Afrique orientale, de l’Egypte à la Zambie, Arabie et Inde.</a:t>
            </a:r>
          </a:p>
          <a:p>
            <a:pPr algn="just" eaLnBrk="1" hangingPunct="1"/>
            <a:r>
              <a:rPr lang="fr-FR" altLang="fr-FR" sz="1400" dirty="0">
                <a:solidFill>
                  <a:srgbClr val="008000"/>
                </a:solidFill>
              </a:rPr>
              <a:t>Source : </a:t>
            </a:r>
            <a:r>
              <a:rPr lang="fr-FR" altLang="fr-FR" sz="1400" i="1" dirty="0">
                <a:solidFill>
                  <a:srgbClr val="008000"/>
                </a:solidFill>
              </a:rPr>
              <a:t>Atlas sur les ressources sauvages au Sénégal</a:t>
            </a:r>
            <a:r>
              <a:rPr lang="fr-FR" altLang="fr-FR" sz="1400" dirty="0">
                <a:solidFill>
                  <a:srgbClr val="008000"/>
                </a:solidFill>
              </a:rPr>
              <a:t>, ibid.</a:t>
            </a:r>
          </a:p>
        </p:txBody>
      </p:sp>
      <p:pic>
        <p:nvPicPr>
          <p:cNvPr id="43019" name="Image 11">
            <a:extLst>
              <a:ext uri="{FF2B5EF4-FFF2-40B4-BE49-F238E27FC236}">
                <a16:creationId xmlns:a16="http://schemas.microsoft.com/office/drawing/2014/main" id="{829A35DE-80A8-4C0D-B611-D461A05E6C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72688" y="3829050"/>
            <a:ext cx="18796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Image 12">
            <a:extLst>
              <a:ext uri="{FF2B5EF4-FFF2-40B4-BE49-F238E27FC236}">
                <a16:creationId xmlns:a16="http://schemas.microsoft.com/office/drawing/2014/main" id="{7FBFDBDE-9B6F-433B-9910-6ED3B82F6A1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562475"/>
            <a:ext cx="157480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Image 13">
            <a:extLst>
              <a:ext uri="{FF2B5EF4-FFF2-40B4-BE49-F238E27FC236}">
                <a16:creationId xmlns:a16="http://schemas.microsoft.com/office/drawing/2014/main" id="{A68794DC-27BA-4BC2-8DE0-FFB43E587A1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54300" y="4537075"/>
            <a:ext cx="15240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Image 14">
            <a:extLst>
              <a:ext uri="{FF2B5EF4-FFF2-40B4-BE49-F238E27FC236}">
                <a16:creationId xmlns:a16="http://schemas.microsoft.com/office/drawing/2014/main" id="{4780CBBC-F744-446E-939C-FF29ED175CF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38688" y="5222875"/>
            <a:ext cx="17272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Image 15">
            <a:extLst>
              <a:ext uri="{FF2B5EF4-FFF2-40B4-BE49-F238E27FC236}">
                <a16:creationId xmlns:a16="http://schemas.microsoft.com/office/drawing/2014/main" id="{D0C2B614-04D9-4189-8BD7-3E76991344B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62775" y="4708525"/>
            <a:ext cx="20320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ZoneTexte 16">
            <a:extLst>
              <a:ext uri="{FF2B5EF4-FFF2-40B4-BE49-F238E27FC236}">
                <a16:creationId xmlns:a16="http://schemas.microsoft.com/office/drawing/2014/main" id="{F78A7230-FFC6-44B2-9233-33BDC95CE333}"/>
              </a:ext>
            </a:extLst>
          </p:cNvPr>
          <p:cNvSpPr txBox="1">
            <a:spLocks noChangeArrowheads="1"/>
          </p:cNvSpPr>
          <p:nvPr/>
        </p:nvSpPr>
        <p:spPr bwMode="auto">
          <a:xfrm>
            <a:off x="6762750" y="6246813"/>
            <a:ext cx="2432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Fruit sec</a:t>
            </a:r>
          </a:p>
        </p:txBody>
      </p:sp>
      <p:sp>
        <p:nvSpPr>
          <p:cNvPr id="43025" name="ZoneTexte 17">
            <a:extLst>
              <a:ext uri="{FF2B5EF4-FFF2-40B4-BE49-F238E27FC236}">
                <a16:creationId xmlns:a16="http://schemas.microsoft.com/office/drawing/2014/main" id="{B0EA8D67-0E35-4B47-94A5-B39E8BA501C6}"/>
              </a:ext>
            </a:extLst>
          </p:cNvPr>
          <p:cNvSpPr txBox="1">
            <a:spLocks noChangeArrowheads="1"/>
          </p:cNvSpPr>
          <p:nvPr/>
        </p:nvSpPr>
        <p:spPr bwMode="auto">
          <a:xfrm>
            <a:off x="223838" y="6184900"/>
            <a:ext cx="193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Epine chlorophylienne</a:t>
            </a:r>
          </a:p>
        </p:txBody>
      </p:sp>
      <p:sp>
        <p:nvSpPr>
          <p:cNvPr id="18" name="Rectangle 13">
            <a:extLst>
              <a:ext uri="{FF2B5EF4-FFF2-40B4-BE49-F238E27FC236}">
                <a16:creationId xmlns:a16="http://schemas.microsoft.com/office/drawing/2014/main" id="{B6144E63-5DBD-4022-B1DB-E2D7E13524CC}"/>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19" name="Rectangle 13">
            <a:extLst>
              <a:ext uri="{FF2B5EF4-FFF2-40B4-BE49-F238E27FC236}">
                <a16:creationId xmlns:a16="http://schemas.microsoft.com/office/drawing/2014/main" id="{014F1FF7-1C85-4FB4-A5B8-60A3D1C60E15}"/>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20" name="Image 19">
            <a:extLst>
              <a:ext uri="{FF2B5EF4-FFF2-40B4-BE49-F238E27FC236}">
                <a16:creationId xmlns:a16="http://schemas.microsoft.com/office/drawing/2014/main" id="{A4FCDAF0-3F5E-4C08-8A80-ED72F08FD2BB}"/>
              </a:ext>
            </a:extLst>
          </p:cNvPr>
          <p:cNvPicPr>
            <a:picLocks noChangeAspect="1"/>
          </p:cNvPicPr>
          <p:nvPr/>
        </p:nvPicPr>
        <p:blipFill>
          <a:blip r:embed="rId10"/>
          <a:stretch>
            <a:fillRect/>
          </a:stretch>
        </p:blipFill>
        <p:spPr>
          <a:xfrm>
            <a:off x="8553450" y="107950"/>
            <a:ext cx="400050" cy="352425"/>
          </a:xfrm>
          <a:prstGeom prst="rect">
            <a:avLst/>
          </a:prstGeom>
        </p:spPr>
      </p:pic>
      <p:pic>
        <p:nvPicPr>
          <p:cNvPr id="21" name="Image 20">
            <a:extLst>
              <a:ext uri="{FF2B5EF4-FFF2-40B4-BE49-F238E27FC236}">
                <a16:creationId xmlns:a16="http://schemas.microsoft.com/office/drawing/2014/main" id="{35D3B667-7994-41A8-A57B-F99D3B5E79DE}"/>
              </a:ext>
            </a:extLst>
          </p:cNvPr>
          <p:cNvPicPr>
            <a:picLocks noChangeAspect="1"/>
          </p:cNvPicPr>
          <p:nvPr/>
        </p:nvPicPr>
        <p:blipFill>
          <a:blip r:embed="rId10"/>
          <a:stretch>
            <a:fillRect/>
          </a:stretch>
        </p:blipFill>
        <p:spPr>
          <a:xfrm>
            <a:off x="8973235" y="97789"/>
            <a:ext cx="400050" cy="352425"/>
          </a:xfrm>
          <a:prstGeom prst="rect">
            <a:avLst/>
          </a:prstGeom>
        </p:spPr>
      </p:pic>
      <p:pic>
        <p:nvPicPr>
          <p:cNvPr id="22" name="Image 21">
            <a:extLst>
              <a:ext uri="{FF2B5EF4-FFF2-40B4-BE49-F238E27FC236}">
                <a16:creationId xmlns:a16="http://schemas.microsoft.com/office/drawing/2014/main" id="{24884C14-AB83-4C9D-A329-0CC32C455D2C}"/>
              </a:ext>
            </a:extLst>
          </p:cNvPr>
          <p:cNvPicPr>
            <a:picLocks noChangeAspect="1"/>
          </p:cNvPicPr>
          <p:nvPr/>
        </p:nvPicPr>
        <p:blipFill>
          <a:blip r:embed="rId10"/>
          <a:stretch>
            <a:fillRect/>
          </a:stretch>
        </p:blipFill>
        <p:spPr>
          <a:xfrm>
            <a:off x="9410285" y="87941"/>
            <a:ext cx="400050" cy="35242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DAEFF20-E387-494A-ABC7-361EF788ED34}"/>
              </a:ext>
            </a:extLst>
          </p:cNvPr>
          <p:cNvSpPr>
            <a:spLocks noChangeArrowheads="1"/>
          </p:cNvSpPr>
          <p:nvPr/>
        </p:nvSpPr>
        <p:spPr bwMode="auto">
          <a:xfrm>
            <a:off x="207963" y="935038"/>
            <a:ext cx="5713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3.11. </a:t>
            </a:r>
            <a:r>
              <a:rPr lang="fr-FR" altLang="fr-FR" b="1">
                <a:solidFill>
                  <a:srgbClr val="008000"/>
                </a:solidFill>
              </a:rPr>
              <a:t>Faux-kapokier</a:t>
            </a:r>
            <a:r>
              <a:rPr lang="fr-FR" altLang="fr-FR">
                <a:solidFill>
                  <a:srgbClr val="008000"/>
                </a:solidFill>
              </a:rPr>
              <a:t> ou </a:t>
            </a:r>
            <a:r>
              <a:rPr lang="fr-FR" altLang="fr-FR" b="1">
                <a:solidFill>
                  <a:srgbClr val="008000"/>
                </a:solidFill>
              </a:rPr>
              <a:t>kapokier rouge </a:t>
            </a:r>
            <a:r>
              <a:rPr lang="fr-FR" altLang="fr-FR">
                <a:solidFill>
                  <a:srgbClr val="008000"/>
                </a:solidFill>
              </a:rPr>
              <a:t>(</a:t>
            </a:r>
            <a:r>
              <a:rPr lang="fr-FR" altLang="fr-FR" i="1">
                <a:solidFill>
                  <a:srgbClr val="008000"/>
                </a:solidFill>
              </a:rPr>
              <a:t>Bombax costatum</a:t>
            </a:r>
            <a:r>
              <a:rPr lang="fr-FR" altLang="fr-FR">
                <a:solidFill>
                  <a:srgbClr val="008000"/>
                </a:solidFill>
              </a:rPr>
              <a:t>)</a:t>
            </a:r>
            <a:endParaRPr lang="fr-FR" altLang="fr-FR"/>
          </a:p>
        </p:txBody>
      </p:sp>
      <p:sp>
        <p:nvSpPr>
          <p:cNvPr id="44035" name="Espace réservé du numéro de diapositive 1">
            <a:extLst>
              <a:ext uri="{FF2B5EF4-FFF2-40B4-BE49-F238E27FC236}">
                <a16:creationId xmlns:a16="http://schemas.microsoft.com/office/drawing/2014/main" id="{8CF27BC8-B95F-45D9-AC97-613DDD025924}"/>
              </a:ext>
            </a:extLst>
          </p:cNvPr>
          <p:cNvSpPr txBox="1">
            <a:spLocks/>
          </p:cNvSpPr>
          <p:nvPr/>
        </p:nvSpPr>
        <p:spPr bwMode="auto">
          <a:xfrm>
            <a:off x="100013" y="90488"/>
            <a:ext cx="5619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A4D3D68A-3DA9-456A-A359-100707202F38}" type="slidenum">
              <a:rPr lang="fr-FR" altLang="fr-FR" sz="1200">
                <a:solidFill>
                  <a:srgbClr val="898989"/>
                </a:solidFill>
              </a:rPr>
              <a:pPr algn="r" eaLnBrk="1" hangingPunct="1">
                <a:lnSpc>
                  <a:spcPct val="100000"/>
                </a:lnSpc>
                <a:spcBef>
                  <a:spcPct val="0"/>
                </a:spcBef>
                <a:buFontTx/>
                <a:buNone/>
              </a:pPr>
              <a:t>58</a:t>
            </a:fld>
            <a:endParaRPr lang="fr-FR" altLang="fr-FR" sz="1200">
              <a:solidFill>
                <a:srgbClr val="898989"/>
              </a:solidFill>
            </a:endParaRPr>
          </a:p>
        </p:txBody>
      </p:sp>
      <p:sp>
        <p:nvSpPr>
          <p:cNvPr id="44036" name="Rectangle 4">
            <a:extLst>
              <a:ext uri="{FF2B5EF4-FFF2-40B4-BE49-F238E27FC236}">
                <a16:creationId xmlns:a16="http://schemas.microsoft.com/office/drawing/2014/main" id="{BADB8021-3154-4113-ACF8-CC0CE1527165}"/>
              </a:ext>
            </a:extLst>
          </p:cNvPr>
          <p:cNvSpPr>
            <a:spLocks noChangeArrowheads="1"/>
          </p:cNvSpPr>
          <p:nvPr/>
        </p:nvSpPr>
        <p:spPr bwMode="auto">
          <a:xfrm>
            <a:off x="3808413" y="180975"/>
            <a:ext cx="3605212"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44037" name="Image 13" descr="logo aride_s.jpg">
            <a:extLst>
              <a:ext uri="{FF2B5EF4-FFF2-40B4-BE49-F238E27FC236}">
                <a16:creationId xmlns:a16="http://schemas.microsoft.com/office/drawing/2014/main" id="{C3CA8B68-3237-4F0C-82A9-A62580677F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95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6">
            <a:extLst>
              <a:ext uri="{FF2B5EF4-FFF2-40B4-BE49-F238E27FC236}">
                <a16:creationId xmlns:a16="http://schemas.microsoft.com/office/drawing/2014/main" id="{1DFD3ACE-4B5E-42D1-98E9-0DF0B6445336}"/>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44039" name="ZoneTexte 7">
            <a:extLst>
              <a:ext uri="{FF2B5EF4-FFF2-40B4-BE49-F238E27FC236}">
                <a16:creationId xmlns:a16="http://schemas.microsoft.com/office/drawing/2014/main" id="{4ABC3651-D2FA-47DC-BAAD-85DF53428BED}"/>
              </a:ext>
            </a:extLst>
          </p:cNvPr>
          <p:cNvSpPr txBox="1">
            <a:spLocks noChangeArrowheads="1"/>
          </p:cNvSpPr>
          <p:nvPr/>
        </p:nvSpPr>
        <p:spPr bwMode="auto">
          <a:xfrm>
            <a:off x="136525" y="1303338"/>
            <a:ext cx="11895138"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Arbre épineux à fût droit, souvent muni de petits contreforts à la base, de 10-25m de haut, port caractéristique dû aux branches quasi droites, entre chaque ramification et  aux épines coniques sur le tronc et les branches (famille des </a:t>
            </a:r>
            <a:r>
              <a:rPr lang="fr-FR" altLang="fr-FR" sz="1200">
                <a:solidFill>
                  <a:srgbClr val="008000"/>
                </a:solidFill>
                <a:hlinkClick r:id="rId3" tooltip="Malvaceae"/>
              </a:rPr>
              <a:t>Malvaceae</a:t>
            </a:r>
            <a:r>
              <a:rPr lang="fr-FR" altLang="fr-FR" sz="1200">
                <a:solidFill>
                  <a:srgbClr val="008000"/>
                </a:solidFill>
              </a:rPr>
              <a:t>). Cime étalée et ouverte, nettement étagée chez les jeunes sujets. Ecorce : liégeuse, fortement crevassée et écailleuse, brun rouge, à tranche rose ou rouge striée de blanc. Fleur solitaire rouge ou orange (parfois jaune), en coupe, à 5 lobes imbriqués soudés à al base, de 4-&lt;7 cm de diamètre. Fruit capsules elliptisoïde, pendante, brun à noire, s’ouvrant en 5 valves, contenant des graines sphériques noires dans une bourre soyeuse blanche ou crème. </a:t>
            </a:r>
            <a:r>
              <a:rPr lang="fr-FR" altLang="fr-FR" sz="1200" b="1">
                <a:solidFill>
                  <a:srgbClr val="008000"/>
                </a:solidFill>
              </a:rPr>
              <a:t>Floraison et fructification</a:t>
            </a:r>
            <a:r>
              <a:rPr lang="fr-FR" altLang="fr-FR" sz="1200">
                <a:solidFill>
                  <a:srgbClr val="008000"/>
                </a:solidFill>
              </a:rPr>
              <a:t> : en saison sèche, (il fleurit et fructifie) avant l’apparition des premières feuilles. L’arbre résiste au feu. A l’état sauvage, l’arbre est une espèce bio-indicatrice des sols pierreux. La litière de feuilles de l'arbre améliore la fertilité des sols. </a:t>
            </a:r>
            <a:r>
              <a:rPr lang="fr-FR" altLang="fr-FR" sz="1200" b="1">
                <a:solidFill>
                  <a:srgbClr val="008000"/>
                </a:solidFill>
              </a:rPr>
              <a:t>Ecologie</a:t>
            </a:r>
            <a:r>
              <a:rPr lang="fr-FR" altLang="fr-FR" sz="1200">
                <a:solidFill>
                  <a:srgbClr val="008000"/>
                </a:solidFill>
              </a:rPr>
              <a:t> : habite les savanes boisées et forêts claires sahélo-soudanienne, sur de nombreux types de sol, mais souvent sur stations latéritiques ou rocheuses.</a:t>
            </a:r>
          </a:p>
          <a:p>
            <a:pPr algn="just" eaLnBrk="1" hangingPunct="1"/>
            <a:r>
              <a:rPr lang="fr-FR" altLang="fr-FR" sz="1200" b="1">
                <a:solidFill>
                  <a:srgbClr val="008000"/>
                </a:solidFill>
              </a:rPr>
              <a:t>Répartition</a:t>
            </a:r>
            <a:r>
              <a:rPr lang="fr-FR" altLang="fr-FR" sz="1200">
                <a:solidFill>
                  <a:srgbClr val="008000"/>
                </a:solidFill>
              </a:rPr>
              <a:t> : du Sénégal au Cameroun, jusqu’en République centrafricaine. Assez commune, localement abondante.</a:t>
            </a:r>
          </a:p>
          <a:p>
            <a:pPr algn="just" eaLnBrk="1" hangingPunct="1"/>
            <a:r>
              <a:rPr lang="fr-FR" altLang="fr-FR" sz="1200" b="1">
                <a:solidFill>
                  <a:srgbClr val="008000"/>
                </a:solidFill>
              </a:rPr>
              <a:t>Utilisations</a:t>
            </a:r>
            <a:r>
              <a:rPr lang="fr-FR" altLang="fr-FR" sz="1200">
                <a:solidFill>
                  <a:srgbClr val="008000"/>
                </a:solidFill>
              </a:rPr>
              <a:t> : ☼ Ecorce émolliente favorise l’accouchement, pour la diarrhée, blennorragie. Racine pour l’épilepsie. Ecorce galactagogue, diurétique, pour dermatose, anorexie rougeole. Feuilles souvent les mêmes usages que celles d’</a:t>
            </a:r>
            <a:r>
              <a:rPr lang="fr-FR" altLang="fr-FR" sz="1200" i="1">
                <a:solidFill>
                  <a:srgbClr val="008000"/>
                </a:solidFill>
              </a:rPr>
              <a:t>Adansonia digitata</a:t>
            </a:r>
            <a:r>
              <a:rPr lang="fr-FR" altLang="fr-FR" sz="1200">
                <a:solidFill>
                  <a:srgbClr val="008000"/>
                </a:solidFill>
              </a:rPr>
              <a:t>. Fièvre, œdème, convulsions, folie. ☺ Feuilles, Fleur, Fruits (verts) </a:t>
            </a:r>
            <a:r>
              <a:rPr lang="fr-FR" altLang="fr-FR" sz="1200" b="1">
                <a:solidFill>
                  <a:srgbClr val="008000"/>
                </a:solidFill>
              </a:rPr>
              <a:t>condiments alimentaires</a:t>
            </a:r>
            <a:r>
              <a:rPr lang="fr-FR" altLang="fr-FR" sz="1200">
                <a:solidFill>
                  <a:srgbClr val="008000"/>
                </a:solidFill>
              </a:rPr>
              <a:t>. Ψ Rameaux et feuilles pour hémorroïdes des bovins. Sève usages médico-magiques, Fleurs mellifère, attire les oiseaux. Bois léger, jaunâtre, tendre, facile à travailler, attaqué par les insectes. Pour la construction, tambours, pirogues, ustensiles de cuisine. Ecorce pour teinture rouge pour les dents. Fruits  contiennent une bourre autour des graines (kapok) servant comme matelas, oreillers, selles. Graines : huile pour savon et éclairage, lubrifiant. Son bois léger est facile à travailler. </a:t>
            </a:r>
            <a:r>
              <a:rPr lang="fr-FR" altLang="fr-FR" sz="1200">
                <a:solidFill>
                  <a:srgbClr val="FF0000"/>
                </a:solidFill>
              </a:rPr>
              <a:t>Mais le bois non traité est rapidement attaqué et détruit par les champignons et les insectes</a:t>
            </a:r>
            <a:r>
              <a:rPr lang="fr-FR" altLang="fr-FR" sz="1200">
                <a:solidFill>
                  <a:srgbClr val="008000"/>
                </a:solidFill>
              </a:rPr>
              <a:t>. </a:t>
            </a:r>
          </a:p>
          <a:p>
            <a:pPr algn="just" eaLnBrk="1" hangingPunct="1"/>
            <a:r>
              <a:rPr lang="fr-FR" altLang="fr-FR" sz="1200">
                <a:solidFill>
                  <a:srgbClr val="008000"/>
                </a:solidFill>
              </a:rPr>
              <a:t>Le calice de la fleur est utilisé dans la cuisine de plusieurs pays d'</a:t>
            </a:r>
            <a:r>
              <a:rPr lang="fr-FR" altLang="fr-FR" sz="1200">
                <a:solidFill>
                  <a:srgbClr val="008000"/>
                </a:solidFill>
                <a:hlinkClick r:id="rId4" tooltip="Afrique de l'Ouest"/>
              </a:rPr>
              <a:t>Afrique de l'Ouest</a:t>
            </a:r>
            <a:r>
              <a:rPr lang="fr-FR" altLang="fr-FR" sz="1200">
                <a:solidFill>
                  <a:srgbClr val="008000"/>
                </a:solidFill>
              </a:rPr>
              <a:t> dans la confection de sauces épaisses, auxquelles il confère un goût particulier et une texture gluante. </a:t>
            </a:r>
          </a:p>
          <a:p>
            <a:pPr algn="just" eaLnBrk="1" hangingPunct="1"/>
            <a:r>
              <a:rPr lang="fr-FR" altLang="fr-FR" sz="1200">
                <a:solidFill>
                  <a:srgbClr val="FF0000"/>
                </a:solidFill>
              </a:rPr>
              <a:t>La récolte excessive des fleurs peut être problématique pour le renouvellement de l'espèce, en empêchant la formation de graines. Le nombre d’arbres en savanes sèches et savanes-parcs, par exemple au Burkina Faso, diminue. La coupe des arbres et les feux affectent la régénération. Bien que l’arbre soit tolérant au feu, les fruits qui se forment pendant la saison sèche ne le sont pas et plusieurs études indiquent que la production de graines est inadéquate pour maintenir la proportion de </a:t>
            </a:r>
            <a:r>
              <a:rPr lang="fr-FR" altLang="fr-FR" sz="1200" i="1">
                <a:solidFill>
                  <a:srgbClr val="FF0000"/>
                </a:solidFill>
              </a:rPr>
              <a:t>Bombax costatum</a:t>
            </a:r>
            <a:r>
              <a:rPr lang="fr-FR" altLang="fr-FR" sz="1200">
                <a:solidFill>
                  <a:srgbClr val="FF0000"/>
                </a:solidFill>
              </a:rPr>
              <a:t> dans les savanes-parcs. </a:t>
            </a:r>
          </a:p>
          <a:p>
            <a:pPr algn="just" eaLnBrk="1" hangingPunct="1"/>
            <a:r>
              <a:rPr lang="fr-FR" altLang="fr-FR" sz="1100">
                <a:solidFill>
                  <a:srgbClr val="008000"/>
                </a:solidFill>
              </a:rPr>
              <a:t>Source : a) </a:t>
            </a:r>
            <a:r>
              <a:rPr lang="fr-FR" altLang="fr-FR" sz="1100">
                <a:solidFill>
                  <a:srgbClr val="008000"/>
                </a:solidFill>
                <a:hlinkClick r:id="rId5"/>
              </a:rPr>
              <a:t>http://fr.wikipedia.org/wiki/Bombax_costatum</a:t>
            </a:r>
            <a:r>
              <a:rPr lang="fr-FR" altLang="fr-FR" sz="1100">
                <a:solidFill>
                  <a:srgbClr val="008000"/>
                </a:solidFill>
              </a:rPr>
              <a:t>, b) </a:t>
            </a:r>
            <a:r>
              <a:rPr lang="fr-FR" altLang="fr-FR" sz="1100">
                <a:solidFill>
                  <a:srgbClr val="008000"/>
                </a:solidFill>
                <a:hlinkClick r:id="rId6"/>
              </a:rPr>
              <a:t>http://ne.chm-cbd.net/biodiversity/la-diversite-biologique-vegetale/les-especes-vegetales-et-leurs-utilites/bombax-costatum</a:t>
            </a:r>
            <a:r>
              <a:rPr lang="fr-FR" altLang="fr-FR" sz="1100">
                <a:solidFill>
                  <a:srgbClr val="008000"/>
                </a:solidFill>
              </a:rPr>
              <a:t> </a:t>
            </a:r>
          </a:p>
          <a:p>
            <a:pPr algn="just" eaLnBrk="1" hangingPunct="1"/>
            <a:r>
              <a:rPr lang="fr-FR" altLang="fr-FR" sz="1200">
                <a:solidFill>
                  <a:srgbClr val="008000"/>
                </a:solidFill>
              </a:rPr>
              <a:t>c) </a:t>
            </a:r>
            <a:r>
              <a:rPr lang="fr-FR" altLang="fr-FR" sz="1200">
                <a:solidFill>
                  <a:srgbClr val="008000"/>
                </a:solidFill>
                <a:hlinkClick r:id="rId7"/>
              </a:rPr>
              <a:t>http://uses.plantnet-project.org/fr/Bombax_costatum_%28PROTA%29</a:t>
            </a:r>
            <a:r>
              <a:rPr lang="fr-FR" altLang="fr-FR" sz="1200">
                <a:solidFill>
                  <a:srgbClr val="008000"/>
                </a:solidFill>
              </a:rPr>
              <a:t> , d) </a:t>
            </a:r>
            <a:r>
              <a:rPr lang="fr-FR" altLang="fr-FR" sz="1200">
                <a:solidFill>
                  <a:srgbClr val="008000"/>
                </a:solidFill>
                <a:hlinkClick r:id="rId8"/>
              </a:rPr>
              <a:t>http://tropical.theferns.info/viewtropical.php?id=Bombax+costatum</a:t>
            </a:r>
            <a:r>
              <a:rPr lang="fr-FR" altLang="fr-FR" sz="1200">
                <a:solidFill>
                  <a:srgbClr val="008000"/>
                </a:solidFill>
              </a:rPr>
              <a:t> </a:t>
            </a:r>
          </a:p>
        </p:txBody>
      </p:sp>
      <p:pic>
        <p:nvPicPr>
          <p:cNvPr id="44040" name="Picture 2" descr="D:\Users\blisan\Pictures\perso\Agroforesterie climat tropical sec\images\bombax costatum7.jpg">
            <a:extLst>
              <a:ext uri="{FF2B5EF4-FFF2-40B4-BE49-F238E27FC236}">
                <a16:creationId xmlns:a16="http://schemas.microsoft.com/office/drawing/2014/main" id="{F6A2A1A5-0F86-4A1C-AE66-6EDE466EA8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025" y="48641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3" descr="D:\Users\blisan\Pictures\perso\Agroforesterie climat tropical sec\images\bombax costatum6.jpg">
            <a:extLst>
              <a:ext uri="{FF2B5EF4-FFF2-40B4-BE49-F238E27FC236}">
                <a16:creationId xmlns:a16="http://schemas.microsoft.com/office/drawing/2014/main" id="{D7799311-2CC5-491A-8AF0-7AB5D40C26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0250" y="4643438"/>
            <a:ext cx="1550988"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4" descr="D:\Users\blisan\Pictures\perso\Agroforesterie climat tropical sec\images\bombax costatum5.jpg">
            <a:extLst>
              <a:ext uri="{FF2B5EF4-FFF2-40B4-BE49-F238E27FC236}">
                <a16:creationId xmlns:a16="http://schemas.microsoft.com/office/drawing/2014/main" id="{27A3A33C-7408-48E5-80FF-9DDA182D8E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10850" y="4533900"/>
            <a:ext cx="15113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5" descr="D:\Users\blisan\Pictures\perso\Agroforesterie climat tropical sec\images\bombax costatum4.jpg">
            <a:extLst>
              <a:ext uri="{FF2B5EF4-FFF2-40B4-BE49-F238E27FC236}">
                <a16:creationId xmlns:a16="http://schemas.microsoft.com/office/drawing/2014/main" id="{06ACAEAC-82DB-46F8-BF49-AB2A26D67E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3225" y="49164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6" descr="D:\Users\blisan\Pictures\perso\Agroforesterie climat tropical sec\images\bombax costatum3.jpg">
            <a:extLst>
              <a:ext uri="{FF2B5EF4-FFF2-40B4-BE49-F238E27FC236}">
                <a16:creationId xmlns:a16="http://schemas.microsoft.com/office/drawing/2014/main" id="{08ACDBD4-DC00-4A5A-982E-C2A6180FDC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55088" y="411163"/>
            <a:ext cx="130968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7" descr="D:\Users\blisan\Pictures\perso\Agroforesterie climat tropical sec\images\bombax costatum2.jpg">
            <a:extLst>
              <a:ext uri="{FF2B5EF4-FFF2-40B4-BE49-F238E27FC236}">
                <a16:creationId xmlns:a16="http://schemas.microsoft.com/office/drawing/2014/main" id="{ACF77A57-A0B3-4985-90CF-FA9D70AE28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4838" y="4767263"/>
            <a:ext cx="2305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8" descr="D:\Users\blisan\Pictures\perso\Agroforesterie climat tropical sec\images\bombax costatum.jpg">
            <a:extLst>
              <a:ext uri="{FF2B5EF4-FFF2-40B4-BE49-F238E27FC236}">
                <a16:creationId xmlns:a16="http://schemas.microsoft.com/office/drawing/2014/main" id="{8E9CD1AD-FB2F-463F-B7B4-233C20FF78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3838" y="0"/>
            <a:ext cx="1808162"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2" descr="medicament2_s">
            <a:extLst>
              <a:ext uri="{FF2B5EF4-FFF2-40B4-BE49-F238E27FC236}">
                <a16:creationId xmlns:a16="http://schemas.microsoft.com/office/drawing/2014/main" id="{B9F1A344-7ED3-4175-9DF5-FB29D7989C2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44700"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2" descr="fruitsLogo9_ss">
            <a:extLst>
              <a:ext uri="{FF2B5EF4-FFF2-40B4-BE49-F238E27FC236}">
                <a16:creationId xmlns:a16="http://schemas.microsoft.com/office/drawing/2014/main" id="{4AF3C625-FD84-4105-915E-67509D9F24F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98738" y="19526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9" name="Rectangle 15">
            <a:extLst>
              <a:ext uri="{FF2B5EF4-FFF2-40B4-BE49-F238E27FC236}">
                <a16:creationId xmlns:a16="http://schemas.microsoft.com/office/drawing/2014/main" id="{0ECFFCDE-3AF8-4D2A-818F-03B044D093BA}"/>
              </a:ext>
            </a:extLst>
          </p:cNvPr>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2EEF77B-A633-4F61-AA89-B8531FF75561}"/>
              </a:ext>
            </a:extLst>
          </p:cNvPr>
          <p:cNvSpPr>
            <a:spLocks noChangeArrowheads="1"/>
          </p:cNvSpPr>
          <p:nvPr/>
        </p:nvSpPr>
        <p:spPr bwMode="auto">
          <a:xfrm>
            <a:off x="173038" y="1157288"/>
            <a:ext cx="8161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3.12. </a:t>
            </a:r>
            <a:r>
              <a:rPr lang="fr-FR" altLang="fr-FR" b="1">
                <a:solidFill>
                  <a:srgbClr val="008000"/>
                </a:solidFill>
              </a:rPr>
              <a:t>Palmier rônier, Palmier de Palmyre </a:t>
            </a:r>
            <a:r>
              <a:rPr lang="fr-FR" altLang="fr-FR">
                <a:solidFill>
                  <a:srgbClr val="008000"/>
                </a:solidFill>
              </a:rPr>
              <a:t>ou</a:t>
            </a:r>
            <a:r>
              <a:rPr lang="fr-FR" altLang="fr-FR" b="1">
                <a:solidFill>
                  <a:srgbClr val="008000"/>
                </a:solidFill>
              </a:rPr>
              <a:t> Borasse éthiopien </a:t>
            </a:r>
            <a:r>
              <a:rPr lang="fr-FR" altLang="fr-FR">
                <a:solidFill>
                  <a:srgbClr val="008000"/>
                </a:solidFill>
              </a:rPr>
              <a:t>(</a:t>
            </a:r>
            <a:r>
              <a:rPr lang="fr-FR" altLang="fr-FR" i="1">
                <a:solidFill>
                  <a:srgbClr val="008000"/>
                </a:solidFill>
              </a:rPr>
              <a:t>Borassus aethiopum</a:t>
            </a:r>
            <a:r>
              <a:rPr lang="fr-FR" altLang="fr-FR">
                <a:solidFill>
                  <a:srgbClr val="008000"/>
                </a:solidFill>
              </a:rPr>
              <a:t>)</a:t>
            </a:r>
          </a:p>
        </p:txBody>
      </p:sp>
      <p:sp>
        <p:nvSpPr>
          <p:cNvPr id="45059" name="Espace réservé du numéro de diapositive 1">
            <a:extLst>
              <a:ext uri="{FF2B5EF4-FFF2-40B4-BE49-F238E27FC236}">
                <a16:creationId xmlns:a16="http://schemas.microsoft.com/office/drawing/2014/main" id="{02DE4DE3-E5B2-4525-A7E8-5EEED31AA66C}"/>
              </a:ext>
            </a:extLst>
          </p:cNvPr>
          <p:cNvSpPr txBox="1">
            <a:spLocks/>
          </p:cNvSpPr>
          <p:nvPr/>
        </p:nvSpPr>
        <p:spPr bwMode="auto">
          <a:xfrm>
            <a:off x="100013" y="90488"/>
            <a:ext cx="5619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1D4AC533-478F-4D79-A233-52ADEE1E44C5}" type="slidenum">
              <a:rPr lang="fr-FR" altLang="fr-FR" sz="1200">
                <a:solidFill>
                  <a:srgbClr val="898989"/>
                </a:solidFill>
              </a:rPr>
              <a:pPr algn="r" eaLnBrk="1" hangingPunct="1">
                <a:lnSpc>
                  <a:spcPct val="100000"/>
                </a:lnSpc>
                <a:spcBef>
                  <a:spcPct val="0"/>
                </a:spcBef>
                <a:buFontTx/>
                <a:buNone/>
              </a:pPr>
              <a:t>59</a:t>
            </a:fld>
            <a:endParaRPr lang="fr-FR" altLang="fr-FR" sz="1200">
              <a:solidFill>
                <a:srgbClr val="898989"/>
              </a:solidFill>
            </a:endParaRPr>
          </a:p>
        </p:txBody>
      </p:sp>
      <p:sp>
        <p:nvSpPr>
          <p:cNvPr id="45060" name="Rectangle 4">
            <a:extLst>
              <a:ext uri="{FF2B5EF4-FFF2-40B4-BE49-F238E27FC236}">
                <a16:creationId xmlns:a16="http://schemas.microsoft.com/office/drawing/2014/main" id="{42F26ACE-C413-40AE-AF34-B03DFF48FE6E}"/>
              </a:ext>
            </a:extLst>
          </p:cNvPr>
          <p:cNvSpPr>
            <a:spLocks noChangeArrowheads="1"/>
          </p:cNvSpPr>
          <p:nvPr/>
        </p:nvSpPr>
        <p:spPr bwMode="auto">
          <a:xfrm>
            <a:off x="3808413" y="180975"/>
            <a:ext cx="3605212"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45061" name="Image 13" descr="logo aride_s.jpg">
            <a:extLst>
              <a:ext uri="{FF2B5EF4-FFF2-40B4-BE49-F238E27FC236}">
                <a16:creationId xmlns:a16="http://schemas.microsoft.com/office/drawing/2014/main" id="{EF0D0B4E-0EF0-46BB-BA7C-74B4C1125C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968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6">
            <a:extLst>
              <a:ext uri="{FF2B5EF4-FFF2-40B4-BE49-F238E27FC236}">
                <a16:creationId xmlns:a16="http://schemas.microsoft.com/office/drawing/2014/main" id="{A21A08B8-1288-4922-93FB-DEED0CD69ADC}"/>
              </a:ext>
            </a:extLst>
          </p:cNvPr>
          <p:cNvSpPr>
            <a:spLocks noChangeArrowheads="1"/>
          </p:cNvSpPr>
          <p:nvPr/>
        </p:nvSpPr>
        <p:spPr bwMode="auto">
          <a:xfrm>
            <a:off x="136525" y="787400"/>
            <a:ext cx="821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45063" name="ZoneTexte 7">
            <a:extLst>
              <a:ext uri="{FF2B5EF4-FFF2-40B4-BE49-F238E27FC236}">
                <a16:creationId xmlns:a16="http://schemas.microsoft.com/office/drawing/2014/main" id="{6F8362EB-0798-4696-9103-D1C44B43E1FA}"/>
              </a:ext>
            </a:extLst>
          </p:cNvPr>
          <p:cNvSpPr txBox="1">
            <a:spLocks noChangeArrowheads="1"/>
          </p:cNvSpPr>
          <p:nvPr/>
        </p:nvSpPr>
        <p:spPr bwMode="auto">
          <a:xfrm>
            <a:off x="136525" y="1646238"/>
            <a:ext cx="11904663"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une espèce de palmier </a:t>
            </a:r>
            <a:r>
              <a:rPr lang="fr-FR" altLang="fr-FR" i="1">
                <a:solidFill>
                  <a:srgbClr val="008000"/>
                </a:solidFill>
                <a:hlinkClick r:id="rId3" tooltip="Borassus"/>
              </a:rPr>
              <a:t>Borassus</a:t>
            </a:r>
            <a:r>
              <a:rPr lang="fr-FR" altLang="fr-FR">
                <a:solidFill>
                  <a:srgbClr val="008000"/>
                </a:solidFill>
              </a:rPr>
              <a:t> en provenance d'Afrique. Elle est répandue dans une grande partie tropicale et australe </a:t>
            </a:r>
            <a:r>
              <a:rPr lang="fr-FR" altLang="fr-FR">
                <a:solidFill>
                  <a:srgbClr val="008000"/>
                </a:solidFill>
                <a:hlinkClick r:id="rId4" tooltip="Afrique"/>
              </a:rPr>
              <a:t>Afrique</a:t>
            </a:r>
            <a:r>
              <a:rPr lang="fr-FR" altLang="fr-FR">
                <a:solidFill>
                  <a:srgbClr val="008000"/>
                </a:solidFill>
              </a:rPr>
              <a:t> du </a:t>
            </a:r>
            <a:r>
              <a:rPr lang="fr-FR" altLang="fr-FR">
                <a:solidFill>
                  <a:srgbClr val="008000"/>
                </a:solidFill>
                <a:hlinkClick r:id="rId5" tooltip="Sénégal"/>
              </a:rPr>
              <a:t>Sénégal</a:t>
            </a:r>
            <a:r>
              <a:rPr lang="fr-FR" altLang="fr-FR">
                <a:solidFill>
                  <a:srgbClr val="008000"/>
                </a:solidFill>
              </a:rPr>
              <a:t> à </a:t>
            </a:r>
            <a:r>
              <a:rPr lang="fr-FR" altLang="fr-FR">
                <a:solidFill>
                  <a:srgbClr val="008000"/>
                </a:solidFill>
                <a:hlinkClick r:id="rId6" tooltip="Ethiopie"/>
              </a:rPr>
              <a:t>l'Ethiopie</a:t>
            </a:r>
            <a:r>
              <a:rPr lang="fr-FR" altLang="fr-FR">
                <a:solidFill>
                  <a:srgbClr val="008000"/>
                </a:solidFill>
              </a:rPr>
              <a:t> au </a:t>
            </a:r>
            <a:r>
              <a:rPr lang="fr-FR" altLang="fr-FR">
                <a:solidFill>
                  <a:srgbClr val="008000"/>
                </a:solidFill>
                <a:hlinkClick r:id="rId7" tooltip="Zimbabwe"/>
              </a:rPr>
              <a:t>Zimbabwe</a:t>
            </a:r>
            <a:r>
              <a:rPr lang="fr-FR" altLang="fr-FR">
                <a:solidFill>
                  <a:srgbClr val="008000"/>
                </a:solidFill>
              </a:rPr>
              <a:t> et se développe aussi à </a:t>
            </a:r>
            <a:r>
              <a:rPr lang="fr-FR" altLang="fr-FR">
                <a:solidFill>
                  <a:srgbClr val="008000"/>
                </a:solidFill>
                <a:hlinkClick r:id="rId8" tooltip="Madagascar"/>
              </a:rPr>
              <a:t>Madagascar</a:t>
            </a:r>
            <a:r>
              <a:rPr lang="fr-FR" altLang="fr-FR">
                <a:solidFill>
                  <a:srgbClr val="008000"/>
                </a:solidFill>
              </a:rPr>
              <a:t> et aux </a:t>
            </a:r>
            <a:r>
              <a:rPr lang="fr-FR" altLang="fr-FR">
                <a:solidFill>
                  <a:srgbClr val="008000"/>
                </a:solidFill>
                <a:hlinkClick r:id="rId9" tooltip="Comores"/>
              </a:rPr>
              <a:t>Comores</a:t>
            </a:r>
            <a:r>
              <a:rPr lang="fr-FR" altLang="fr-FR">
                <a:solidFill>
                  <a:srgbClr val="008000"/>
                </a:solidFill>
              </a:rPr>
              <a:t>.</a:t>
            </a:r>
            <a:endParaRPr lang="fr-FR" altLang="fr-FR" sz="1200">
              <a:solidFill>
                <a:srgbClr val="008000"/>
              </a:solidFill>
            </a:endParaRPr>
          </a:p>
          <a:p>
            <a:pPr algn="just" eaLnBrk="1" hangingPunct="1"/>
            <a:r>
              <a:rPr lang="fr-FR" altLang="fr-FR" sz="1200" i="1">
                <a:solidFill>
                  <a:srgbClr val="008000"/>
                </a:solidFill>
              </a:rPr>
              <a:t>Borassus aethiopum</a:t>
            </a:r>
            <a:r>
              <a:rPr lang="fr-FR" altLang="fr-FR" sz="1200">
                <a:solidFill>
                  <a:srgbClr val="008000"/>
                </a:solidFill>
              </a:rPr>
              <a:t> a un tronc solitaire renflé, poussant jusqu’à à 25 mètres (82 pi) de hauteur et 1 mètre (3 pi 3 po) de diamètre à la base. Les </a:t>
            </a:r>
            <a:r>
              <a:rPr lang="fr-FR" altLang="fr-FR" sz="1200">
                <a:solidFill>
                  <a:srgbClr val="008000"/>
                </a:solidFill>
                <a:hlinkClick r:id="rId10" tooltip="Feuilles"/>
              </a:rPr>
              <a:t>feuilles</a:t>
            </a:r>
            <a:r>
              <a:rPr lang="fr-FR" altLang="fr-FR" sz="1200">
                <a:solidFill>
                  <a:srgbClr val="008000"/>
                </a:solidFill>
              </a:rPr>
              <a:t> vertes, de 3 mètres de largeur sont portées par des pétioles de 2 mètres de long, qui sont armés d'épines. La </a:t>
            </a:r>
            <a:r>
              <a:rPr lang="fr-FR" altLang="fr-FR" sz="1200">
                <a:solidFill>
                  <a:srgbClr val="008000"/>
                </a:solidFill>
                <a:hlinkClick r:id="rId11" tooltip="Crownshaft"/>
              </a:rPr>
              <a:t>couronne</a:t>
            </a:r>
            <a:r>
              <a:rPr lang="fr-FR" altLang="fr-FR" sz="1200">
                <a:solidFill>
                  <a:srgbClr val="008000"/>
                </a:solidFill>
              </a:rPr>
              <a:t>, de 7 mètres de largeur, est sphérique. Les feuilles sont rondes avec des tracts raides, segmentés tiers ou à mi-chemin de la </a:t>
            </a:r>
            <a:r>
              <a:rPr lang="fr-FR" altLang="fr-FR" sz="1200">
                <a:solidFill>
                  <a:srgbClr val="008000"/>
                </a:solidFill>
                <a:hlinkClick r:id="rId12" tooltip="Pétiole (botanique)"/>
              </a:rPr>
              <a:t>pétiole</a:t>
            </a:r>
            <a:r>
              <a:rPr lang="fr-FR" altLang="fr-FR" sz="1200">
                <a:solidFill>
                  <a:srgbClr val="008000"/>
                </a:solidFill>
              </a:rPr>
              <a:t>. La fleur des plantes mâles est petite et discrète; Les fleurs femelles atteignent 2 cm. L</a:t>
            </a:r>
            <a:r>
              <a:rPr lang="fr-FR" altLang="fr-FR" sz="1200">
                <a:solidFill>
                  <a:srgbClr val="008000"/>
                </a:solidFill>
                <a:hlinkClick r:id="rId13" tooltip="Fleurs"/>
              </a:rPr>
              <a:t>es fleurs</a:t>
            </a:r>
            <a:r>
              <a:rPr lang="fr-FR" altLang="fr-FR" sz="1200">
                <a:solidFill>
                  <a:srgbClr val="008000"/>
                </a:solidFill>
              </a:rPr>
              <a:t> produisent </a:t>
            </a:r>
            <a:r>
              <a:rPr lang="fr-FR" altLang="fr-FR" sz="1200">
                <a:solidFill>
                  <a:srgbClr val="008000"/>
                </a:solidFill>
                <a:hlinkClick r:id="rId14" tooltip="Fruit"/>
              </a:rPr>
              <a:t>fruits</a:t>
            </a:r>
            <a:r>
              <a:rPr lang="fr-FR" altLang="fr-FR" sz="1200">
                <a:solidFill>
                  <a:srgbClr val="008000"/>
                </a:solidFill>
              </a:rPr>
              <a:t>, allant du jaune au brun, ressemblant aux </a:t>
            </a:r>
            <a:r>
              <a:rPr lang="fr-FR" altLang="fr-FR" sz="1200">
                <a:solidFill>
                  <a:srgbClr val="008000"/>
                </a:solidFill>
                <a:hlinkClick r:id="rId15" tooltip="Noix De Coco"/>
              </a:rPr>
              <a:t>noix de coco</a:t>
            </a:r>
            <a:r>
              <a:rPr lang="fr-FR" altLang="fr-FR" sz="1200">
                <a:solidFill>
                  <a:srgbClr val="008000"/>
                </a:solidFill>
              </a:rPr>
              <a:t> et contenant jusqu'à 3 </a:t>
            </a:r>
            <a:r>
              <a:rPr lang="fr-FR" altLang="fr-FR" sz="1200">
                <a:solidFill>
                  <a:srgbClr val="008000"/>
                </a:solidFill>
                <a:hlinkClick r:id="rId16" tooltip="Graines"/>
              </a:rPr>
              <a:t>graines</a:t>
            </a:r>
            <a:r>
              <a:rPr lang="fr-FR" altLang="fr-FR" sz="1200">
                <a:solidFill>
                  <a:srgbClr val="008000"/>
                </a:solidFill>
              </a:rPr>
              <a:t>.</a:t>
            </a:r>
          </a:p>
          <a:p>
            <a:pPr algn="just" eaLnBrk="1" hangingPunct="1"/>
            <a:r>
              <a:rPr lang="fr-FR" altLang="fr-FR" sz="1200">
                <a:solidFill>
                  <a:srgbClr val="008000"/>
                </a:solidFill>
              </a:rPr>
              <a:t>L'arbre a de </a:t>
            </a:r>
            <a:r>
              <a:rPr lang="fr-FR" altLang="fr-FR" sz="1200" u="sng">
                <a:solidFill>
                  <a:srgbClr val="008000"/>
                </a:solidFill>
              </a:rPr>
              <a:t>nombreux usages </a:t>
            </a:r>
            <a:r>
              <a:rPr lang="fr-FR" altLang="fr-FR" sz="1200">
                <a:solidFill>
                  <a:srgbClr val="008000"/>
                </a:solidFill>
              </a:rPr>
              <a:t>: </a:t>
            </a:r>
            <a:r>
              <a:rPr lang="fr-FR" altLang="fr-FR" sz="1200" b="1">
                <a:solidFill>
                  <a:srgbClr val="008000"/>
                </a:solidFill>
              </a:rPr>
              <a:t>les fruits sont comestibles</a:t>
            </a:r>
            <a:r>
              <a:rPr lang="fr-FR" altLang="fr-FR" sz="1200">
                <a:solidFill>
                  <a:srgbClr val="008000"/>
                </a:solidFill>
              </a:rPr>
              <a:t>, comme le sont les racines tendres produites par la jeune plante; des fibres peuvent être obtenus à partir des feuilles; et le bois (qui est réputé pour être </a:t>
            </a:r>
            <a:r>
              <a:rPr lang="fr-FR" altLang="fr-FR" sz="1200">
                <a:solidFill>
                  <a:srgbClr val="008000"/>
                </a:solidFill>
                <a:hlinkClick r:id="rId17" tooltip="Termite"/>
              </a:rPr>
              <a:t>termite</a:t>
            </a:r>
            <a:r>
              <a:rPr lang="fr-FR" altLang="fr-FR" sz="1200">
                <a:solidFill>
                  <a:srgbClr val="008000"/>
                </a:solidFill>
              </a:rPr>
              <a:t> -preuve) peut être utilisé dans la construction. De sa sève, l’on tire le vin de palme (</a:t>
            </a:r>
            <a:r>
              <a:rPr lang="fr-FR" altLang="fr-FR" sz="1200">
                <a:solidFill>
                  <a:srgbClr val="FF0000"/>
                </a:solidFill>
              </a:rPr>
              <a:t>ce qui tue l’arbre et provoque sa disparition</a:t>
            </a:r>
            <a:r>
              <a:rPr lang="fr-FR" altLang="fr-FR" sz="1200">
                <a:solidFill>
                  <a:srgbClr val="008000"/>
                </a:solidFill>
              </a:rPr>
              <a:t>).</a:t>
            </a:r>
          </a:p>
          <a:p>
            <a:pPr algn="just" eaLnBrk="1" hangingPunct="1"/>
            <a:r>
              <a:rPr lang="fr-FR" altLang="fr-FR" sz="1200" u="sng">
                <a:solidFill>
                  <a:srgbClr val="008000"/>
                </a:solidFill>
              </a:rPr>
              <a:t>Habitats</a:t>
            </a:r>
            <a:r>
              <a:rPr lang="fr-FR" altLang="fr-FR" sz="1200">
                <a:solidFill>
                  <a:srgbClr val="008000"/>
                </a:solidFill>
              </a:rPr>
              <a:t> : Forêt riveraine et savane dans les zones de basse altitude, en particulier sur les sols sablonneux ou alluviaux. </a:t>
            </a:r>
            <a:r>
              <a:rPr lang="fr-FR" altLang="fr-FR" sz="1200" i="1">
                <a:solidFill>
                  <a:srgbClr val="008000"/>
                </a:solidFill>
              </a:rPr>
              <a:t>Borassus aethiopum</a:t>
            </a:r>
            <a:r>
              <a:rPr lang="fr-FR" altLang="fr-FR" sz="1200">
                <a:solidFill>
                  <a:srgbClr val="008000"/>
                </a:solidFill>
              </a:rPr>
              <a:t> peut former une forêt dense, voire des peuplements mono-spécifiques ou bien sont une composante d’une forêt riveraine plus diversifiée.</a:t>
            </a:r>
          </a:p>
          <a:p>
            <a:pPr algn="just" eaLnBrk="1" hangingPunct="1"/>
            <a:r>
              <a:rPr lang="fr-FR" altLang="fr-FR" sz="1200">
                <a:solidFill>
                  <a:srgbClr val="008000"/>
                </a:solidFill>
              </a:rPr>
              <a:t>Synonyme : </a:t>
            </a:r>
            <a:r>
              <a:rPr lang="fr-FR" altLang="fr-FR" sz="1200" i="1">
                <a:solidFill>
                  <a:srgbClr val="008000"/>
                </a:solidFill>
              </a:rPr>
              <a:t>Borassus flabellifer</a:t>
            </a:r>
            <a:r>
              <a:rPr lang="fr-FR" altLang="fr-FR" sz="1200">
                <a:solidFill>
                  <a:srgbClr val="008000"/>
                </a:solidFill>
              </a:rPr>
              <a:t> L. var. </a:t>
            </a:r>
            <a:r>
              <a:rPr lang="fr-FR" altLang="fr-FR" sz="1200" i="1">
                <a:solidFill>
                  <a:srgbClr val="008000"/>
                </a:solidFill>
              </a:rPr>
              <a:t>aethiopum</a:t>
            </a:r>
            <a:r>
              <a:rPr lang="fr-FR" altLang="fr-FR" sz="1200">
                <a:solidFill>
                  <a:srgbClr val="008000"/>
                </a:solidFill>
              </a:rPr>
              <a:t> (Mart.) Warb.</a:t>
            </a:r>
          </a:p>
          <a:p>
            <a:pPr algn="just" eaLnBrk="1" hangingPunct="1"/>
            <a:r>
              <a:rPr lang="fr-FR" altLang="fr-FR" sz="1200">
                <a:solidFill>
                  <a:srgbClr val="008000"/>
                </a:solidFill>
              </a:rPr>
              <a:t>Sources : a) </a:t>
            </a:r>
            <a:r>
              <a:rPr lang="fr-FR" altLang="fr-FR" sz="1200">
                <a:solidFill>
                  <a:srgbClr val="008000"/>
                </a:solidFill>
                <a:hlinkClick r:id="rId18"/>
              </a:rPr>
              <a:t>http://en.wikipedia.org/wiki/Borassus_aethiopum</a:t>
            </a:r>
            <a:r>
              <a:rPr lang="fr-FR" altLang="fr-FR" sz="1200">
                <a:solidFill>
                  <a:srgbClr val="008000"/>
                </a:solidFill>
              </a:rPr>
              <a:t>, b) </a:t>
            </a:r>
            <a:r>
              <a:rPr lang="fr-FR" altLang="fr-FR" sz="1200">
                <a:solidFill>
                  <a:srgbClr val="008000"/>
                </a:solidFill>
                <a:hlinkClick r:id="rId19"/>
              </a:rPr>
              <a:t>http://www.palmpedia.net/wiki/Borassus_aethiopum</a:t>
            </a:r>
            <a:r>
              <a:rPr lang="fr-FR" altLang="fr-FR" sz="1200">
                <a:solidFill>
                  <a:srgbClr val="008000"/>
                </a:solidFill>
              </a:rPr>
              <a:t>, </a:t>
            </a:r>
            <a:endParaRPr lang="fr-FR" altLang="fr-FR">
              <a:solidFill>
                <a:srgbClr val="008000"/>
              </a:solidFill>
            </a:endParaRPr>
          </a:p>
        </p:txBody>
      </p:sp>
      <p:pic>
        <p:nvPicPr>
          <p:cNvPr id="45064" name="Picture 2" descr="D:\Users\blisan\Pictures\perso\Agroforesterie climat tropical sec\images\Borassus aethiopum6.jpg">
            <a:extLst>
              <a:ext uri="{FF2B5EF4-FFF2-40B4-BE49-F238E27FC236}">
                <a16:creationId xmlns:a16="http://schemas.microsoft.com/office/drawing/2014/main" id="{7BAEB4A1-8D6D-402E-A735-EFD06FF38BB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85400" y="4230688"/>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3" descr="D:\Users\blisan\Pictures\perso\Agroforesterie climat tropical sec\images\Borassus aethiopum5.jpg">
            <a:extLst>
              <a:ext uri="{FF2B5EF4-FFF2-40B4-BE49-F238E27FC236}">
                <a16:creationId xmlns:a16="http://schemas.microsoft.com/office/drawing/2014/main" id="{E7E90E8A-FB5F-4A2E-B1A7-5CB5399ED82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73713" y="501173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4" descr="D:\Users\blisan\Pictures\perso\Agroforesterie climat tropical sec\images\Borassus aethiopum3.jpg">
            <a:extLst>
              <a:ext uri="{FF2B5EF4-FFF2-40B4-BE49-F238E27FC236}">
                <a16:creationId xmlns:a16="http://schemas.microsoft.com/office/drawing/2014/main" id="{19D6183C-AED6-4F08-8152-2C9F097720F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48663" y="4983163"/>
            <a:ext cx="1771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5" descr="D:\Users\blisan\Pictures\perso\Agroforesterie climat tropical sec\images\Borassus aethiopum2.jpg">
            <a:extLst>
              <a:ext uri="{FF2B5EF4-FFF2-40B4-BE49-F238E27FC236}">
                <a16:creationId xmlns:a16="http://schemas.microsoft.com/office/drawing/2014/main" id="{C3A9C821-EAD1-4087-A21C-07148933D8C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17825" y="49069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2" descr="D:\Users\blisan\Pictures\perso\Agroforesterie climat tropical sec\images\Borassus aethiopum1.jpg">
            <a:extLst>
              <a:ext uri="{FF2B5EF4-FFF2-40B4-BE49-F238E27FC236}">
                <a16:creationId xmlns:a16="http://schemas.microsoft.com/office/drawing/2014/main" id="{E0EA83CB-6844-41FB-BDB3-8048B34282E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3838" y="5507038"/>
            <a:ext cx="895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2" descr="fruitsLogo9_ss">
            <a:extLst>
              <a:ext uri="{FF2B5EF4-FFF2-40B4-BE49-F238E27FC236}">
                <a16:creationId xmlns:a16="http://schemas.microsoft.com/office/drawing/2014/main" id="{F6A05D4D-EE29-4E6F-8E09-D2FBA6A1AB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006600" y="2047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Rectangle 15">
            <a:extLst>
              <a:ext uri="{FF2B5EF4-FFF2-40B4-BE49-F238E27FC236}">
                <a16:creationId xmlns:a16="http://schemas.microsoft.com/office/drawing/2014/main" id="{46F1DEB4-0F97-4AAE-BD25-17240E18A5A4}"/>
              </a:ext>
            </a:extLst>
          </p:cNvPr>
          <p:cNvSpPr>
            <a:spLocks noChangeArrowheads="1"/>
          </p:cNvSpPr>
          <p:nvPr/>
        </p:nvSpPr>
        <p:spPr bwMode="auto">
          <a:xfrm>
            <a:off x="2584450" y="777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5C90B1B7-1FD0-44ED-A24D-48D036A1EFC2}"/>
              </a:ext>
            </a:extLst>
          </p:cNvPr>
          <p:cNvSpPr txBox="1">
            <a:spLocks/>
          </p:cNvSpPr>
          <p:nvPr/>
        </p:nvSpPr>
        <p:spPr>
          <a:xfrm>
            <a:off x="261938" y="206375"/>
            <a:ext cx="446087" cy="32067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6C015AB1-B742-4869-9158-7C6B22DA2CE2}" type="slidenum">
              <a:rPr lang="fr-FR" smtClean="0"/>
              <a:pPr>
                <a:defRPr/>
              </a:pPr>
              <a:t>6</a:t>
            </a:fld>
            <a:endParaRPr lang="fr-FR" dirty="0"/>
          </a:p>
        </p:txBody>
      </p:sp>
      <p:sp>
        <p:nvSpPr>
          <p:cNvPr id="4" name="Rectangle 5">
            <a:extLst>
              <a:ext uri="{FF2B5EF4-FFF2-40B4-BE49-F238E27FC236}">
                <a16:creationId xmlns:a16="http://schemas.microsoft.com/office/drawing/2014/main" id="{46C65C92-F3EE-4774-AC97-3F75286DE529}"/>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008000"/>
                </a:solidFill>
              </a:rPr>
              <a:t>Agroforesterie - Climat tropical sec</a:t>
            </a:r>
          </a:p>
        </p:txBody>
      </p:sp>
      <p:sp>
        <p:nvSpPr>
          <p:cNvPr id="6" name="Rectangle 5">
            <a:extLst>
              <a:ext uri="{FF2B5EF4-FFF2-40B4-BE49-F238E27FC236}">
                <a16:creationId xmlns:a16="http://schemas.microsoft.com/office/drawing/2014/main" id="{2D2C9780-8426-4D2C-A301-79C29BE61304}"/>
              </a:ext>
            </a:extLst>
          </p:cNvPr>
          <p:cNvSpPr/>
          <p:nvPr/>
        </p:nvSpPr>
        <p:spPr>
          <a:xfrm>
            <a:off x="139850" y="822516"/>
            <a:ext cx="11682805" cy="369332"/>
          </a:xfrm>
          <a:prstGeom prst="rect">
            <a:avLst/>
          </a:prstGeom>
        </p:spPr>
        <p:txBody>
          <a:bodyPr wrap="square">
            <a:spAutoFit/>
          </a:bodyPr>
          <a:lstStyle/>
          <a:p>
            <a:r>
              <a:rPr lang="fr-FR" b="1" dirty="0">
                <a:solidFill>
                  <a:srgbClr val="008000"/>
                </a:solidFill>
              </a:rPr>
              <a:t>Evaluation  des risques invasifs de la plante</a:t>
            </a:r>
          </a:p>
        </p:txBody>
      </p:sp>
      <p:sp>
        <p:nvSpPr>
          <p:cNvPr id="7" name="ZoneTexte 6">
            <a:extLst>
              <a:ext uri="{FF2B5EF4-FFF2-40B4-BE49-F238E27FC236}">
                <a16:creationId xmlns:a16="http://schemas.microsoft.com/office/drawing/2014/main" id="{9C9E78F1-10CE-4849-88D4-1128397CB2BB}"/>
              </a:ext>
            </a:extLst>
          </p:cNvPr>
          <p:cNvSpPr txBox="1"/>
          <p:nvPr/>
        </p:nvSpPr>
        <p:spPr>
          <a:xfrm>
            <a:off x="139850" y="1487314"/>
            <a:ext cx="11870013" cy="5644795"/>
          </a:xfrm>
          <a:prstGeom prst="rect">
            <a:avLst/>
          </a:prstGeom>
          <a:noFill/>
        </p:spPr>
        <p:txBody>
          <a:bodyPr wrap="square" rtlCol="0">
            <a:spAutoFit/>
          </a:bodyPr>
          <a:lstStyle/>
          <a:p>
            <a:r>
              <a:rPr lang="fr-FR" dirty="0"/>
              <a:t>Il faut faire attention dans le choix de la plante, qu’elle ne soit pas une « peste végétale », c’est-à-dire très / trop invasive, qu’elle ne risque pas de modifier totalement l’équilibre écologique de la région, en particulier dans les îles caractérisées par leur endémisme, comme à Madagascar, dans des îles de l’océan pacifique ou indien (comme dans le cas de l’agave américain à la Réunion etc.) …</a:t>
            </a:r>
          </a:p>
          <a:p>
            <a:r>
              <a:rPr lang="fr-FR" dirty="0"/>
              <a:t>Renseignez-vous sur la législation locales, </a:t>
            </a:r>
            <a:r>
              <a:rPr lang="fr-FR" dirty="0">
                <a:solidFill>
                  <a:srgbClr val="FF0000"/>
                </a:solidFill>
              </a:rPr>
              <a:t>la plantation de certaines plantes peut être interdite, dans tel ou tel pays</a:t>
            </a:r>
            <a:r>
              <a:rPr lang="fr-FR" dirty="0"/>
              <a:t>.</a:t>
            </a:r>
          </a:p>
          <a:p>
            <a:endParaRPr lang="fr-FR" dirty="0"/>
          </a:p>
          <a:p>
            <a:r>
              <a:rPr lang="fr-FR" dirty="0"/>
              <a:t>Certains sites, fournissent des échelles ou scores approximatifs du risque invasif (« </a:t>
            </a:r>
            <a:r>
              <a:rPr lang="fr-FR" dirty="0" err="1"/>
              <a:t>invasivité</a:t>
            </a:r>
            <a:r>
              <a:rPr lang="fr-FR" dirty="0"/>
              <a:t> »), selon le lieu, comme :</a:t>
            </a:r>
          </a:p>
          <a:p>
            <a:endParaRPr lang="fr-FR" dirty="0"/>
          </a:p>
          <a:p>
            <a:r>
              <a:rPr lang="fr-FR" dirty="0"/>
              <a:t>a) Menaces végétales pour les écosystèmes du Pacifique </a:t>
            </a:r>
            <a:r>
              <a:rPr lang="en-US" altLang="fr-FR" b="1" dirty="0"/>
              <a:t>Pacific Island Ecosystems at Risk </a:t>
            </a:r>
            <a:r>
              <a:rPr lang="fr-FR" dirty="0"/>
              <a:t>(PIER) : </a:t>
            </a:r>
            <a:r>
              <a:rPr lang="fr-FR" dirty="0">
                <a:hlinkClick r:id="rId2"/>
              </a:rPr>
              <a:t>http://www.hear.org/pier/</a:t>
            </a:r>
            <a:r>
              <a:rPr lang="fr-FR" dirty="0"/>
              <a:t> =&gt; Informations sur les évaluations des risques (plante par plante), </a:t>
            </a:r>
            <a:r>
              <a:rPr lang="fr-FR" dirty="0">
                <a:hlinkClick r:id="rId3"/>
              </a:rPr>
              <a:t>http://www.hear.org/pier/wralist.htm</a:t>
            </a:r>
            <a:endParaRPr lang="fr-FR" dirty="0"/>
          </a:p>
          <a:p>
            <a:endParaRPr lang="fr-FR" dirty="0"/>
          </a:p>
          <a:p>
            <a:r>
              <a:rPr lang="fr-FR" dirty="0"/>
              <a:t>b) </a:t>
            </a:r>
            <a:r>
              <a:rPr lang="fr-FR" b="1" dirty="0"/>
              <a:t>Invasive </a:t>
            </a:r>
            <a:r>
              <a:rPr lang="fr-FR" b="1" dirty="0" err="1"/>
              <a:t>Species</a:t>
            </a:r>
            <a:r>
              <a:rPr lang="fr-FR" b="1" dirty="0"/>
              <a:t> Compendium – CABI </a:t>
            </a:r>
            <a:r>
              <a:rPr lang="fr-FR" dirty="0"/>
              <a:t>(Centre for Agriculture and Biosciences International) : </a:t>
            </a:r>
            <a:r>
              <a:rPr lang="fr-FR" dirty="0">
                <a:hlinkClick r:id="rId4"/>
              </a:rPr>
              <a:t>www.cabi.org/isc/</a:t>
            </a:r>
            <a:r>
              <a:rPr lang="fr-FR" dirty="0"/>
              <a:t> </a:t>
            </a:r>
          </a:p>
          <a:p>
            <a:r>
              <a:rPr lang="fr-FR" dirty="0"/>
              <a:t>c) </a:t>
            </a:r>
            <a:r>
              <a:rPr lang="fr-FR" b="1" dirty="0"/>
              <a:t>Global Invasive </a:t>
            </a:r>
            <a:r>
              <a:rPr lang="fr-FR" b="1" dirty="0" err="1"/>
              <a:t>Species</a:t>
            </a:r>
            <a:r>
              <a:rPr lang="fr-FR" b="1" dirty="0"/>
              <a:t> </a:t>
            </a:r>
            <a:r>
              <a:rPr lang="fr-FR" b="1" dirty="0" err="1"/>
              <a:t>Database</a:t>
            </a:r>
            <a:r>
              <a:rPr lang="fr-FR" b="1" dirty="0"/>
              <a:t> </a:t>
            </a:r>
            <a:r>
              <a:rPr lang="fr-FR" dirty="0"/>
              <a:t>(base mondiale des espèces envahissantes), </a:t>
            </a:r>
            <a:r>
              <a:rPr lang="fr-FR" dirty="0">
                <a:hlinkClick r:id="rId5"/>
              </a:rPr>
              <a:t>http://www.iucngisd.org/gisd/</a:t>
            </a:r>
            <a:r>
              <a:rPr lang="fr-FR" dirty="0"/>
              <a:t> </a:t>
            </a:r>
          </a:p>
          <a:p>
            <a:r>
              <a:rPr lang="fr-FR" dirty="0"/>
              <a:t>d) </a:t>
            </a:r>
            <a:r>
              <a:rPr lang="en-US" b="1" dirty="0"/>
              <a:t>Invasive Plant Atlas of the United State</a:t>
            </a:r>
            <a:r>
              <a:rPr lang="en-US" dirty="0"/>
              <a:t>, </a:t>
            </a:r>
            <a:r>
              <a:rPr lang="en-US" dirty="0">
                <a:hlinkClick r:id="rId6"/>
              </a:rPr>
              <a:t>https://www.invasiveplantatlas.org</a:t>
            </a:r>
            <a:r>
              <a:rPr lang="en-US" dirty="0"/>
              <a:t> </a:t>
            </a:r>
            <a:endParaRPr lang="fr-FR" dirty="0"/>
          </a:p>
          <a:p>
            <a:pPr algn="just"/>
            <a:endParaRPr lang="fr-FR" altLang="fr-FR" dirty="0">
              <a:solidFill>
                <a:srgbClr val="FF0000"/>
              </a:solidFill>
            </a:endParaRPr>
          </a:p>
          <a:p>
            <a:r>
              <a:rPr lang="fr-FR" altLang="fr-FR" dirty="0">
                <a:solidFill>
                  <a:srgbClr val="FF0000"/>
                </a:solidFill>
              </a:rPr>
              <a:t>Les scores indiqués, pour chaque plante, _ leur taux « d’</a:t>
            </a:r>
            <a:r>
              <a:rPr lang="fr-FR" altLang="fr-FR" dirty="0" err="1">
                <a:solidFill>
                  <a:srgbClr val="FF0000"/>
                </a:solidFill>
              </a:rPr>
              <a:t>invasivité</a:t>
            </a:r>
            <a:r>
              <a:rPr lang="fr-FR" altLang="fr-FR" dirty="0">
                <a:solidFill>
                  <a:srgbClr val="FF0000"/>
                </a:solidFill>
              </a:rPr>
              <a:t> » _ sont ceux fournis par la « base de données PIER des plantes invasives du Pacifique » (</a:t>
            </a:r>
            <a:r>
              <a:rPr lang="en-US" altLang="fr-FR" dirty="0">
                <a:solidFill>
                  <a:srgbClr val="FF0000"/>
                </a:solidFill>
              </a:rPr>
              <a:t>Pacific Island Ecosystems at Risk (PIER) _ Plant threats to Pacific ecosystems _)</a:t>
            </a:r>
            <a:r>
              <a:rPr lang="fr-FR" altLang="fr-FR" dirty="0">
                <a:solidFill>
                  <a:srgbClr val="FF0000"/>
                </a:solidFill>
              </a:rPr>
              <a:t> : </a:t>
            </a:r>
            <a:r>
              <a:rPr lang="fr-FR" altLang="fr-FR" dirty="0">
                <a:solidFill>
                  <a:srgbClr val="FF0000"/>
                </a:solidFill>
                <a:hlinkClick r:id="rId7"/>
              </a:rPr>
              <a:t>http://www.hear.org/</a:t>
            </a:r>
            <a:r>
              <a:rPr lang="fr-FR" altLang="fr-FR" dirty="0">
                <a:solidFill>
                  <a:srgbClr val="FF0000"/>
                </a:solidFill>
              </a:rPr>
              <a:t> </a:t>
            </a:r>
            <a:r>
              <a:rPr lang="fr-FR" i="1" dirty="0">
                <a:solidFill>
                  <a:srgbClr val="FF0000"/>
                </a:solidFill>
              </a:rPr>
              <a:t>Par exemple, l'Agave d'Amérique (Agave americana) est estimé avec un score de 14 en Floride.</a:t>
            </a:r>
          </a:p>
          <a:p>
            <a:pPr algn="just"/>
            <a:r>
              <a:rPr lang="fr-FR" altLang="fr-FR" dirty="0">
                <a:solidFill>
                  <a:srgbClr val="FF0000"/>
                </a:solidFill>
              </a:rPr>
              <a:t>Dans certains cas, le score d’une plante n’est pas indiqué parce que la base PIER ne lui a donné aucun score.</a:t>
            </a:r>
          </a:p>
          <a:p>
            <a:endParaRPr lang="fr-FR" dirty="0"/>
          </a:p>
        </p:txBody>
      </p:sp>
      <p:pic>
        <p:nvPicPr>
          <p:cNvPr id="8" name="Image 5" descr="alien plants invaders.jpg">
            <a:extLst>
              <a:ext uri="{FF2B5EF4-FFF2-40B4-BE49-F238E27FC236}">
                <a16:creationId xmlns:a16="http://schemas.microsoft.com/office/drawing/2014/main" id="{4891969A-E806-4AED-BC48-C6481EA80BB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68469" y="69973"/>
            <a:ext cx="1214172" cy="124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7535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A07E3C3-5D71-4B2E-ABEA-A1E62E37CA72}"/>
              </a:ext>
            </a:extLst>
          </p:cNvPr>
          <p:cNvSpPr>
            <a:spLocks noChangeArrowheads="1"/>
          </p:cNvSpPr>
          <p:nvPr/>
        </p:nvSpPr>
        <p:spPr bwMode="auto">
          <a:xfrm>
            <a:off x="173038" y="1157288"/>
            <a:ext cx="1067117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3.12. </a:t>
            </a:r>
            <a:r>
              <a:rPr lang="fr-FR" altLang="fr-FR" b="1">
                <a:solidFill>
                  <a:srgbClr val="008000"/>
                </a:solidFill>
              </a:rPr>
              <a:t>Palmier rônier, Palmier de Palmyre </a:t>
            </a:r>
            <a:r>
              <a:rPr lang="fr-FR" altLang="fr-FR">
                <a:solidFill>
                  <a:srgbClr val="008000"/>
                </a:solidFill>
              </a:rPr>
              <a:t>ou</a:t>
            </a:r>
            <a:r>
              <a:rPr lang="fr-FR" altLang="fr-FR" b="1">
                <a:solidFill>
                  <a:srgbClr val="008000"/>
                </a:solidFill>
              </a:rPr>
              <a:t> Borasse éthiopien </a:t>
            </a:r>
            <a:r>
              <a:rPr lang="fr-FR" altLang="fr-FR">
                <a:solidFill>
                  <a:srgbClr val="008000"/>
                </a:solidFill>
              </a:rPr>
              <a:t>(</a:t>
            </a:r>
            <a:r>
              <a:rPr lang="fr-FR" altLang="fr-FR" i="1">
                <a:solidFill>
                  <a:srgbClr val="008000"/>
                </a:solidFill>
              </a:rPr>
              <a:t>Borassus aethiopum</a:t>
            </a:r>
            <a:r>
              <a:rPr lang="fr-FR" altLang="fr-FR">
                <a:solidFill>
                  <a:srgbClr val="008000"/>
                </a:solidFill>
              </a:rPr>
              <a:t>) (suite et fin)</a:t>
            </a:r>
          </a:p>
        </p:txBody>
      </p:sp>
      <p:sp>
        <p:nvSpPr>
          <p:cNvPr id="46083" name="Espace réservé du numéro de diapositive 1">
            <a:extLst>
              <a:ext uri="{FF2B5EF4-FFF2-40B4-BE49-F238E27FC236}">
                <a16:creationId xmlns:a16="http://schemas.microsoft.com/office/drawing/2014/main" id="{14AEEE93-2285-4C59-A9DD-D68419AC6C8B}"/>
              </a:ext>
            </a:extLst>
          </p:cNvPr>
          <p:cNvSpPr txBox="1">
            <a:spLocks/>
          </p:cNvSpPr>
          <p:nvPr/>
        </p:nvSpPr>
        <p:spPr bwMode="auto">
          <a:xfrm>
            <a:off x="100013" y="90488"/>
            <a:ext cx="5619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DB1DB228-0B66-4DD9-8343-F61D9AAF8896}" type="slidenum">
              <a:rPr lang="fr-FR" altLang="fr-FR" sz="1200">
                <a:solidFill>
                  <a:srgbClr val="898989"/>
                </a:solidFill>
              </a:rPr>
              <a:pPr algn="r" eaLnBrk="1" hangingPunct="1">
                <a:lnSpc>
                  <a:spcPct val="100000"/>
                </a:lnSpc>
                <a:spcBef>
                  <a:spcPct val="0"/>
                </a:spcBef>
                <a:buFontTx/>
                <a:buNone/>
              </a:pPr>
              <a:t>60</a:t>
            </a:fld>
            <a:endParaRPr lang="fr-FR" altLang="fr-FR" sz="1200">
              <a:solidFill>
                <a:srgbClr val="898989"/>
              </a:solidFill>
            </a:endParaRPr>
          </a:p>
        </p:txBody>
      </p:sp>
      <p:sp>
        <p:nvSpPr>
          <p:cNvPr id="46084" name="Rectangle 4">
            <a:extLst>
              <a:ext uri="{FF2B5EF4-FFF2-40B4-BE49-F238E27FC236}">
                <a16:creationId xmlns:a16="http://schemas.microsoft.com/office/drawing/2014/main" id="{1101DD08-4F57-44F3-B40E-E6A8B33CF8B5}"/>
              </a:ext>
            </a:extLst>
          </p:cNvPr>
          <p:cNvSpPr>
            <a:spLocks noChangeArrowheads="1"/>
          </p:cNvSpPr>
          <p:nvPr/>
        </p:nvSpPr>
        <p:spPr bwMode="auto">
          <a:xfrm>
            <a:off x="3808413" y="180975"/>
            <a:ext cx="3605212" cy="369888"/>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46085" name="Image 13" descr="logo aride_s.jpg">
            <a:extLst>
              <a:ext uri="{FF2B5EF4-FFF2-40B4-BE49-F238E27FC236}">
                <a16:creationId xmlns:a16="http://schemas.microsoft.com/office/drawing/2014/main" id="{856508A7-322D-4553-B4F8-550FA5DA9C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968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6">
            <a:extLst>
              <a:ext uri="{FF2B5EF4-FFF2-40B4-BE49-F238E27FC236}">
                <a16:creationId xmlns:a16="http://schemas.microsoft.com/office/drawing/2014/main" id="{5D3D5028-6F38-4A75-93DA-4E45E0BFF67E}"/>
              </a:ext>
            </a:extLst>
          </p:cNvPr>
          <p:cNvSpPr>
            <a:spLocks noChangeArrowheads="1"/>
          </p:cNvSpPr>
          <p:nvPr/>
        </p:nvSpPr>
        <p:spPr bwMode="auto">
          <a:xfrm>
            <a:off x="136525" y="787400"/>
            <a:ext cx="821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46087" name="Picture 2" descr="fruitsLogo9_ss">
            <a:extLst>
              <a:ext uri="{FF2B5EF4-FFF2-40B4-BE49-F238E27FC236}">
                <a16:creationId xmlns:a16="http://schemas.microsoft.com/office/drawing/2014/main" id="{30ACD78B-1608-4E9B-92F1-349B3A303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2047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Rectangle 15">
            <a:extLst>
              <a:ext uri="{FF2B5EF4-FFF2-40B4-BE49-F238E27FC236}">
                <a16:creationId xmlns:a16="http://schemas.microsoft.com/office/drawing/2014/main" id="{88346CB0-FC54-4E0F-9175-03B15B82CFE2}"/>
              </a:ext>
            </a:extLst>
          </p:cNvPr>
          <p:cNvSpPr>
            <a:spLocks noChangeArrowheads="1"/>
          </p:cNvSpPr>
          <p:nvPr/>
        </p:nvSpPr>
        <p:spPr bwMode="auto">
          <a:xfrm>
            <a:off x="2584450" y="777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
        <p:nvSpPr>
          <p:cNvPr id="46089" name="ZoneTexte 9">
            <a:extLst>
              <a:ext uri="{FF2B5EF4-FFF2-40B4-BE49-F238E27FC236}">
                <a16:creationId xmlns:a16="http://schemas.microsoft.com/office/drawing/2014/main" id="{D0E9D823-305F-4BC4-9BF3-4E62E33391FF}"/>
              </a:ext>
            </a:extLst>
          </p:cNvPr>
          <p:cNvSpPr txBox="1">
            <a:spLocks noChangeArrowheads="1"/>
          </p:cNvSpPr>
          <p:nvPr/>
        </p:nvSpPr>
        <p:spPr bwMode="auto">
          <a:xfrm>
            <a:off x="173038" y="1533525"/>
            <a:ext cx="11811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400" b="1" dirty="0">
                <a:solidFill>
                  <a:srgbClr val="008000"/>
                </a:solidFill>
              </a:rPr>
              <a:t>Alimentation (Humaine / animale) :</a:t>
            </a:r>
          </a:p>
          <a:p>
            <a:pPr algn="just" eaLnBrk="1" hangingPunct="1"/>
            <a:r>
              <a:rPr lang="fr-FR" altLang="fr-FR" sz="1400" b="1" dirty="0">
                <a:solidFill>
                  <a:srgbClr val="008000"/>
                </a:solidFill>
              </a:rPr>
              <a:t>Animale : </a:t>
            </a:r>
            <a:r>
              <a:rPr lang="fr-FR" altLang="fr-FR" sz="1400" dirty="0">
                <a:solidFill>
                  <a:srgbClr val="008000"/>
                </a:solidFill>
              </a:rPr>
              <a:t>Les fleurs femelles sont données aux vaches.</a:t>
            </a:r>
          </a:p>
          <a:p>
            <a:pPr algn="just" eaLnBrk="1" hangingPunct="1"/>
            <a:r>
              <a:rPr lang="fr-FR" altLang="fr-FR" sz="1400" b="1" dirty="0">
                <a:solidFill>
                  <a:srgbClr val="008000"/>
                </a:solidFill>
              </a:rPr>
              <a:t>Humaine : Fruits </a:t>
            </a:r>
            <a:r>
              <a:rPr lang="fr-FR" altLang="fr-FR" sz="1400" dirty="0">
                <a:solidFill>
                  <a:srgbClr val="008000"/>
                </a:solidFill>
              </a:rPr>
              <a:t>consommés, contiennent du jus doux qui se gélifie et qui est consommé comme lait ou noix de coco. En décoction, </a:t>
            </a:r>
            <a:r>
              <a:rPr lang="fr-FR" altLang="fr-FR" sz="1400" b="1" dirty="0">
                <a:solidFill>
                  <a:srgbClr val="008000"/>
                </a:solidFill>
              </a:rPr>
              <a:t>Racines </a:t>
            </a:r>
            <a:r>
              <a:rPr lang="fr-FR" altLang="fr-FR" sz="1400" dirty="0">
                <a:solidFill>
                  <a:srgbClr val="008000"/>
                </a:solidFill>
              </a:rPr>
              <a:t>: boisson pour</a:t>
            </a:r>
          </a:p>
          <a:p>
            <a:pPr algn="just" eaLnBrk="1" hangingPunct="1"/>
            <a:r>
              <a:rPr lang="fr-FR" altLang="fr-FR" sz="1400" dirty="0">
                <a:solidFill>
                  <a:srgbClr val="008000"/>
                </a:solidFill>
              </a:rPr>
              <a:t>nouveau-né. </a:t>
            </a:r>
            <a:r>
              <a:rPr lang="fr-FR" altLang="fr-FR" sz="1400" b="1" dirty="0">
                <a:solidFill>
                  <a:srgbClr val="008000"/>
                </a:solidFill>
              </a:rPr>
              <a:t>Jeunes pousses </a:t>
            </a:r>
            <a:r>
              <a:rPr lang="fr-FR" altLang="fr-FR" sz="1400" dirty="0">
                <a:solidFill>
                  <a:srgbClr val="008000"/>
                </a:solidFill>
              </a:rPr>
              <a:t>(chou palmiste) : bon légume. </a:t>
            </a:r>
            <a:r>
              <a:rPr lang="fr-FR" altLang="fr-FR" sz="1400" b="1" dirty="0">
                <a:solidFill>
                  <a:srgbClr val="008000"/>
                </a:solidFill>
              </a:rPr>
              <a:t>Cendre </a:t>
            </a:r>
            <a:r>
              <a:rPr lang="fr-FR" altLang="fr-FR" sz="1400" dirty="0">
                <a:solidFill>
                  <a:srgbClr val="008000"/>
                </a:solidFill>
              </a:rPr>
              <a:t>: sel.</a:t>
            </a:r>
          </a:p>
          <a:p>
            <a:pPr algn="just" eaLnBrk="1" hangingPunct="1"/>
            <a:r>
              <a:rPr lang="fr-FR" altLang="fr-FR" sz="1400" b="1" dirty="0">
                <a:solidFill>
                  <a:srgbClr val="008000"/>
                </a:solidFill>
              </a:rPr>
              <a:t>Usages artisanaux : Bois </a:t>
            </a:r>
            <a:r>
              <a:rPr lang="fr-FR" altLang="fr-FR" sz="1400" i="1" dirty="0">
                <a:solidFill>
                  <a:srgbClr val="008000"/>
                </a:solidFill>
              </a:rPr>
              <a:t>: </a:t>
            </a:r>
            <a:r>
              <a:rPr lang="fr-FR" altLang="fr-FR" sz="1400" dirty="0">
                <a:solidFill>
                  <a:srgbClr val="008000"/>
                </a:solidFill>
              </a:rPr>
              <a:t>construction de piquets de clôture. </a:t>
            </a:r>
            <a:r>
              <a:rPr lang="fr-FR" altLang="fr-FR" sz="1400" b="1" dirty="0">
                <a:solidFill>
                  <a:srgbClr val="008000"/>
                </a:solidFill>
              </a:rPr>
              <a:t>Feuilles </a:t>
            </a:r>
            <a:r>
              <a:rPr lang="fr-FR" altLang="fr-FR" sz="1400" dirty="0">
                <a:solidFill>
                  <a:srgbClr val="008000"/>
                </a:solidFill>
              </a:rPr>
              <a:t>: tressages, toitures. </a:t>
            </a:r>
            <a:r>
              <a:rPr lang="fr-FR" altLang="fr-FR" sz="1400" b="1" dirty="0">
                <a:solidFill>
                  <a:srgbClr val="008000"/>
                </a:solidFill>
              </a:rPr>
              <a:t>Fibres </a:t>
            </a:r>
            <a:r>
              <a:rPr lang="fr-FR" altLang="fr-FR" sz="1400" dirty="0">
                <a:solidFill>
                  <a:srgbClr val="008000"/>
                </a:solidFill>
              </a:rPr>
              <a:t>: filets. </a:t>
            </a:r>
            <a:r>
              <a:rPr lang="fr-FR" altLang="fr-FR" sz="1400" b="1" dirty="0">
                <a:solidFill>
                  <a:srgbClr val="008000"/>
                </a:solidFill>
              </a:rPr>
              <a:t>Tiges des feuilles </a:t>
            </a:r>
            <a:r>
              <a:rPr lang="fr-FR" altLang="fr-FR" sz="1400" dirty="0">
                <a:solidFill>
                  <a:srgbClr val="008000"/>
                </a:solidFill>
              </a:rPr>
              <a:t>: corbeilles, meubles, clôtures, constructions légères. </a:t>
            </a:r>
            <a:r>
              <a:rPr lang="fr-FR" altLang="fr-FR" sz="1400" b="1" dirty="0">
                <a:solidFill>
                  <a:srgbClr val="008000"/>
                </a:solidFill>
              </a:rPr>
              <a:t>Fibres : </a:t>
            </a:r>
            <a:r>
              <a:rPr lang="fr-FR" altLang="fr-FR" sz="1400" dirty="0">
                <a:solidFill>
                  <a:srgbClr val="008000"/>
                </a:solidFill>
              </a:rPr>
              <a:t>rembourrage des coussins. </a:t>
            </a:r>
            <a:r>
              <a:rPr lang="fr-FR" altLang="fr-FR" sz="1400" b="1" dirty="0">
                <a:solidFill>
                  <a:srgbClr val="008000"/>
                </a:solidFill>
              </a:rPr>
              <a:t>Noyaux murs </a:t>
            </a:r>
            <a:r>
              <a:rPr lang="fr-FR" altLang="fr-FR" sz="1400" dirty="0">
                <a:solidFill>
                  <a:srgbClr val="008000"/>
                </a:solidFill>
              </a:rPr>
              <a:t>et coquilles des </a:t>
            </a:r>
            <a:r>
              <a:rPr lang="fr-FR" altLang="fr-FR" sz="1400" b="1" dirty="0">
                <a:solidFill>
                  <a:srgbClr val="008000"/>
                </a:solidFill>
              </a:rPr>
              <a:t>graines </a:t>
            </a:r>
            <a:r>
              <a:rPr lang="fr-FR" altLang="fr-FR" sz="1400" dirty="0">
                <a:solidFill>
                  <a:srgbClr val="008000"/>
                </a:solidFill>
              </a:rPr>
              <a:t>utilisés dans l'artisanat.</a:t>
            </a:r>
          </a:p>
          <a:p>
            <a:pPr algn="just" eaLnBrk="1" hangingPunct="1"/>
            <a:r>
              <a:rPr lang="fr-FR" altLang="fr-FR" sz="1400" b="1" dirty="0">
                <a:solidFill>
                  <a:srgbClr val="008000"/>
                </a:solidFill>
              </a:rPr>
              <a:t>Pharmacopée traditionnelle : </a:t>
            </a:r>
            <a:r>
              <a:rPr lang="fr-FR" altLang="fr-FR" sz="1400" dirty="0">
                <a:solidFill>
                  <a:srgbClr val="008000"/>
                </a:solidFill>
              </a:rPr>
              <a:t>Poudre de </a:t>
            </a:r>
            <a:r>
              <a:rPr lang="fr-FR" altLang="fr-FR" sz="1400" b="1" dirty="0">
                <a:solidFill>
                  <a:srgbClr val="008000"/>
                </a:solidFill>
              </a:rPr>
              <a:t>fleurs </a:t>
            </a:r>
            <a:r>
              <a:rPr lang="fr-FR" altLang="fr-FR" sz="1400" dirty="0">
                <a:solidFill>
                  <a:srgbClr val="008000"/>
                </a:solidFill>
              </a:rPr>
              <a:t>mâles mélangée au beurre de karité : escarres. </a:t>
            </a:r>
            <a:r>
              <a:rPr lang="fr-FR" altLang="fr-FR" sz="1400" b="1" dirty="0">
                <a:solidFill>
                  <a:srgbClr val="008000"/>
                </a:solidFill>
              </a:rPr>
              <a:t>Racine </a:t>
            </a:r>
            <a:r>
              <a:rPr lang="fr-FR" altLang="fr-FR" sz="1400" dirty="0">
                <a:solidFill>
                  <a:srgbClr val="008000"/>
                </a:solidFill>
              </a:rPr>
              <a:t>: maux de gorge, bronchite, troubles respiratoires, extinction de voix. </a:t>
            </a:r>
            <a:r>
              <a:rPr lang="fr-FR" altLang="fr-FR" sz="1400" b="1" dirty="0">
                <a:solidFill>
                  <a:srgbClr val="008000"/>
                </a:solidFill>
              </a:rPr>
              <a:t>Sève </a:t>
            </a:r>
            <a:r>
              <a:rPr lang="fr-FR" altLang="fr-FR" sz="1400" dirty="0">
                <a:solidFill>
                  <a:srgbClr val="008000"/>
                </a:solidFill>
              </a:rPr>
              <a:t>(Vin de palme) </a:t>
            </a:r>
            <a:r>
              <a:rPr lang="fr-FR" altLang="fr-FR" sz="1400" i="1" dirty="0">
                <a:solidFill>
                  <a:srgbClr val="008000"/>
                </a:solidFill>
              </a:rPr>
              <a:t>: </a:t>
            </a:r>
            <a:r>
              <a:rPr lang="fr-FR" altLang="fr-FR" sz="1400" dirty="0">
                <a:solidFill>
                  <a:srgbClr val="008000"/>
                </a:solidFill>
              </a:rPr>
              <a:t>aphrodisiaque.</a:t>
            </a:r>
          </a:p>
          <a:p>
            <a:pPr algn="just" eaLnBrk="1" hangingPunct="1"/>
            <a:r>
              <a:rPr lang="fr-FR" altLang="fr-FR" sz="1400" b="1" dirty="0">
                <a:solidFill>
                  <a:srgbClr val="008000"/>
                </a:solidFill>
              </a:rPr>
              <a:t>Industrie : </a:t>
            </a:r>
            <a:r>
              <a:rPr lang="fr-FR" altLang="fr-FR" sz="1400" dirty="0">
                <a:solidFill>
                  <a:srgbClr val="008000"/>
                </a:solidFill>
              </a:rPr>
              <a:t>Sucre de la </a:t>
            </a:r>
            <a:r>
              <a:rPr lang="fr-FR" altLang="fr-FR" sz="1400" b="1" dirty="0">
                <a:solidFill>
                  <a:srgbClr val="008000"/>
                </a:solidFill>
              </a:rPr>
              <a:t>sève </a:t>
            </a:r>
            <a:r>
              <a:rPr lang="fr-FR" altLang="fr-FR" sz="1400" dirty="0">
                <a:solidFill>
                  <a:srgbClr val="008000"/>
                </a:solidFill>
              </a:rPr>
              <a:t>: boisson alcoolique. Cendre des </a:t>
            </a:r>
            <a:r>
              <a:rPr lang="fr-FR" altLang="fr-FR" sz="1400" b="1" dirty="0">
                <a:solidFill>
                  <a:srgbClr val="008000"/>
                </a:solidFill>
              </a:rPr>
              <a:t>fleurs </a:t>
            </a:r>
            <a:r>
              <a:rPr lang="fr-FR" altLang="fr-FR" sz="1400" dirty="0">
                <a:solidFill>
                  <a:srgbClr val="008000"/>
                </a:solidFill>
              </a:rPr>
              <a:t>mâles donne de la bonne potasse.</a:t>
            </a:r>
          </a:p>
          <a:p>
            <a:pPr algn="just" eaLnBrk="1" hangingPunct="1"/>
            <a:r>
              <a:rPr lang="fr-FR" altLang="fr-FR" sz="1400" b="1" dirty="0">
                <a:solidFill>
                  <a:srgbClr val="008000"/>
                </a:solidFill>
              </a:rPr>
              <a:t>Autre : Pulpe </a:t>
            </a:r>
            <a:r>
              <a:rPr lang="fr-FR" altLang="fr-FR" sz="1400" dirty="0">
                <a:solidFill>
                  <a:srgbClr val="008000"/>
                </a:solidFill>
              </a:rPr>
              <a:t>, </a:t>
            </a:r>
            <a:r>
              <a:rPr lang="fr-FR" altLang="fr-FR" sz="1400" b="1" dirty="0">
                <a:solidFill>
                  <a:srgbClr val="008000"/>
                </a:solidFill>
              </a:rPr>
              <a:t>graine </a:t>
            </a:r>
            <a:r>
              <a:rPr lang="fr-FR" altLang="fr-FR" sz="1400" dirty="0">
                <a:solidFill>
                  <a:srgbClr val="008000"/>
                </a:solidFill>
              </a:rPr>
              <a:t>et </a:t>
            </a:r>
            <a:r>
              <a:rPr lang="fr-FR" altLang="fr-FR" sz="1400" b="1" dirty="0">
                <a:solidFill>
                  <a:srgbClr val="008000"/>
                </a:solidFill>
              </a:rPr>
              <a:t>moelle </a:t>
            </a:r>
            <a:r>
              <a:rPr lang="fr-FR" altLang="fr-FR" sz="1400" dirty="0">
                <a:solidFill>
                  <a:srgbClr val="008000"/>
                </a:solidFill>
              </a:rPr>
              <a:t>riches en amidon.</a:t>
            </a:r>
          </a:p>
          <a:p>
            <a:pPr algn="just" eaLnBrk="1" hangingPunct="1"/>
            <a:r>
              <a:rPr lang="fr-FR" altLang="fr-FR" sz="1400" b="1" dirty="0">
                <a:solidFill>
                  <a:srgbClr val="008000"/>
                </a:solidFill>
              </a:rPr>
              <a:t>Habitat : </a:t>
            </a:r>
            <a:r>
              <a:rPr lang="fr-FR" altLang="fr-FR" sz="1400" dirty="0">
                <a:solidFill>
                  <a:srgbClr val="008000"/>
                </a:solidFill>
              </a:rPr>
              <a:t>Bas-fonds inondés temporairement dans les zones sahélo-soudaniennes et soudaniennes, sur sols sableux, argileux ou pierreux. Localement plantée jusqu’au nord de la zone sahélienne.</a:t>
            </a:r>
          </a:p>
          <a:p>
            <a:pPr algn="just" eaLnBrk="1" hangingPunct="1"/>
            <a:r>
              <a:rPr lang="fr-FR" altLang="fr-FR" sz="1400" b="1" dirty="0">
                <a:solidFill>
                  <a:srgbClr val="008000"/>
                </a:solidFill>
              </a:rPr>
              <a:t>Répartition : </a:t>
            </a:r>
            <a:r>
              <a:rPr lang="fr-FR" altLang="fr-FR" sz="1400" dirty="0">
                <a:solidFill>
                  <a:srgbClr val="008000"/>
                </a:solidFill>
              </a:rPr>
              <a:t>Afrique tropicale, du Burkina à la République Centrafricaine.</a:t>
            </a:r>
          </a:p>
          <a:p>
            <a:pPr algn="just" eaLnBrk="1" hangingPunct="1"/>
            <a:r>
              <a:rPr lang="fr-FR" altLang="fr-FR" sz="1400" dirty="0">
                <a:solidFill>
                  <a:srgbClr val="008000"/>
                </a:solidFill>
              </a:rPr>
              <a:t>Source : </a:t>
            </a:r>
            <a:r>
              <a:rPr lang="fr-FR" altLang="fr-FR" sz="1400" i="1" dirty="0">
                <a:solidFill>
                  <a:srgbClr val="008000"/>
                </a:solidFill>
              </a:rPr>
              <a:t>Atlas sur les ressources sauvages au Sénégal</a:t>
            </a:r>
            <a:r>
              <a:rPr lang="fr-FR" altLang="fr-FR" sz="1400" dirty="0">
                <a:solidFill>
                  <a:srgbClr val="008000"/>
                </a:solidFill>
              </a:rPr>
              <a:t>, ibid.</a:t>
            </a:r>
          </a:p>
        </p:txBody>
      </p:sp>
      <p:pic>
        <p:nvPicPr>
          <p:cNvPr id="46090" name="Image 10">
            <a:extLst>
              <a:ext uri="{FF2B5EF4-FFF2-40B4-BE49-F238E27FC236}">
                <a16:creationId xmlns:a16="http://schemas.microsoft.com/office/drawing/2014/main" id="{263E5C4F-BAD7-430F-A487-9E94B373AF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525" y="4641850"/>
            <a:ext cx="26924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Image 11">
            <a:extLst>
              <a:ext uri="{FF2B5EF4-FFF2-40B4-BE49-F238E27FC236}">
                <a16:creationId xmlns:a16="http://schemas.microsoft.com/office/drawing/2014/main" id="{FDE50C15-CC41-4395-8088-F0E912D103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1538" y="4960938"/>
            <a:ext cx="2794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Image 12">
            <a:extLst>
              <a:ext uri="{FF2B5EF4-FFF2-40B4-BE49-F238E27FC236}">
                <a16:creationId xmlns:a16="http://schemas.microsoft.com/office/drawing/2014/main" id="{77F08ADE-4C74-4D7C-9FE3-74EB2C6AAF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2613" y="4641850"/>
            <a:ext cx="13716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Image 13">
            <a:extLst>
              <a:ext uri="{FF2B5EF4-FFF2-40B4-BE49-F238E27FC236}">
                <a16:creationId xmlns:a16="http://schemas.microsoft.com/office/drawing/2014/main" id="{63C05215-7C81-4C30-A677-A333D8BD75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70813" y="4960938"/>
            <a:ext cx="2286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ZoneTexte 14">
            <a:extLst>
              <a:ext uri="{FF2B5EF4-FFF2-40B4-BE49-F238E27FC236}">
                <a16:creationId xmlns:a16="http://schemas.microsoft.com/office/drawing/2014/main" id="{0CD1B6AD-C710-4B23-929D-8D975C35CC11}"/>
              </a:ext>
            </a:extLst>
          </p:cNvPr>
          <p:cNvSpPr txBox="1">
            <a:spLocks noChangeArrowheads="1"/>
          </p:cNvSpPr>
          <p:nvPr/>
        </p:nvSpPr>
        <p:spPr bwMode="auto">
          <a:xfrm>
            <a:off x="7770813" y="6424613"/>
            <a:ext cx="2406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Choux palmiste.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D63B6AF-DB3F-4B8E-B2B1-A3F7355751E6}"/>
              </a:ext>
            </a:extLst>
          </p:cNvPr>
          <p:cNvSpPr>
            <a:spLocks noChangeArrowheads="1"/>
          </p:cNvSpPr>
          <p:nvPr/>
        </p:nvSpPr>
        <p:spPr bwMode="auto">
          <a:xfrm>
            <a:off x="79375" y="1139825"/>
            <a:ext cx="6586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3.12bis. </a:t>
            </a:r>
            <a:r>
              <a:rPr lang="fr-FR" altLang="fr-FR" b="1">
                <a:solidFill>
                  <a:srgbClr val="008000"/>
                </a:solidFill>
              </a:rPr>
              <a:t>Aizen</a:t>
            </a:r>
            <a:r>
              <a:rPr lang="fr-FR" altLang="fr-FR">
                <a:solidFill>
                  <a:srgbClr val="008000"/>
                </a:solidFill>
              </a:rPr>
              <a:t> ou </a:t>
            </a:r>
            <a:r>
              <a:rPr lang="fr-FR" altLang="fr-FR" b="1">
                <a:solidFill>
                  <a:srgbClr val="008000"/>
                </a:solidFill>
              </a:rPr>
              <a:t>Hanza</a:t>
            </a:r>
            <a:r>
              <a:rPr lang="fr-FR" altLang="fr-FR">
                <a:solidFill>
                  <a:srgbClr val="008000"/>
                </a:solidFill>
              </a:rPr>
              <a:t> (</a:t>
            </a:r>
            <a:r>
              <a:rPr lang="fr-FR" altLang="fr-FR" i="1">
                <a:solidFill>
                  <a:srgbClr val="008000"/>
                </a:solidFill>
              </a:rPr>
              <a:t>Boscia senegalensis</a:t>
            </a:r>
            <a:r>
              <a:rPr lang="fr-FR" altLang="fr-FR">
                <a:solidFill>
                  <a:srgbClr val="008000"/>
                </a:solidFill>
              </a:rPr>
              <a:t>) (</a:t>
            </a:r>
            <a:r>
              <a:rPr lang="fr-FR" altLang="fr-FR" i="1" u="sng">
                <a:hlinkClick r:id="rId2" tooltip="Capparaceae"/>
              </a:rPr>
              <a:t>Capparaceae</a:t>
            </a:r>
            <a:r>
              <a:rPr lang="fr-FR" altLang="fr-FR">
                <a:solidFill>
                  <a:srgbClr val="008000"/>
                </a:solidFill>
              </a:rPr>
              <a:t>)</a:t>
            </a:r>
            <a:endParaRPr lang="fr-FR" altLang="fr-FR" i="1">
              <a:solidFill>
                <a:srgbClr val="008000"/>
              </a:solidFill>
            </a:endParaRPr>
          </a:p>
        </p:txBody>
      </p:sp>
      <p:sp>
        <p:nvSpPr>
          <p:cNvPr id="47107" name="Espace réservé du numéro de diapositive 1">
            <a:extLst>
              <a:ext uri="{FF2B5EF4-FFF2-40B4-BE49-F238E27FC236}">
                <a16:creationId xmlns:a16="http://schemas.microsoft.com/office/drawing/2014/main" id="{FD0D446B-E162-4D0A-9BC5-C00C7B0DEFF5}"/>
              </a:ext>
            </a:extLst>
          </p:cNvPr>
          <p:cNvSpPr txBox="1">
            <a:spLocks/>
          </p:cNvSpPr>
          <p:nvPr/>
        </p:nvSpPr>
        <p:spPr bwMode="auto">
          <a:xfrm>
            <a:off x="100013" y="90488"/>
            <a:ext cx="5619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4F83B37D-CE30-450F-8575-DFC62190E4AE}" type="slidenum">
              <a:rPr lang="fr-FR" altLang="fr-FR" sz="1200">
                <a:solidFill>
                  <a:srgbClr val="898989"/>
                </a:solidFill>
              </a:rPr>
              <a:pPr algn="r" eaLnBrk="1" hangingPunct="1">
                <a:lnSpc>
                  <a:spcPct val="100000"/>
                </a:lnSpc>
                <a:spcBef>
                  <a:spcPct val="0"/>
                </a:spcBef>
                <a:buFontTx/>
                <a:buNone/>
              </a:pPr>
              <a:t>61</a:t>
            </a:fld>
            <a:endParaRPr lang="fr-FR" altLang="fr-FR" sz="1200">
              <a:solidFill>
                <a:srgbClr val="898989"/>
              </a:solidFill>
            </a:endParaRPr>
          </a:p>
        </p:txBody>
      </p:sp>
      <p:sp>
        <p:nvSpPr>
          <p:cNvPr id="47108" name="Rectangle 4">
            <a:extLst>
              <a:ext uri="{FF2B5EF4-FFF2-40B4-BE49-F238E27FC236}">
                <a16:creationId xmlns:a16="http://schemas.microsoft.com/office/drawing/2014/main" id="{61B2C851-40FD-451A-A29E-DB495A28C818}"/>
              </a:ext>
            </a:extLst>
          </p:cNvPr>
          <p:cNvSpPr>
            <a:spLocks noChangeArrowheads="1"/>
          </p:cNvSpPr>
          <p:nvPr/>
        </p:nvSpPr>
        <p:spPr bwMode="auto">
          <a:xfrm>
            <a:off x="4016375" y="19526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47109" name="Image 13" descr="logo aride_s.jpg">
            <a:extLst>
              <a:ext uri="{FF2B5EF4-FFF2-40B4-BE49-F238E27FC236}">
                <a16:creationId xmlns:a16="http://schemas.microsoft.com/office/drawing/2014/main" id="{23654E75-E7EA-4B9D-91D3-6854AE84F7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313" y="5715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6">
            <a:extLst>
              <a:ext uri="{FF2B5EF4-FFF2-40B4-BE49-F238E27FC236}">
                <a16:creationId xmlns:a16="http://schemas.microsoft.com/office/drawing/2014/main" id="{CC53ABA4-EC99-42A4-B622-59A2CA73DFE9}"/>
              </a:ext>
            </a:extLst>
          </p:cNvPr>
          <p:cNvSpPr>
            <a:spLocks noChangeArrowheads="1"/>
          </p:cNvSpPr>
          <p:nvPr/>
        </p:nvSpPr>
        <p:spPr bwMode="auto">
          <a:xfrm>
            <a:off x="95250" y="787400"/>
            <a:ext cx="821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47111" name="ZoneTexte 7">
            <a:extLst>
              <a:ext uri="{FF2B5EF4-FFF2-40B4-BE49-F238E27FC236}">
                <a16:creationId xmlns:a16="http://schemas.microsoft.com/office/drawing/2014/main" id="{AEB0880F-4D52-4472-B100-344452988EB6}"/>
              </a:ext>
            </a:extLst>
          </p:cNvPr>
          <p:cNvSpPr txBox="1">
            <a:spLocks noChangeArrowheads="1"/>
          </p:cNvSpPr>
          <p:nvPr/>
        </p:nvSpPr>
        <p:spPr bwMode="auto">
          <a:xfrm>
            <a:off x="95250" y="1533525"/>
            <a:ext cx="11945938"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 arbuste, originaire de la région du Sahel en Afrique, à feuilles toujours vertes, persistantes, à cime arrondie et dense, du genre </a:t>
            </a:r>
            <a:r>
              <a:rPr lang="fr-FR" altLang="fr-FR" i="1">
                <a:solidFill>
                  <a:srgbClr val="008000"/>
                </a:solidFill>
              </a:rPr>
              <a:t>Boscia,</a:t>
            </a:r>
            <a:r>
              <a:rPr lang="fr-FR" altLang="fr-FR">
                <a:solidFill>
                  <a:srgbClr val="008000"/>
                </a:solidFill>
              </a:rPr>
              <a:t> de la famille des câpriers, de 2 à 4 m (6 pi 7 po à 13 pi 1 po) de hauteur. </a:t>
            </a:r>
            <a:r>
              <a:rPr lang="fr-FR" altLang="fr-FR" sz="1200">
                <a:solidFill>
                  <a:srgbClr val="008000"/>
                </a:solidFill>
              </a:rPr>
              <a:t>Les feuilles de la plante sont petites et coriaces, atteignant 12 cm × 4 cm (4,7 po × 1,6 po). Il produit des fruits, regroupés en petits bouquets, sous la forme de </a:t>
            </a:r>
            <a:r>
              <a:rPr lang="fr-FR" altLang="fr-FR" sz="1200" b="1">
                <a:solidFill>
                  <a:srgbClr val="008000"/>
                </a:solidFill>
              </a:rPr>
              <a:t>baies jaunes sphériques</a:t>
            </a:r>
            <a:r>
              <a:rPr lang="fr-FR" altLang="fr-FR" sz="1200">
                <a:solidFill>
                  <a:srgbClr val="008000"/>
                </a:solidFill>
              </a:rPr>
              <a:t>, jusqu'à 1,5 cm (0,59 pouces) de diamètre, au jus sucré. Ces fruits contiennent 1-4 graines terriblement amères, qui sont d'une teinte verdâtre à maturité. Cette graine est riche en protéines (20%) et glucides (60-70%). Son écorce est lisse plus ou moins granuleuse, gris noirâtre, à tranche jaunâtre avec rhytidome vert. Après un traitement, elle peut être rendue comestible et servir d’aliment de base. Ce fruit peu connu a le potentiel d'améliorer la nutrition, de renforcer la sécurité alimentaire, de favoriser le développement rural et de protéger les terres. </a:t>
            </a:r>
            <a:r>
              <a:rPr lang="fr-FR" altLang="fr-FR">
                <a:solidFill>
                  <a:srgbClr val="008000"/>
                </a:solidFill>
              </a:rPr>
              <a:t>Cet arbuste est reconnu comme une solution potentielle à la faim et un tampon contre la famine dans la région du Sahel en raison de la variété de produits utiles qu‘il fournit, destinés à la consommation, aux besoins du ménage, et aux usages médicinaux et agricoles. Le </a:t>
            </a:r>
            <a:r>
              <a:rPr lang="fr-FR" altLang="fr-FR" u="sng">
                <a:solidFill>
                  <a:srgbClr val="008000"/>
                </a:solidFill>
                <a:hlinkClick r:id="rId4" tooltip="Présentation du hanza"/>
              </a:rPr>
              <a:t>hanza</a:t>
            </a:r>
            <a:r>
              <a:rPr lang="fr-FR" altLang="fr-FR">
                <a:solidFill>
                  <a:srgbClr val="008000"/>
                </a:solidFill>
              </a:rPr>
              <a:t>, abondant au Sahel, est capable de pousser naturellement dans les zones les plus arides, sans irrigation, ni engrais. Il peut donner de bonnes récoltes même après plusieurs années de sécheresse.</a:t>
            </a:r>
            <a:r>
              <a:rPr lang="fr-FR" altLang="fr-FR" sz="1200">
                <a:solidFill>
                  <a:srgbClr val="008000"/>
                </a:solidFill>
              </a:rPr>
              <a:t> Des méthodes de transformation du hanza permettent d’élaborer de nouvelles recettes (farine, couscous, gâteaux, boissons…). Les graines fraîches immatures sont utilisées comme lentilles, après un procédé de cuisson et de lessivage complexe. Les graines prétraitées et séchées sont bouillies en période de disette pour en faire un met. Elles sont utilisées pour floculer les impuretés dans l’eau et la rendre potable. Les feuilles soignent la fièvre des chevaux et la trypanosomiase des chameaux. Les fruits sont employés pour la purgative des chevaux. Les écorces sont utilisées pour le traitement des rhumatismes et des gastrites. Les rameaux et les feuilles sont utilisés pour soigner l’asthénie et les rhumatismes. Ces racines sont vermifuges. Les feuilles de cette plante renferment des principes actifs anti-inflammatoires intervenant dans le traitement de l’inflammation aiguë provoquée. Les jeunes feuilles commencent à se développer avant les pluies. L’espèce fleurit en saison sèche fraîche (Octobre à Janvier) dans la plupart des parties de son aire de répartition naturelle et les fruits mûrissent au début de la saison des pluies. Les fleurs ont une odeur pénétrante douce attirant les insectes pollinisateurs. Sources : a) </a:t>
            </a:r>
            <a:r>
              <a:rPr lang="fr-FR" altLang="fr-FR" sz="1200">
                <a:solidFill>
                  <a:srgbClr val="008000"/>
                </a:solidFill>
                <a:hlinkClick r:id="rId5"/>
              </a:rPr>
              <a:t>https://fr.wikipedia.org/wiki/Boscia_senegalensis</a:t>
            </a:r>
            <a:r>
              <a:rPr lang="fr-FR" altLang="fr-FR" sz="1200">
                <a:solidFill>
                  <a:srgbClr val="008000"/>
                </a:solidFill>
              </a:rPr>
              <a:t>, b) </a:t>
            </a:r>
            <a:r>
              <a:rPr lang="fr-FR" altLang="fr-FR" sz="1200">
                <a:solidFill>
                  <a:srgbClr val="008000"/>
                </a:solidFill>
                <a:hlinkClick r:id="rId6"/>
              </a:rPr>
              <a:t>http://www.lefaso.net/spip.php?article49850</a:t>
            </a:r>
            <a:r>
              <a:rPr lang="fr-FR" altLang="fr-FR" sz="1200">
                <a:solidFill>
                  <a:srgbClr val="008000"/>
                </a:solidFill>
              </a:rPr>
              <a:t>, c) </a:t>
            </a:r>
            <a:r>
              <a:rPr lang="fr-FR" altLang="fr-FR" sz="1200">
                <a:solidFill>
                  <a:srgbClr val="008000"/>
                </a:solidFill>
                <a:hlinkClick r:id="rId7"/>
              </a:rPr>
              <a:t>http://www.20minutes.fr/magazine/cop21/les-projets/le-hanza-une-plante-tout-terrain-7189/</a:t>
            </a:r>
            <a:r>
              <a:rPr lang="fr-FR" altLang="fr-FR" sz="1200">
                <a:solidFill>
                  <a:srgbClr val="008000"/>
                </a:solidFill>
              </a:rPr>
              <a:t> , d) </a:t>
            </a:r>
            <a:r>
              <a:rPr lang="fr-FR" altLang="fr-FR" sz="1200">
                <a:solidFill>
                  <a:srgbClr val="008000"/>
                </a:solidFill>
                <a:hlinkClick r:id="rId8"/>
              </a:rPr>
              <a:t>https://en.wikipedia.org/wiki/Boscia_senegalensis</a:t>
            </a:r>
            <a:r>
              <a:rPr lang="fr-FR" altLang="fr-FR" sz="1200">
                <a:solidFill>
                  <a:srgbClr val="008000"/>
                </a:solidFill>
              </a:rPr>
              <a:t>  </a:t>
            </a:r>
            <a:endParaRPr lang="fr-FR" altLang="fr-FR">
              <a:solidFill>
                <a:srgbClr val="008000"/>
              </a:solidFill>
            </a:endParaRPr>
          </a:p>
        </p:txBody>
      </p:sp>
      <p:pic>
        <p:nvPicPr>
          <p:cNvPr id="47112" name="Picture 2" descr="fruitsLogo9_ss">
            <a:extLst>
              <a:ext uri="{FF2B5EF4-FFF2-40B4-BE49-F238E27FC236}">
                <a16:creationId xmlns:a16="http://schemas.microsoft.com/office/drawing/2014/main" id="{B857395F-C28A-4E1E-8CDD-C0275D3BD1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4463" y="1492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15">
            <a:extLst>
              <a:ext uri="{FF2B5EF4-FFF2-40B4-BE49-F238E27FC236}">
                <a16:creationId xmlns:a16="http://schemas.microsoft.com/office/drawing/2014/main" id="{CADA8A5A-F43A-42CC-A12D-D73A62421D62}"/>
              </a:ext>
            </a:extLst>
          </p:cNvPr>
          <p:cNvSpPr>
            <a:spLocks noChangeArrowheads="1"/>
          </p:cNvSpPr>
          <p:nvPr/>
        </p:nvSpPr>
        <p:spPr bwMode="auto">
          <a:xfrm>
            <a:off x="3333750" y="3333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pic>
        <p:nvPicPr>
          <p:cNvPr id="47114" name="Image 1">
            <a:extLst>
              <a:ext uri="{FF2B5EF4-FFF2-40B4-BE49-F238E27FC236}">
                <a16:creationId xmlns:a16="http://schemas.microsoft.com/office/drawing/2014/main" id="{D67D2B79-CCF0-4873-87F4-F2ACA36845A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1925" y="5595938"/>
            <a:ext cx="17970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2" descr="medicament2_s">
            <a:extLst>
              <a:ext uri="{FF2B5EF4-FFF2-40B4-BE49-F238E27FC236}">
                <a16:creationId xmlns:a16="http://schemas.microsoft.com/office/drawing/2014/main" id="{D0CA22B0-C141-4509-B61B-75C6F9F641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6925" y="95250"/>
            <a:ext cx="4365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Image 11">
            <a:extLst>
              <a:ext uri="{FF2B5EF4-FFF2-40B4-BE49-F238E27FC236}">
                <a16:creationId xmlns:a16="http://schemas.microsoft.com/office/drawing/2014/main" id="{441E703B-B2B7-4ACE-93AC-F8512D175A1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916613" y="5387975"/>
            <a:ext cx="210343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Image 12">
            <a:extLst>
              <a:ext uri="{FF2B5EF4-FFF2-40B4-BE49-F238E27FC236}">
                <a16:creationId xmlns:a16="http://schemas.microsoft.com/office/drawing/2014/main" id="{B0493E3D-42AF-46BB-BBDD-AD383F7641C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029825" y="95250"/>
            <a:ext cx="20907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Image 16">
            <a:extLst>
              <a:ext uri="{FF2B5EF4-FFF2-40B4-BE49-F238E27FC236}">
                <a16:creationId xmlns:a16="http://schemas.microsoft.com/office/drawing/2014/main" id="{274B8825-E7EE-40D3-A6CC-D8FFE63D563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107363" y="7302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Image 18">
            <a:extLst>
              <a:ext uri="{FF2B5EF4-FFF2-40B4-BE49-F238E27FC236}">
                <a16:creationId xmlns:a16="http://schemas.microsoft.com/office/drawing/2014/main" id="{8F888881-C2E2-4AD0-9C29-F0FD95956A2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68763" y="5576888"/>
            <a:ext cx="17240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Image 19">
            <a:extLst>
              <a:ext uri="{FF2B5EF4-FFF2-40B4-BE49-F238E27FC236}">
                <a16:creationId xmlns:a16="http://schemas.microsoft.com/office/drawing/2014/main" id="{86354635-1A7B-4042-86EF-92DA02CBE78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089150" y="5619750"/>
            <a:ext cx="18827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Image 20">
            <a:extLst>
              <a:ext uri="{FF2B5EF4-FFF2-40B4-BE49-F238E27FC236}">
                <a16:creationId xmlns:a16="http://schemas.microsoft.com/office/drawing/2014/main" id="{6957EE09-A2E0-49A1-B666-6FC7D3EB4A42}"/>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143875" y="5387975"/>
            <a:ext cx="210978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3" descr="fourrage2_ss">
            <a:extLst>
              <a:ext uri="{FF2B5EF4-FFF2-40B4-BE49-F238E27FC236}">
                <a16:creationId xmlns:a16="http://schemas.microsoft.com/office/drawing/2014/main" id="{65CE7919-8B1B-4D20-B670-700DC6795D2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30500" y="101600"/>
            <a:ext cx="425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3" name="ZoneTexte 21">
            <a:extLst>
              <a:ext uri="{FF2B5EF4-FFF2-40B4-BE49-F238E27FC236}">
                <a16:creationId xmlns:a16="http://schemas.microsoft.com/office/drawing/2014/main" id="{8ABC2F5F-2CD7-46B6-B494-A0FED6324227}"/>
              </a:ext>
            </a:extLst>
          </p:cNvPr>
          <p:cNvSpPr txBox="1">
            <a:spLocks noChangeArrowheads="1"/>
          </p:cNvSpPr>
          <p:nvPr/>
        </p:nvSpPr>
        <p:spPr bwMode="auto">
          <a:xfrm>
            <a:off x="10275888" y="5407025"/>
            <a:ext cx="1743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L’arbuste peut aussi servir de fourrage. </a:t>
            </a:r>
          </a:p>
          <a:p>
            <a:pPr algn="just" eaLnBrk="1" hangingPunct="1"/>
            <a:r>
              <a:rPr lang="fr-FR" altLang="fr-FR" sz="1200">
                <a:solidFill>
                  <a:srgbClr val="008000"/>
                </a:solidFill>
              </a:rPr>
              <a:t>Les feuilles sont utilisées pour protéger, contre les parasites, les aliments stockés dans les greniers (silos).</a:t>
            </a:r>
          </a:p>
        </p:txBody>
      </p:sp>
      <p:sp>
        <p:nvSpPr>
          <p:cNvPr id="47124" name="ZoneTexte 8">
            <a:extLst>
              <a:ext uri="{FF2B5EF4-FFF2-40B4-BE49-F238E27FC236}">
                <a16:creationId xmlns:a16="http://schemas.microsoft.com/office/drawing/2014/main" id="{FA9BDAD6-3B3C-4D99-9253-21B99579D94F}"/>
              </a:ext>
            </a:extLst>
          </p:cNvPr>
          <p:cNvSpPr txBox="1">
            <a:spLocks noChangeArrowheads="1"/>
          </p:cNvSpPr>
          <p:nvPr/>
        </p:nvSpPr>
        <p:spPr bwMode="auto">
          <a:xfrm>
            <a:off x="7223125" y="1111250"/>
            <a:ext cx="801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(suite)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287469C-F5FC-40BA-A7F8-650F8B80E965}"/>
              </a:ext>
            </a:extLst>
          </p:cNvPr>
          <p:cNvSpPr>
            <a:spLocks noGrp="1"/>
          </p:cNvSpPr>
          <p:nvPr>
            <p:ph type="sldNum" sz="quarter" idx="12"/>
          </p:nvPr>
        </p:nvSpPr>
        <p:spPr>
          <a:xfrm>
            <a:off x="160338" y="138113"/>
            <a:ext cx="392112" cy="363537"/>
          </a:xfrm>
        </p:spPr>
        <p:txBody>
          <a:bodyPr/>
          <a:lstStyle/>
          <a:p>
            <a:pPr>
              <a:defRPr/>
            </a:pPr>
            <a:fld id="{61CE9841-B1FB-4B8C-836A-C09B0799C2A8}" type="slidenum">
              <a:rPr lang="fr-FR"/>
              <a:pPr>
                <a:defRPr/>
              </a:pPr>
              <a:t>62</a:t>
            </a:fld>
            <a:endParaRPr lang="fr-FR"/>
          </a:p>
        </p:txBody>
      </p:sp>
      <p:sp>
        <p:nvSpPr>
          <p:cNvPr id="48131" name="Rectangle 2">
            <a:extLst>
              <a:ext uri="{FF2B5EF4-FFF2-40B4-BE49-F238E27FC236}">
                <a16:creationId xmlns:a16="http://schemas.microsoft.com/office/drawing/2014/main" id="{EE3DC0CB-E8DE-41C9-9178-55F955F5AAC4}"/>
              </a:ext>
            </a:extLst>
          </p:cNvPr>
          <p:cNvSpPr>
            <a:spLocks noChangeArrowheads="1"/>
          </p:cNvSpPr>
          <p:nvPr/>
        </p:nvSpPr>
        <p:spPr bwMode="auto">
          <a:xfrm>
            <a:off x="79375" y="1139825"/>
            <a:ext cx="714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3.12bis. </a:t>
            </a:r>
            <a:r>
              <a:rPr lang="fr-FR" altLang="fr-FR" b="1">
                <a:solidFill>
                  <a:srgbClr val="008000"/>
                </a:solidFill>
              </a:rPr>
              <a:t>Aizen</a:t>
            </a:r>
            <a:r>
              <a:rPr lang="fr-FR" altLang="fr-FR">
                <a:solidFill>
                  <a:srgbClr val="008000"/>
                </a:solidFill>
              </a:rPr>
              <a:t> ou </a:t>
            </a:r>
            <a:r>
              <a:rPr lang="fr-FR" altLang="fr-FR" b="1">
                <a:solidFill>
                  <a:srgbClr val="008000"/>
                </a:solidFill>
              </a:rPr>
              <a:t>Hanza</a:t>
            </a:r>
            <a:r>
              <a:rPr lang="fr-FR" altLang="fr-FR">
                <a:solidFill>
                  <a:srgbClr val="008000"/>
                </a:solidFill>
              </a:rPr>
              <a:t> (</a:t>
            </a:r>
            <a:r>
              <a:rPr lang="fr-FR" altLang="fr-FR" i="1">
                <a:solidFill>
                  <a:srgbClr val="008000"/>
                </a:solidFill>
              </a:rPr>
              <a:t>Boscia senegalensis</a:t>
            </a:r>
            <a:r>
              <a:rPr lang="fr-FR" altLang="fr-FR">
                <a:solidFill>
                  <a:srgbClr val="008000"/>
                </a:solidFill>
              </a:rPr>
              <a:t>) (</a:t>
            </a:r>
            <a:r>
              <a:rPr lang="fr-FR" altLang="fr-FR" i="1" u="sng">
                <a:hlinkClick r:id="rId2" tooltip="Capparaceae"/>
              </a:rPr>
              <a:t>Capparaceae</a:t>
            </a:r>
            <a:r>
              <a:rPr lang="fr-FR" altLang="fr-FR">
                <a:solidFill>
                  <a:srgbClr val="008000"/>
                </a:solidFill>
              </a:rPr>
              <a:t>) (suite et fin)</a:t>
            </a:r>
            <a:endParaRPr lang="fr-FR" altLang="fr-FR" i="1">
              <a:solidFill>
                <a:srgbClr val="008000"/>
              </a:solidFill>
            </a:endParaRPr>
          </a:p>
        </p:txBody>
      </p:sp>
      <p:sp>
        <p:nvSpPr>
          <p:cNvPr id="48132" name="Rectangle 4">
            <a:extLst>
              <a:ext uri="{FF2B5EF4-FFF2-40B4-BE49-F238E27FC236}">
                <a16:creationId xmlns:a16="http://schemas.microsoft.com/office/drawing/2014/main" id="{8EBAC9E4-5DAB-4B7A-A4AF-612865B78D45}"/>
              </a:ext>
            </a:extLst>
          </p:cNvPr>
          <p:cNvSpPr>
            <a:spLocks noChangeArrowheads="1"/>
          </p:cNvSpPr>
          <p:nvPr/>
        </p:nvSpPr>
        <p:spPr bwMode="auto">
          <a:xfrm>
            <a:off x="4016375" y="195263"/>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48133" name="Image 13" descr="logo aride_s.jpg">
            <a:extLst>
              <a:ext uri="{FF2B5EF4-FFF2-40B4-BE49-F238E27FC236}">
                <a16:creationId xmlns:a16="http://schemas.microsoft.com/office/drawing/2014/main" id="{B38964B7-6B08-4B94-9790-5BCA741019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313" y="5715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6">
            <a:extLst>
              <a:ext uri="{FF2B5EF4-FFF2-40B4-BE49-F238E27FC236}">
                <a16:creationId xmlns:a16="http://schemas.microsoft.com/office/drawing/2014/main" id="{BDE4F147-3655-4E92-8804-D420BE1B788D}"/>
              </a:ext>
            </a:extLst>
          </p:cNvPr>
          <p:cNvSpPr>
            <a:spLocks noChangeArrowheads="1"/>
          </p:cNvSpPr>
          <p:nvPr/>
        </p:nvSpPr>
        <p:spPr bwMode="auto">
          <a:xfrm>
            <a:off x="95250" y="787400"/>
            <a:ext cx="821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48135" name="Picture 2" descr="fruitsLogo9_ss">
            <a:extLst>
              <a:ext uri="{FF2B5EF4-FFF2-40B4-BE49-F238E27FC236}">
                <a16:creationId xmlns:a16="http://schemas.microsoft.com/office/drawing/2014/main" id="{585F4FAB-CA0F-4F7F-89A5-8BBDE1BED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1492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15">
            <a:extLst>
              <a:ext uri="{FF2B5EF4-FFF2-40B4-BE49-F238E27FC236}">
                <a16:creationId xmlns:a16="http://schemas.microsoft.com/office/drawing/2014/main" id="{42A310C2-6CD0-4499-95EE-9A6993E94DF5}"/>
              </a:ext>
            </a:extLst>
          </p:cNvPr>
          <p:cNvSpPr>
            <a:spLocks noChangeArrowheads="1"/>
          </p:cNvSpPr>
          <p:nvPr/>
        </p:nvSpPr>
        <p:spPr bwMode="auto">
          <a:xfrm>
            <a:off x="3333750" y="3333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pic>
        <p:nvPicPr>
          <p:cNvPr id="48137" name="Picture 2" descr="medicament2_s">
            <a:extLst>
              <a:ext uri="{FF2B5EF4-FFF2-40B4-BE49-F238E27FC236}">
                <a16:creationId xmlns:a16="http://schemas.microsoft.com/office/drawing/2014/main" id="{F2DF2F7A-D68B-4DD0-AAB7-EBBDDDC8C7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925" y="95250"/>
            <a:ext cx="4365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3" descr="fourrage2_ss">
            <a:extLst>
              <a:ext uri="{FF2B5EF4-FFF2-40B4-BE49-F238E27FC236}">
                <a16:creationId xmlns:a16="http://schemas.microsoft.com/office/drawing/2014/main" id="{03B7B9EA-E8B7-4DF9-9296-1A1EC0116D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00" y="101600"/>
            <a:ext cx="425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ZoneTexte 11">
            <a:extLst>
              <a:ext uri="{FF2B5EF4-FFF2-40B4-BE49-F238E27FC236}">
                <a16:creationId xmlns:a16="http://schemas.microsoft.com/office/drawing/2014/main" id="{48E66A40-5273-4E26-8EDA-782960D43A58}"/>
              </a:ext>
            </a:extLst>
          </p:cNvPr>
          <p:cNvSpPr txBox="1">
            <a:spLocks noChangeArrowheads="1"/>
          </p:cNvSpPr>
          <p:nvPr/>
        </p:nvSpPr>
        <p:spPr bwMode="auto">
          <a:xfrm>
            <a:off x="8062913" y="792163"/>
            <a:ext cx="801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(suite)</a:t>
            </a:r>
          </a:p>
        </p:txBody>
      </p:sp>
      <p:sp>
        <p:nvSpPr>
          <p:cNvPr id="48140" name="ZoneTexte 13">
            <a:extLst>
              <a:ext uri="{FF2B5EF4-FFF2-40B4-BE49-F238E27FC236}">
                <a16:creationId xmlns:a16="http://schemas.microsoft.com/office/drawing/2014/main" id="{1AF20268-88D5-4BF4-B428-E3E058453D9F}"/>
              </a:ext>
            </a:extLst>
          </p:cNvPr>
          <p:cNvSpPr txBox="1">
            <a:spLocks noChangeArrowheads="1"/>
          </p:cNvSpPr>
          <p:nvPr/>
        </p:nvSpPr>
        <p:spPr bwMode="auto">
          <a:xfrm>
            <a:off x="160338" y="1509713"/>
            <a:ext cx="117919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500" b="1">
                <a:solidFill>
                  <a:srgbClr val="008000"/>
                </a:solidFill>
              </a:rPr>
              <a:t>Alimentation (Humaine / animale) :</a:t>
            </a:r>
          </a:p>
          <a:p>
            <a:pPr eaLnBrk="1" hangingPunct="1"/>
            <a:r>
              <a:rPr lang="fr-FR" altLang="fr-FR" sz="1500" b="1">
                <a:solidFill>
                  <a:srgbClr val="008000"/>
                </a:solidFill>
              </a:rPr>
              <a:t>Animale : Feuilles </a:t>
            </a:r>
            <a:r>
              <a:rPr lang="fr-FR" altLang="fr-FR" sz="1500">
                <a:solidFill>
                  <a:srgbClr val="008000"/>
                </a:solidFill>
              </a:rPr>
              <a:t>: appétées par bétail notamment bovins en fin saison sèche.</a:t>
            </a:r>
          </a:p>
          <a:p>
            <a:pPr eaLnBrk="1" hangingPunct="1"/>
            <a:r>
              <a:rPr lang="fr-FR" altLang="fr-FR" sz="1500" b="1">
                <a:solidFill>
                  <a:srgbClr val="008000"/>
                </a:solidFill>
              </a:rPr>
              <a:t>Humaine : Graines séchées </a:t>
            </a:r>
            <a:r>
              <a:rPr lang="fr-FR" altLang="fr-FR" sz="1500">
                <a:solidFill>
                  <a:srgbClr val="008000"/>
                </a:solidFill>
              </a:rPr>
              <a:t>donnent un aliment utilisé comme des lentilles ou sous forme de farine; Succédané du café. les jeunes </a:t>
            </a:r>
            <a:r>
              <a:rPr lang="fr-FR" altLang="fr-FR" sz="1500" b="1">
                <a:solidFill>
                  <a:srgbClr val="008000"/>
                </a:solidFill>
              </a:rPr>
              <a:t>feuilles </a:t>
            </a:r>
            <a:r>
              <a:rPr lang="fr-FR" altLang="fr-FR" sz="1500">
                <a:solidFill>
                  <a:srgbClr val="008000"/>
                </a:solidFill>
              </a:rPr>
              <a:t>peuvent être consommées comme légume. La pulpe du </a:t>
            </a:r>
            <a:r>
              <a:rPr lang="fr-FR" altLang="fr-FR" sz="1500" b="1">
                <a:solidFill>
                  <a:srgbClr val="008000"/>
                </a:solidFill>
              </a:rPr>
              <a:t>fruit </a:t>
            </a:r>
            <a:r>
              <a:rPr lang="fr-FR" altLang="fr-FR" sz="1500">
                <a:solidFill>
                  <a:srgbClr val="008000"/>
                </a:solidFill>
              </a:rPr>
              <a:t>vert est écrasée pour en faire des galettes ou une sorte de couscous. </a:t>
            </a:r>
            <a:r>
              <a:rPr lang="fr-FR" altLang="fr-FR" sz="1500" b="1">
                <a:solidFill>
                  <a:srgbClr val="008000"/>
                </a:solidFill>
              </a:rPr>
              <a:t>Fruits </a:t>
            </a:r>
            <a:r>
              <a:rPr lang="fr-FR" altLang="fr-FR" sz="1500">
                <a:solidFill>
                  <a:srgbClr val="008000"/>
                </a:solidFill>
              </a:rPr>
              <a:t>: aliments de disette. </a:t>
            </a:r>
            <a:r>
              <a:rPr lang="fr-FR" altLang="fr-FR" sz="1500" b="1">
                <a:solidFill>
                  <a:srgbClr val="008000"/>
                </a:solidFill>
              </a:rPr>
              <a:t>Bois </a:t>
            </a:r>
            <a:r>
              <a:rPr lang="fr-FR" altLang="fr-FR" sz="1500">
                <a:solidFill>
                  <a:srgbClr val="008000"/>
                </a:solidFill>
              </a:rPr>
              <a:t>: eau de macération utilisé en pâtisserie.</a:t>
            </a:r>
          </a:p>
          <a:p>
            <a:pPr eaLnBrk="1" hangingPunct="1"/>
            <a:r>
              <a:rPr lang="fr-FR" altLang="fr-FR" sz="1500" b="1">
                <a:solidFill>
                  <a:srgbClr val="008000"/>
                </a:solidFill>
              </a:rPr>
              <a:t>Pharmacopée traditionnelle : Feuille </a:t>
            </a:r>
            <a:r>
              <a:rPr lang="fr-FR" altLang="fr-FR" sz="1500">
                <a:solidFill>
                  <a:srgbClr val="008000"/>
                </a:solidFill>
              </a:rPr>
              <a:t>: Antibilharzien, rhumatismes, vermifuge, anticolique, purgatif, topique, ténifuge et tranquillisant. antinévralgique, ulcères, enflures, jaunisse,</a:t>
            </a:r>
          </a:p>
          <a:p>
            <a:pPr eaLnBrk="1" hangingPunct="1"/>
            <a:r>
              <a:rPr lang="fr-FR" altLang="fr-FR" sz="1500">
                <a:solidFill>
                  <a:srgbClr val="008000"/>
                </a:solidFill>
              </a:rPr>
              <a:t>ophtalmie, , urticaire, hémorroïdes. </a:t>
            </a:r>
            <a:r>
              <a:rPr lang="fr-FR" altLang="fr-FR" sz="1500" b="1">
                <a:solidFill>
                  <a:srgbClr val="008000"/>
                </a:solidFill>
              </a:rPr>
              <a:t>Fruit </a:t>
            </a:r>
            <a:r>
              <a:rPr lang="fr-FR" altLang="fr-FR" sz="1500">
                <a:solidFill>
                  <a:srgbClr val="008000"/>
                </a:solidFill>
              </a:rPr>
              <a:t>: syphilis. </a:t>
            </a:r>
            <a:r>
              <a:rPr lang="fr-FR" altLang="fr-FR" sz="1500" b="1">
                <a:solidFill>
                  <a:srgbClr val="008000"/>
                </a:solidFill>
              </a:rPr>
              <a:t>Racine </a:t>
            </a:r>
            <a:r>
              <a:rPr lang="fr-FR" altLang="fr-FR" sz="1500">
                <a:solidFill>
                  <a:srgbClr val="008000"/>
                </a:solidFill>
              </a:rPr>
              <a:t>: vermifuge, impuissance sexuelle, gastrite. Rameau et feuille : asthénie, rhumatisme.</a:t>
            </a:r>
          </a:p>
          <a:p>
            <a:pPr eaLnBrk="1" hangingPunct="1"/>
            <a:r>
              <a:rPr lang="fr-FR" altLang="fr-FR" sz="1500" b="1">
                <a:solidFill>
                  <a:srgbClr val="008000"/>
                </a:solidFill>
              </a:rPr>
              <a:t>Autre : </a:t>
            </a:r>
            <a:r>
              <a:rPr lang="fr-FR" altLang="fr-FR" sz="1500">
                <a:solidFill>
                  <a:srgbClr val="008000"/>
                </a:solidFill>
              </a:rPr>
              <a:t>Le </a:t>
            </a:r>
            <a:r>
              <a:rPr lang="fr-FR" altLang="fr-FR" sz="1500" i="1">
                <a:solidFill>
                  <a:srgbClr val="008000"/>
                </a:solidFill>
              </a:rPr>
              <a:t>bois </a:t>
            </a:r>
            <a:r>
              <a:rPr lang="fr-FR" altLang="fr-FR" sz="1500">
                <a:solidFill>
                  <a:srgbClr val="008000"/>
                </a:solidFill>
              </a:rPr>
              <a:t>bouilli est un liant doux. Feuilles chassent bruches et charançons dans les greniers. Graines floculent les impuretés dans l’eau pour la rendre potable.</a:t>
            </a:r>
          </a:p>
          <a:p>
            <a:pPr eaLnBrk="1" hangingPunct="1"/>
            <a:r>
              <a:rPr lang="fr-FR" altLang="fr-FR" sz="1500" b="1">
                <a:solidFill>
                  <a:srgbClr val="008000"/>
                </a:solidFill>
              </a:rPr>
              <a:t>Habitat : </a:t>
            </a:r>
            <a:r>
              <a:rPr lang="fr-FR" altLang="fr-FR" sz="1500">
                <a:solidFill>
                  <a:srgbClr val="008000"/>
                </a:solidFill>
              </a:rPr>
              <a:t>Zones sahéliennes à soudaniennes; sur stations sèches, sols rocheux, latéritiques, sableux (dunes) et sur sols compacts sablo argileux. Aussi sur termitières.</a:t>
            </a:r>
          </a:p>
          <a:p>
            <a:pPr eaLnBrk="1" hangingPunct="1"/>
            <a:r>
              <a:rPr lang="fr-FR" altLang="fr-FR" sz="1500" b="1">
                <a:solidFill>
                  <a:srgbClr val="008000"/>
                </a:solidFill>
              </a:rPr>
              <a:t>Répartition : </a:t>
            </a:r>
            <a:r>
              <a:rPr lang="fr-FR" altLang="fr-FR" sz="1500">
                <a:solidFill>
                  <a:srgbClr val="008000"/>
                </a:solidFill>
              </a:rPr>
              <a:t>De la Mauritanie et du Sénégal jusqu’en Ethiopie.</a:t>
            </a:r>
          </a:p>
          <a:p>
            <a:pPr eaLnBrk="1" hangingPunct="1"/>
            <a:r>
              <a:rPr lang="fr-FR" altLang="fr-FR" sz="1500">
                <a:solidFill>
                  <a:srgbClr val="008000"/>
                </a:solidFill>
              </a:rPr>
              <a:t>Source : </a:t>
            </a:r>
            <a:r>
              <a:rPr lang="fr-FR" altLang="fr-FR" sz="1500" i="1">
                <a:solidFill>
                  <a:srgbClr val="008000"/>
                </a:solidFill>
              </a:rPr>
              <a:t>Atlas sur les ressources sauvages au Sénégal</a:t>
            </a:r>
            <a:r>
              <a:rPr lang="fr-FR" altLang="fr-FR" sz="1500">
                <a:solidFill>
                  <a:srgbClr val="008000"/>
                </a:solidFill>
              </a:rPr>
              <a:t>, ibid.</a:t>
            </a:r>
          </a:p>
        </p:txBody>
      </p:sp>
      <p:pic>
        <p:nvPicPr>
          <p:cNvPr id="48141" name="Image 14">
            <a:extLst>
              <a:ext uri="{FF2B5EF4-FFF2-40B4-BE49-F238E27FC236}">
                <a16:creationId xmlns:a16="http://schemas.microsoft.com/office/drawing/2014/main" id="{1F0C6AF5-E376-4E99-BBD0-CEF440CEA19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338" y="4913313"/>
            <a:ext cx="22860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Image 15">
            <a:extLst>
              <a:ext uri="{FF2B5EF4-FFF2-40B4-BE49-F238E27FC236}">
                <a16:creationId xmlns:a16="http://schemas.microsoft.com/office/drawing/2014/main" id="{D700AD41-C19B-4150-9182-B8B24918229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89213" y="4913313"/>
            <a:ext cx="18288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Image 16">
            <a:extLst>
              <a:ext uri="{FF2B5EF4-FFF2-40B4-BE49-F238E27FC236}">
                <a16:creationId xmlns:a16="http://schemas.microsoft.com/office/drawing/2014/main" id="{4872C597-CD2F-45C3-8A0E-352DF6BA73C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27575" y="5465763"/>
            <a:ext cx="1574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Image 17">
            <a:extLst>
              <a:ext uri="{FF2B5EF4-FFF2-40B4-BE49-F238E27FC236}">
                <a16:creationId xmlns:a16="http://schemas.microsoft.com/office/drawing/2014/main" id="{AD566B5D-27CB-4015-AB92-32EF0589993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10338" y="5205413"/>
            <a:ext cx="18288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Image 18">
            <a:extLst>
              <a:ext uri="{FF2B5EF4-FFF2-40B4-BE49-F238E27FC236}">
                <a16:creationId xmlns:a16="http://schemas.microsoft.com/office/drawing/2014/main" id="{ADC99AC5-CD11-4112-BAE8-EAE2147BA22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47100" y="4772025"/>
            <a:ext cx="1778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6" name="ZoneTexte 19">
            <a:extLst>
              <a:ext uri="{FF2B5EF4-FFF2-40B4-BE49-F238E27FC236}">
                <a16:creationId xmlns:a16="http://schemas.microsoft.com/office/drawing/2014/main" id="{580284F4-D2E2-4CF9-AAA1-686B9CA5318A}"/>
              </a:ext>
            </a:extLst>
          </p:cNvPr>
          <p:cNvSpPr txBox="1">
            <a:spLocks noChangeArrowheads="1"/>
          </p:cNvSpPr>
          <p:nvPr/>
        </p:nvSpPr>
        <p:spPr bwMode="auto">
          <a:xfrm>
            <a:off x="8547100" y="6324600"/>
            <a:ext cx="1884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Les graines comestibles sont commercialisées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65B6553-0B59-4A2D-B15E-A4AEBA2B557D}"/>
              </a:ext>
            </a:extLst>
          </p:cNvPr>
          <p:cNvSpPr>
            <a:spLocks noGrp="1"/>
          </p:cNvSpPr>
          <p:nvPr>
            <p:ph type="sldNum" sz="quarter" idx="12"/>
          </p:nvPr>
        </p:nvSpPr>
        <p:spPr>
          <a:xfrm>
            <a:off x="9036050" y="6234113"/>
            <a:ext cx="2743200" cy="365125"/>
          </a:xfrm>
        </p:spPr>
        <p:txBody>
          <a:bodyPr/>
          <a:lstStyle/>
          <a:p>
            <a:pPr>
              <a:defRPr/>
            </a:pPr>
            <a:fld id="{298E978C-08D1-4902-963D-5E8AD78F9951}" type="slidenum">
              <a:rPr lang="fr-FR"/>
              <a:pPr>
                <a:defRPr/>
              </a:pPr>
              <a:t>63</a:t>
            </a:fld>
            <a:endParaRPr lang="fr-FR"/>
          </a:p>
        </p:txBody>
      </p:sp>
      <p:sp>
        <p:nvSpPr>
          <p:cNvPr id="49155" name="Espace réservé du numéro de diapositive 1">
            <a:extLst>
              <a:ext uri="{FF2B5EF4-FFF2-40B4-BE49-F238E27FC236}">
                <a16:creationId xmlns:a16="http://schemas.microsoft.com/office/drawing/2014/main" id="{A361E939-0433-4898-B8FB-53771DC9596D}"/>
              </a:ext>
            </a:extLst>
          </p:cNvPr>
          <p:cNvSpPr txBox="1">
            <a:spLocks/>
          </p:cNvSpPr>
          <p:nvPr/>
        </p:nvSpPr>
        <p:spPr bwMode="auto">
          <a:xfrm>
            <a:off x="10710863" y="176213"/>
            <a:ext cx="12842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13E4973-4A74-4DEE-AD5E-2235E3B43A94}" type="slidenum">
              <a:rPr lang="fr-FR" altLang="fr-FR" sz="1200">
                <a:solidFill>
                  <a:srgbClr val="898989"/>
                </a:solidFill>
              </a:rPr>
              <a:pPr algn="r" eaLnBrk="1" hangingPunct="1">
                <a:lnSpc>
                  <a:spcPct val="100000"/>
                </a:lnSpc>
                <a:spcBef>
                  <a:spcPct val="0"/>
                </a:spcBef>
                <a:buFontTx/>
                <a:buNone/>
              </a:pPr>
              <a:t>63</a:t>
            </a:fld>
            <a:endParaRPr lang="fr-FR" altLang="fr-FR" sz="1200">
              <a:solidFill>
                <a:srgbClr val="898989"/>
              </a:solidFill>
            </a:endParaRPr>
          </a:p>
        </p:txBody>
      </p:sp>
      <p:sp>
        <p:nvSpPr>
          <p:cNvPr id="49156" name="Rectangle 4">
            <a:extLst>
              <a:ext uri="{FF2B5EF4-FFF2-40B4-BE49-F238E27FC236}">
                <a16:creationId xmlns:a16="http://schemas.microsoft.com/office/drawing/2014/main" id="{D0160968-DBB8-43C6-99E0-0CE364D1B003}"/>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49157" name="ZoneTexte 5">
            <a:extLst>
              <a:ext uri="{FF2B5EF4-FFF2-40B4-BE49-F238E27FC236}">
                <a16:creationId xmlns:a16="http://schemas.microsoft.com/office/drawing/2014/main" id="{75D86A6B-5FEC-452C-856E-5100084CE582}"/>
              </a:ext>
            </a:extLst>
          </p:cNvPr>
          <p:cNvSpPr txBox="1">
            <a:spLocks noChangeArrowheads="1"/>
          </p:cNvSpPr>
          <p:nvPr/>
        </p:nvSpPr>
        <p:spPr bwMode="auto">
          <a:xfrm>
            <a:off x="107950" y="982663"/>
            <a:ext cx="1188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3.13. </a:t>
            </a:r>
            <a:r>
              <a:rPr lang="fr-FR" altLang="fr-FR" b="1">
                <a:solidFill>
                  <a:srgbClr val="008000"/>
                </a:solidFill>
              </a:rPr>
              <a:t>Arbre bouteille </a:t>
            </a:r>
            <a:r>
              <a:rPr lang="fr-FR" altLang="fr-FR">
                <a:solidFill>
                  <a:srgbClr val="008000"/>
                </a:solidFill>
              </a:rPr>
              <a:t>(</a:t>
            </a:r>
            <a:r>
              <a:rPr lang="fr-FR" altLang="fr-FR" i="1">
                <a:solidFill>
                  <a:srgbClr val="008000"/>
                </a:solidFill>
              </a:rPr>
              <a:t>Brachychiton populneus </a:t>
            </a:r>
            <a:r>
              <a:rPr lang="fr-FR" altLang="fr-FR">
                <a:solidFill>
                  <a:srgbClr val="008000"/>
                </a:solidFill>
              </a:rPr>
              <a:t>et </a:t>
            </a:r>
            <a:r>
              <a:rPr lang="fr-FR" altLang="fr-FR" i="1">
                <a:solidFill>
                  <a:srgbClr val="008000"/>
                </a:solidFill>
              </a:rPr>
              <a:t>B. Rupestris</a:t>
            </a:r>
            <a:r>
              <a:rPr lang="fr-FR" altLang="fr-FR">
                <a:solidFill>
                  <a:srgbClr val="008000"/>
                </a:solidFill>
              </a:rPr>
              <a:t>), en anglais : </a:t>
            </a:r>
            <a:r>
              <a:rPr lang="fr-FR" altLang="fr-FR" b="1">
                <a:solidFill>
                  <a:srgbClr val="008000"/>
                </a:solidFill>
              </a:rPr>
              <a:t>kurrajong</a:t>
            </a:r>
            <a:r>
              <a:rPr lang="fr-FR" altLang="fr-FR">
                <a:solidFill>
                  <a:srgbClr val="008000"/>
                </a:solidFill>
              </a:rPr>
              <a:t>, bottle tree</a:t>
            </a:r>
          </a:p>
          <a:p>
            <a:pPr algn="just" eaLnBrk="1" hangingPunct="1"/>
            <a:r>
              <a:rPr lang="fr-FR" altLang="fr-FR">
                <a:solidFill>
                  <a:srgbClr val="008000"/>
                </a:solidFill>
              </a:rPr>
              <a:t>Grand arbre fourrager des </a:t>
            </a:r>
            <a:r>
              <a:rPr lang="fr-FR" altLang="fr-FR" b="1">
                <a:solidFill>
                  <a:srgbClr val="008000"/>
                </a:solidFill>
              </a:rPr>
              <a:t>climats chauds et secs</a:t>
            </a:r>
            <a:r>
              <a:rPr lang="fr-FR" altLang="fr-FR">
                <a:solidFill>
                  <a:srgbClr val="008000"/>
                </a:solidFill>
              </a:rPr>
              <a:t>, adapté à l'agroforesterie. Il a de profondes racines pivotantes; ne rentre pas en compétition avec d'autres cultures ou une prairie. Il supporte le recépage en taillis.</a:t>
            </a:r>
          </a:p>
          <a:p>
            <a:pPr algn="just" eaLnBrk="1" hangingPunct="1"/>
            <a:r>
              <a:rPr lang="fr-FR" altLang="fr-FR">
                <a:solidFill>
                  <a:srgbClr val="008000"/>
                </a:solidFill>
              </a:rPr>
              <a:t>Son tronc prolongée est un dispositif de stockage de l'eau pour la survie dans un climat chaud et sec.</a:t>
            </a:r>
          </a:p>
          <a:p>
            <a:pPr algn="just" eaLnBrk="1" hangingPunct="1"/>
            <a:r>
              <a:rPr lang="fr-FR" altLang="fr-FR">
                <a:solidFill>
                  <a:srgbClr val="008000"/>
                </a:solidFill>
              </a:rPr>
              <a:t>Les jeunes plants poussent à partir d'une racine-tubercule pivotante résistante à la sécheresse et au feu.</a:t>
            </a:r>
          </a:p>
          <a:p>
            <a:pPr algn="just" eaLnBrk="1" hangingPunct="1"/>
            <a:r>
              <a:rPr lang="fr-FR" altLang="fr-FR" u="sng">
                <a:solidFill>
                  <a:srgbClr val="008000"/>
                </a:solidFill>
              </a:rPr>
              <a:t>Usages</a:t>
            </a:r>
            <a:r>
              <a:rPr lang="fr-FR" altLang="fr-FR">
                <a:solidFill>
                  <a:srgbClr val="008000"/>
                </a:solidFill>
              </a:rPr>
              <a:t> : </a:t>
            </a:r>
            <a:r>
              <a:rPr lang="fr-FR" altLang="fr-FR" b="1">
                <a:solidFill>
                  <a:srgbClr val="008000"/>
                </a:solidFill>
              </a:rPr>
              <a:t>Fourrage</a:t>
            </a:r>
            <a:r>
              <a:rPr lang="fr-FR" altLang="fr-FR">
                <a:solidFill>
                  <a:srgbClr val="008000"/>
                </a:solidFill>
              </a:rPr>
              <a:t> de feuilles, surtout comme </a:t>
            </a:r>
            <a:r>
              <a:rPr lang="fr-FR" altLang="fr-FR" i="1">
                <a:solidFill>
                  <a:srgbClr val="008000"/>
                </a:solidFill>
              </a:rPr>
              <a:t>ration en cas de sécheresse pour les ovins et les bovins</a:t>
            </a:r>
            <a:r>
              <a:rPr lang="fr-FR" altLang="fr-FR">
                <a:solidFill>
                  <a:srgbClr val="008000"/>
                </a:solidFill>
              </a:rPr>
              <a:t>. Les feuilles manquent de phosphore, qu'il faut fournir sous forme de pierres à lécher. Les arbres bouteilles (</a:t>
            </a:r>
            <a:r>
              <a:rPr lang="fr-FR" altLang="fr-FR" i="1">
                <a:solidFill>
                  <a:srgbClr val="008000"/>
                </a:solidFill>
              </a:rPr>
              <a:t>B. Rupestris</a:t>
            </a:r>
            <a:r>
              <a:rPr lang="fr-FR" altLang="fr-FR">
                <a:solidFill>
                  <a:srgbClr val="008000"/>
                </a:solidFill>
              </a:rPr>
              <a:t>) sont parfois complètement taillés pour donner leur pulpe intérieur à manger aux bovins en cas d'extrême sécheresse ; ils faut alors les replanter.</a:t>
            </a:r>
          </a:p>
        </p:txBody>
      </p:sp>
      <p:pic>
        <p:nvPicPr>
          <p:cNvPr id="49158" name="Image 6">
            <a:extLst>
              <a:ext uri="{FF2B5EF4-FFF2-40B4-BE49-F238E27FC236}">
                <a16:creationId xmlns:a16="http://schemas.microsoft.com/office/drawing/2014/main" id="{0BCFA254-BDD6-4B88-81ED-A7E0CBCD0C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275" y="3357563"/>
            <a:ext cx="2794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7">
            <a:extLst>
              <a:ext uri="{FF2B5EF4-FFF2-40B4-BE49-F238E27FC236}">
                <a16:creationId xmlns:a16="http://schemas.microsoft.com/office/drawing/2014/main" id="{08DF068F-4E30-461E-9826-724785868E1D}"/>
              </a:ext>
            </a:extLst>
          </p:cNvPr>
          <p:cNvSpPr>
            <a:spLocks noChangeArrowheads="1"/>
          </p:cNvSpPr>
          <p:nvPr/>
        </p:nvSpPr>
        <p:spPr bwMode="auto">
          <a:xfrm>
            <a:off x="569913" y="6475413"/>
            <a:ext cx="1841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a:t>
            </a:r>
            <a:r>
              <a:rPr lang="fr-FR" altLang="fr-FR" sz="1200" i="1">
                <a:solidFill>
                  <a:srgbClr val="008000"/>
                </a:solidFill>
              </a:rPr>
              <a:t>Brachychiton populneus </a:t>
            </a:r>
            <a:endParaRPr lang="fr-FR" altLang="fr-FR" sz="1200"/>
          </a:p>
        </p:txBody>
      </p:sp>
      <p:pic>
        <p:nvPicPr>
          <p:cNvPr id="49160" name="Image 8">
            <a:extLst>
              <a:ext uri="{FF2B5EF4-FFF2-40B4-BE49-F238E27FC236}">
                <a16:creationId xmlns:a16="http://schemas.microsoft.com/office/drawing/2014/main" id="{4CC740F8-2E28-4D8D-833D-D698BF09F9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2288" y="3357563"/>
            <a:ext cx="162242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Rectangle 9">
            <a:extLst>
              <a:ext uri="{FF2B5EF4-FFF2-40B4-BE49-F238E27FC236}">
                <a16:creationId xmlns:a16="http://schemas.microsoft.com/office/drawing/2014/main" id="{2096EFC0-D33B-4B7E-848D-C3297ACBE9C9}"/>
              </a:ext>
            </a:extLst>
          </p:cNvPr>
          <p:cNvSpPr>
            <a:spLocks noChangeArrowheads="1"/>
          </p:cNvSpPr>
          <p:nvPr/>
        </p:nvSpPr>
        <p:spPr bwMode="auto">
          <a:xfrm>
            <a:off x="2962275" y="6461125"/>
            <a:ext cx="1841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a:t>
            </a:r>
            <a:r>
              <a:rPr lang="fr-FR" altLang="fr-FR" sz="1200" i="1">
                <a:solidFill>
                  <a:srgbClr val="008000"/>
                </a:solidFill>
              </a:rPr>
              <a:t>Brachychiton populneus </a:t>
            </a:r>
            <a:endParaRPr lang="fr-FR" altLang="fr-FR" sz="1200"/>
          </a:p>
        </p:txBody>
      </p:sp>
      <p:sp>
        <p:nvSpPr>
          <p:cNvPr id="49162" name="Rectangle 10">
            <a:extLst>
              <a:ext uri="{FF2B5EF4-FFF2-40B4-BE49-F238E27FC236}">
                <a16:creationId xmlns:a16="http://schemas.microsoft.com/office/drawing/2014/main" id="{A614D70E-B638-4078-8EC1-B9A702FA578F}"/>
              </a:ext>
            </a:extLst>
          </p:cNvPr>
          <p:cNvSpPr>
            <a:spLocks noChangeArrowheads="1"/>
          </p:cNvSpPr>
          <p:nvPr/>
        </p:nvSpPr>
        <p:spPr bwMode="auto">
          <a:xfrm>
            <a:off x="6913563" y="5518150"/>
            <a:ext cx="4884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a:t>
            </a:r>
            <a:r>
              <a:rPr lang="fr-FR" altLang="fr-FR" sz="1200">
                <a:solidFill>
                  <a:srgbClr val="008000"/>
                </a:solidFill>
                <a:latin typeface="Arial" panose="020B0604020202020204" pitchFamily="34" charset="0"/>
              </a:rPr>
              <a:t>Arbre bouteille australien / rupestr (</a:t>
            </a:r>
            <a:r>
              <a:rPr lang="fr-FR" altLang="fr-FR" sz="1200" i="1">
                <a:solidFill>
                  <a:srgbClr val="008000"/>
                </a:solidFill>
                <a:latin typeface="Arial" panose="020B0604020202020204" pitchFamily="34" charset="0"/>
              </a:rPr>
              <a:t>Brachychiton rupestris</a:t>
            </a:r>
            <a:r>
              <a:rPr lang="fr-FR" altLang="fr-FR" sz="1200">
                <a:solidFill>
                  <a:srgbClr val="008000"/>
                </a:solidFill>
                <a:latin typeface="Arial" panose="020B0604020202020204" pitchFamily="34" charset="0"/>
              </a:rPr>
              <a:t>) </a:t>
            </a:r>
            <a:r>
              <a:rPr lang="fr-FR" altLang="fr-FR" sz="1200">
                <a:solidFill>
                  <a:srgbClr val="008000"/>
                </a:solidFill>
              </a:rPr>
              <a:t>↖↑</a:t>
            </a:r>
          </a:p>
        </p:txBody>
      </p:sp>
      <p:pic>
        <p:nvPicPr>
          <p:cNvPr id="49163" name="Image 11">
            <a:extLst>
              <a:ext uri="{FF2B5EF4-FFF2-40B4-BE49-F238E27FC236}">
                <a16:creationId xmlns:a16="http://schemas.microsoft.com/office/drawing/2014/main" id="{49AAEADE-72FC-40CE-8B9A-C61F6F2434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63213" y="3357563"/>
            <a:ext cx="16764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Image 12">
            <a:extLst>
              <a:ext uri="{FF2B5EF4-FFF2-40B4-BE49-F238E27FC236}">
                <a16:creationId xmlns:a16="http://schemas.microsoft.com/office/drawing/2014/main" id="{C412BAA0-0062-4E79-BD8B-398B26C9FE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3788" y="3357563"/>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Image 13">
            <a:extLst>
              <a:ext uri="{FF2B5EF4-FFF2-40B4-BE49-F238E27FC236}">
                <a16:creationId xmlns:a16="http://schemas.microsoft.com/office/drawing/2014/main" id="{A33197AD-1090-4B8C-A429-E09E7678AA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6250" y="3357563"/>
            <a:ext cx="1524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Image 14">
            <a:extLst>
              <a:ext uri="{FF2B5EF4-FFF2-40B4-BE49-F238E27FC236}">
                <a16:creationId xmlns:a16="http://schemas.microsoft.com/office/drawing/2014/main" id="{F4156102-FFDF-4CD4-8D49-30AEB60F5D5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37575" y="3363913"/>
            <a:ext cx="17589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7" name="Rectangle 15">
            <a:extLst>
              <a:ext uri="{FF2B5EF4-FFF2-40B4-BE49-F238E27FC236}">
                <a16:creationId xmlns:a16="http://schemas.microsoft.com/office/drawing/2014/main" id="{595765A2-FC68-438E-B4C2-1DCE76634578}"/>
              </a:ext>
            </a:extLst>
          </p:cNvPr>
          <p:cNvSpPr>
            <a:spLocks noChangeArrowheads="1"/>
          </p:cNvSpPr>
          <p:nvPr/>
        </p:nvSpPr>
        <p:spPr bwMode="auto">
          <a:xfrm>
            <a:off x="136525" y="588963"/>
            <a:ext cx="8961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 (suite)</a:t>
            </a:r>
            <a:endParaRPr lang="fr-FR" altLang="fr-FR"/>
          </a:p>
        </p:txBody>
      </p:sp>
      <p:pic>
        <p:nvPicPr>
          <p:cNvPr id="49168" name="Picture 3" descr="fourrage2_ss">
            <a:extLst>
              <a:ext uri="{FF2B5EF4-FFF2-40B4-BE49-F238E27FC236}">
                <a16:creationId xmlns:a16="http://schemas.microsoft.com/office/drawing/2014/main" id="{7B61A7D2-15F9-4A51-8BBA-719B7A219C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075" y="73025"/>
            <a:ext cx="425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9" name="Rectangle 15">
            <a:extLst>
              <a:ext uri="{FF2B5EF4-FFF2-40B4-BE49-F238E27FC236}">
                <a16:creationId xmlns:a16="http://schemas.microsoft.com/office/drawing/2014/main" id="{367C5294-CF97-49FE-AC3B-8A16F082A976}"/>
              </a:ext>
            </a:extLst>
          </p:cNvPr>
          <p:cNvSpPr>
            <a:spLocks noChangeArrowheads="1"/>
          </p:cNvSpPr>
          <p:nvPr/>
        </p:nvSpPr>
        <p:spPr bwMode="auto">
          <a:xfrm>
            <a:off x="8869363" y="4603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600" b="1">
                <a:solidFill>
                  <a:srgbClr val="008000"/>
                </a:solidFill>
                <a:latin typeface="Arial" panose="020B0604020202020204" pitchFamily="34" charset="0"/>
              </a:rPr>
              <a:t>U</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EF240B4-1B69-4646-A83C-56099A828B5E}"/>
              </a:ext>
            </a:extLst>
          </p:cNvPr>
          <p:cNvSpPr>
            <a:spLocks noGrp="1"/>
          </p:cNvSpPr>
          <p:nvPr>
            <p:ph type="sldNum" sz="quarter" idx="12"/>
          </p:nvPr>
        </p:nvSpPr>
        <p:spPr>
          <a:xfrm>
            <a:off x="11630025" y="165100"/>
            <a:ext cx="468313" cy="369888"/>
          </a:xfrm>
        </p:spPr>
        <p:txBody>
          <a:bodyPr/>
          <a:lstStyle/>
          <a:p>
            <a:pPr>
              <a:defRPr/>
            </a:pPr>
            <a:fld id="{45FA8122-46EE-4E2A-B6BE-C4BBE3DC78BB}" type="slidenum">
              <a:rPr lang="fr-FR"/>
              <a:pPr>
                <a:defRPr/>
              </a:pPr>
              <a:t>64</a:t>
            </a:fld>
            <a:endParaRPr lang="fr-FR"/>
          </a:p>
        </p:txBody>
      </p:sp>
      <p:sp>
        <p:nvSpPr>
          <p:cNvPr id="50179" name="Rectangle 3">
            <a:extLst>
              <a:ext uri="{FF2B5EF4-FFF2-40B4-BE49-F238E27FC236}">
                <a16:creationId xmlns:a16="http://schemas.microsoft.com/office/drawing/2014/main" id="{B54386B0-ACBF-4C84-9904-3B852A763D1E}"/>
              </a:ext>
            </a:extLst>
          </p:cNvPr>
          <p:cNvSpPr>
            <a:spLocks noChangeArrowheads="1"/>
          </p:cNvSpPr>
          <p:nvPr/>
        </p:nvSpPr>
        <p:spPr bwMode="auto">
          <a:xfrm>
            <a:off x="136525" y="958850"/>
            <a:ext cx="490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3.14. </a:t>
            </a:r>
            <a:r>
              <a:rPr lang="fr-FR" altLang="fr-FR" b="1">
                <a:solidFill>
                  <a:srgbClr val="008000"/>
                </a:solidFill>
              </a:rPr>
              <a:t>Burkea</a:t>
            </a:r>
            <a:r>
              <a:rPr lang="fr-FR" altLang="fr-FR">
                <a:solidFill>
                  <a:srgbClr val="008000"/>
                </a:solidFill>
              </a:rPr>
              <a:t> ou</a:t>
            </a:r>
            <a:r>
              <a:rPr lang="fr-FR" altLang="fr-FR" b="1">
                <a:solidFill>
                  <a:srgbClr val="008000"/>
                </a:solidFill>
              </a:rPr>
              <a:t> Syringa sauvage </a:t>
            </a:r>
            <a:r>
              <a:rPr lang="fr-FR" altLang="fr-FR">
                <a:solidFill>
                  <a:srgbClr val="008000"/>
                </a:solidFill>
              </a:rPr>
              <a:t>(</a:t>
            </a:r>
            <a:r>
              <a:rPr lang="fr-FR" altLang="fr-FR" i="1">
                <a:solidFill>
                  <a:srgbClr val="008000"/>
                </a:solidFill>
              </a:rPr>
              <a:t>Burkea africana</a:t>
            </a:r>
            <a:r>
              <a:rPr lang="fr-FR" altLang="fr-FR">
                <a:solidFill>
                  <a:srgbClr val="008000"/>
                </a:solidFill>
              </a:rPr>
              <a:t>)</a:t>
            </a:r>
          </a:p>
        </p:txBody>
      </p:sp>
      <p:sp>
        <p:nvSpPr>
          <p:cNvPr id="50180" name="Rectangle 4">
            <a:extLst>
              <a:ext uri="{FF2B5EF4-FFF2-40B4-BE49-F238E27FC236}">
                <a16:creationId xmlns:a16="http://schemas.microsoft.com/office/drawing/2014/main" id="{B8E1D4F7-54D4-4276-975F-7A5978A900D2}"/>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0181" name="Rectangle 5">
            <a:extLst>
              <a:ext uri="{FF2B5EF4-FFF2-40B4-BE49-F238E27FC236}">
                <a16:creationId xmlns:a16="http://schemas.microsoft.com/office/drawing/2014/main" id="{B9EAEA2B-E17C-435D-B933-5F07ADE5216A}"/>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50182" name="Rectangle 13">
            <a:extLst>
              <a:ext uri="{FF2B5EF4-FFF2-40B4-BE49-F238E27FC236}">
                <a16:creationId xmlns:a16="http://schemas.microsoft.com/office/drawing/2014/main" id="{9DC467F1-3FC0-4583-BC9E-B4A2E282EA74}"/>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0183" name="Rectangle 7">
            <a:extLst>
              <a:ext uri="{FF2B5EF4-FFF2-40B4-BE49-F238E27FC236}">
                <a16:creationId xmlns:a16="http://schemas.microsoft.com/office/drawing/2014/main" id="{D55BE756-2278-4899-8BAE-C819E6C9CDF5}"/>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0184" name="Rectangle 15">
            <a:extLst>
              <a:ext uri="{FF2B5EF4-FFF2-40B4-BE49-F238E27FC236}">
                <a16:creationId xmlns:a16="http://schemas.microsoft.com/office/drawing/2014/main" id="{F5AF5738-D62E-4F47-8AFA-6F669DB3C34F}"/>
              </a:ext>
            </a:extLst>
          </p:cNvPr>
          <p:cNvSpPr>
            <a:spLocks noChangeArrowheads="1"/>
          </p:cNvSpPr>
          <p:nvPr/>
        </p:nvSpPr>
        <p:spPr bwMode="auto">
          <a:xfrm>
            <a:off x="8443913" y="165100"/>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pic>
        <p:nvPicPr>
          <p:cNvPr id="50185" name="Image 14" descr="logo aride_s.jpg">
            <a:extLst>
              <a:ext uri="{FF2B5EF4-FFF2-40B4-BE49-F238E27FC236}">
                <a16:creationId xmlns:a16="http://schemas.microsoft.com/office/drawing/2014/main" id="{D489C77D-3C17-4C4B-8B99-46FEF8BBAB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ZoneTexte 11">
            <a:extLst>
              <a:ext uri="{FF2B5EF4-FFF2-40B4-BE49-F238E27FC236}">
                <a16:creationId xmlns:a16="http://schemas.microsoft.com/office/drawing/2014/main" id="{6FBA5407-0FF0-4B2B-AA74-9C5B09C9162C}"/>
              </a:ext>
            </a:extLst>
          </p:cNvPr>
          <p:cNvSpPr txBox="1">
            <a:spLocks noChangeArrowheads="1"/>
          </p:cNvSpPr>
          <p:nvPr/>
        </p:nvSpPr>
        <p:spPr bwMode="auto">
          <a:xfrm>
            <a:off x="136525" y="1243013"/>
            <a:ext cx="1187926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 arbre à feuilles caduques, à sommet plat, de taille moyenne, de la famille de </a:t>
            </a:r>
            <a:r>
              <a:rPr lang="fr-FR" altLang="fr-FR" i="1">
                <a:solidFill>
                  <a:srgbClr val="008000"/>
                </a:solidFill>
                <a:hlinkClick r:id="rId3" tooltip="Caesalpiniaceae"/>
              </a:rPr>
              <a:t>Caesalpiniaceae</a:t>
            </a:r>
            <a:r>
              <a:rPr lang="fr-FR" altLang="fr-FR">
                <a:solidFill>
                  <a:srgbClr val="008000"/>
                </a:solidFill>
              </a:rPr>
              <a:t>. </a:t>
            </a:r>
          </a:p>
          <a:p>
            <a:pPr algn="just" eaLnBrk="1" hangingPunct="1"/>
            <a:r>
              <a:rPr lang="fr-FR" altLang="fr-FR" sz="1200">
                <a:solidFill>
                  <a:srgbClr val="008000"/>
                </a:solidFill>
              </a:rPr>
              <a:t>Répandu en Afrique tropicale, il se trouve au </a:t>
            </a:r>
            <a:r>
              <a:rPr lang="fr-FR" altLang="fr-FR" sz="1200">
                <a:solidFill>
                  <a:srgbClr val="008000"/>
                </a:solidFill>
                <a:hlinkClick r:id="rId4" tooltip="Tchad"/>
              </a:rPr>
              <a:t>Tchad</a:t>
            </a:r>
            <a:r>
              <a:rPr lang="fr-FR" altLang="fr-FR" sz="1200">
                <a:solidFill>
                  <a:srgbClr val="008000"/>
                </a:solidFill>
              </a:rPr>
              <a:t>, au Soudan, en Tanzanie, en </a:t>
            </a:r>
            <a:r>
              <a:rPr lang="fr-FR" altLang="fr-FR" sz="1200">
                <a:solidFill>
                  <a:srgbClr val="008000"/>
                </a:solidFill>
                <a:hlinkClick r:id="rId5" tooltip="Ouganda"/>
              </a:rPr>
              <a:t>Ouganda</a:t>
            </a:r>
            <a:r>
              <a:rPr lang="fr-FR" altLang="fr-FR" sz="1200">
                <a:solidFill>
                  <a:srgbClr val="008000"/>
                </a:solidFill>
              </a:rPr>
              <a:t>, au  </a:t>
            </a:r>
            <a:r>
              <a:rPr lang="fr-FR" altLang="fr-FR" sz="1200">
                <a:solidFill>
                  <a:srgbClr val="008000"/>
                </a:solidFill>
                <a:hlinkClick r:id="rId6" tooltip="Cameroun"/>
              </a:rPr>
              <a:t>Cameroun</a:t>
            </a:r>
            <a:r>
              <a:rPr lang="fr-FR" altLang="fr-FR" sz="1200">
                <a:solidFill>
                  <a:srgbClr val="008000"/>
                </a:solidFill>
              </a:rPr>
              <a:t>,  en </a:t>
            </a:r>
            <a:r>
              <a:rPr lang="fr-FR" altLang="fr-FR" sz="1200">
                <a:solidFill>
                  <a:srgbClr val="008000"/>
                </a:solidFill>
                <a:hlinkClick r:id="rId7" tooltip="République centrafricaine"/>
              </a:rPr>
              <a:t>République</a:t>
            </a:r>
            <a:r>
              <a:rPr lang="fr-FR" altLang="fr-FR" sz="1200">
                <a:solidFill>
                  <a:srgbClr val="008000"/>
                </a:solidFill>
              </a:rPr>
              <a:t> centrafricaine, au Zaïre, au </a:t>
            </a:r>
            <a:r>
              <a:rPr lang="fr-FR" altLang="fr-FR" sz="1200">
                <a:solidFill>
                  <a:srgbClr val="008000"/>
                </a:solidFill>
                <a:hlinkClick r:id="rId8" tooltip="Bénin"/>
              </a:rPr>
              <a:t>Bénin</a:t>
            </a:r>
            <a:r>
              <a:rPr lang="fr-FR" altLang="fr-FR" sz="1200">
                <a:solidFill>
                  <a:srgbClr val="008000"/>
                </a:solidFill>
              </a:rPr>
              <a:t>, au </a:t>
            </a:r>
            <a:r>
              <a:rPr lang="fr-FR" altLang="fr-FR" sz="1200">
                <a:solidFill>
                  <a:srgbClr val="008000"/>
                </a:solidFill>
                <a:hlinkClick r:id="rId9" tooltip="Burkina Faso"/>
              </a:rPr>
              <a:t>Burkina </a:t>
            </a:r>
            <a:r>
              <a:rPr lang="fr-FR" altLang="fr-FR" sz="1200">
                <a:solidFill>
                  <a:srgbClr val="008000"/>
                </a:solidFill>
              </a:rPr>
              <a:t>Faso, sur la </a:t>
            </a:r>
            <a:r>
              <a:rPr lang="fr-FR" altLang="fr-FR" sz="1200">
                <a:solidFill>
                  <a:srgbClr val="008000"/>
                </a:solidFill>
                <a:hlinkClick r:id="rId10" tooltip="Côte d'Ivoire"/>
              </a:rPr>
              <a:t>côte</a:t>
            </a:r>
            <a:r>
              <a:rPr lang="fr-FR" altLang="fr-FR" sz="1200">
                <a:solidFill>
                  <a:srgbClr val="008000"/>
                </a:solidFill>
              </a:rPr>
              <a:t> du </a:t>
            </a:r>
            <a:r>
              <a:rPr lang="fr-FR" altLang="fr-FR" sz="1200">
                <a:solidFill>
                  <a:srgbClr val="008000"/>
                </a:solidFill>
                <a:hlinkClick r:id="rId11" tooltip="Transvaal Province"/>
              </a:rPr>
              <a:t>Transvaal</a:t>
            </a:r>
            <a:r>
              <a:rPr lang="fr-FR" altLang="fr-FR" sz="1200">
                <a:solidFill>
                  <a:srgbClr val="008000"/>
                </a:solidFill>
              </a:rPr>
              <a:t>, au Sénégal, au sud de la Namibie, au Botswana, au Mozambique etc.</a:t>
            </a:r>
          </a:p>
          <a:p>
            <a:pPr algn="just" eaLnBrk="1" hangingPunct="1"/>
            <a:r>
              <a:rPr lang="fr-FR" altLang="fr-FR" sz="1200">
                <a:solidFill>
                  <a:srgbClr val="008000"/>
                </a:solidFill>
              </a:rPr>
              <a:t>Les feuilles sont composées, bipennées, argentées, pubescentes ou glabrescentes. Les fleurs sont d'un blanc crémeux, parfumées et en grappes pendantes, jusqu'à 300 mm de longueur. </a:t>
            </a:r>
            <a:r>
              <a:rPr lang="fr-FR" altLang="fr-FR" sz="1200">
                <a:solidFill>
                  <a:srgbClr val="FF0000"/>
                </a:solidFill>
              </a:rPr>
              <a:t>L'écorce est toxique, riche en </a:t>
            </a:r>
            <a:r>
              <a:rPr lang="fr-FR" altLang="fr-FR" sz="1200">
                <a:solidFill>
                  <a:srgbClr val="FF0000"/>
                </a:solidFill>
                <a:hlinkClick r:id="rId12" tooltip="Alcaloïdes"/>
              </a:rPr>
              <a:t>alcaloïdes</a:t>
            </a:r>
            <a:r>
              <a:rPr lang="fr-FR" altLang="fr-FR" sz="1200">
                <a:solidFill>
                  <a:srgbClr val="FF0000"/>
                </a:solidFill>
              </a:rPr>
              <a:t> et en </a:t>
            </a:r>
            <a:r>
              <a:rPr lang="fr-FR" altLang="fr-FR" sz="1200">
                <a:solidFill>
                  <a:srgbClr val="FF0000"/>
                </a:solidFill>
                <a:hlinkClick r:id="rId13" tooltip="Tanins"/>
              </a:rPr>
              <a:t>tanins</a:t>
            </a:r>
            <a:r>
              <a:rPr lang="fr-FR" altLang="fr-FR" sz="1200">
                <a:solidFill>
                  <a:srgbClr val="FF0000"/>
                </a:solidFill>
              </a:rPr>
              <a:t> et utilisée pour le tannage du cuir. L’écorce pulvérisée (pilée) est jetée dans l'eau pour paralyser les poissons</a:t>
            </a:r>
            <a:r>
              <a:rPr lang="fr-FR" altLang="fr-FR" sz="1200">
                <a:solidFill>
                  <a:srgbClr val="008000"/>
                </a:solidFill>
              </a:rPr>
              <a:t>.</a:t>
            </a:r>
          </a:p>
          <a:p>
            <a:pPr algn="just" eaLnBrk="1" hangingPunct="1"/>
            <a:r>
              <a:rPr lang="fr-FR" altLang="fr-FR" sz="1200">
                <a:solidFill>
                  <a:srgbClr val="008000"/>
                </a:solidFill>
              </a:rPr>
              <a:t>Le bois de cœur est un produit durable, résistant aux insectes de bois, avec un grain ondulé modérément fin, qui est brun foncé à brun rougeâtre. Le bois est utilisé pour les poteaux (par exemple pour la construction lourde et Les clôtures), les parquets, des planchers, le mobilier, meubles d’une facture raffinée, les traverses de chemin de fer, les ustensiles tels que des mortiers, manches d’outils, les tambours et autres instruments de musique tels que xylophones et balafons. Il est planté comme arbre d'alignement et d'ornement. Ce bois lourd, ayant une densité de 735 à 1020 kg / m³ à 12% d'humidité, se travaille bien. </a:t>
            </a:r>
          </a:p>
          <a:p>
            <a:pPr algn="just" eaLnBrk="1" hangingPunct="1"/>
            <a:r>
              <a:rPr lang="fr-FR" altLang="fr-FR" sz="1200">
                <a:solidFill>
                  <a:srgbClr val="008000"/>
                </a:solidFill>
              </a:rPr>
              <a:t>L'écorce, les racines et les feuilles sont couramment utilisés dans la médecine traditionnelle. Les décoctions ou infusions d'écorce sont utilisées pour traiter la fièvre, la toux, le catarrhe, la pneumonie, la ménorrhée, les maux de tête, l’inflammation de la langue et des gencives, l'empoisonnement et les maladies de la peau. La poudre d'écorce est appliquée sur les ulcères et les plaies, et pour traiter la galle. La décoction de racine ou des infusions sont utilisées pour traiter les maux d'estomac, des abcès, l'œdème, l'épilepsie, la diarrhée sanglante, la gonorrhée, la syphilis et les maux de dents. Au Burkina Faso, les racines ont été utilisées comme antidote contre le poison de flèche. Les feuilles sont utilisées dans le traitement de la fièvre, des maux de tête, de l'épilepsie, de l'ascite et de la conjonctivite. Les brindilles sont utilisées comme bâtonnets à mâcher. Les jeunes fleurs sont consommées dans les sauces. Au Burkina Faso, les feuilles sont utilisées comme condiment. La gomme de l'écorce est comestible (</a:t>
            </a:r>
            <a:r>
              <a:rPr lang="fr-FR" altLang="fr-FR" sz="1200">
                <a:solidFill>
                  <a:srgbClr val="FF3300"/>
                </a:solidFill>
              </a:rPr>
              <a:t>à vérifier</a:t>
            </a:r>
            <a:r>
              <a:rPr lang="fr-FR" altLang="fr-FR" sz="1200">
                <a:solidFill>
                  <a:srgbClr val="008000"/>
                </a:solidFill>
              </a:rPr>
              <a:t>). Il est l'hôte des chenilles des papillons </a:t>
            </a:r>
            <a:r>
              <a:rPr lang="fr-FR" altLang="fr-FR" sz="1200" i="1">
                <a:solidFill>
                  <a:srgbClr val="008000"/>
                </a:solidFill>
                <a:hlinkClick r:id="rId14" tooltip="Saturniidae"/>
              </a:rPr>
              <a:t>Saturniidae</a:t>
            </a:r>
            <a:r>
              <a:rPr lang="fr-FR" altLang="fr-FR" sz="1200">
                <a:solidFill>
                  <a:srgbClr val="008000"/>
                </a:solidFill>
              </a:rPr>
              <a:t> </a:t>
            </a:r>
            <a:r>
              <a:rPr lang="fr-FR" altLang="fr-FR" sz="1200" i="1">
                <a:solidFill>
                  <a:srgbClr val="008000"/>
                </a:solidFill>
              </a:rPr>
              <a:t>(</a:t>
            </a:r>
            <a:r>
              <a:rPr lang="fr-FR" altLang="fr-FR" sz="1200" i="1">
                <a:solidFill>
                  <a:srgbClr val="008000"/>
                </a:solidFill>
                <a:hlinkClick r:id="rId15"/>
              </a:rPr>
              <a:t>Imbrasia forda</a:t>
            </a:r>
            <a:r>
              <a:rPr lang="fr-FR" altLang="fr-FR" sz="1200">
                <a:solidFill>
                  <a:srgbClr val="008000"/>
                </a:solidFill>
              </a:rPr>
              <a:t> et </a:t>
            </a:r>
            <a:r>
              <a:rPr lang="fr-FR" altLang="fr-FR" sz="1200" i="1">
                <a:solidFill>
                  <a:srgbClr val="008000"/>
                </a:solidFill>
                <a:hlinkClick r:id="rId16" tooltip="Rohaniella pygmaea"/>
              </a:rPr>
              <a:t>Rohaniella pygmaea</a:t>
            </a:r>
            <a:r>
              <a:rPr lang="fr-FR" altLang="fr-FR" sz="1200">
                <a:solidFill>
                  <a:srgbClr val="008000"/>
                </a:solidFill>
              </a:rPr>
              <a:t>) qui, après ébullition et friture, servent de nourriture aux populations. Ceux-ci sont considérés comme un mets. Les fleurs produisent un nectar recueilli par les abeilles pour le miel.</a:t>
            </a:r>
            <a:r>
              <a:rPr lang="fr-FR" altLang="fr-FR" sz="1200"/>
              <a:t> </a:t>
            </a:r>
          </a:p>
          <a:p>
            <a:pPr algn="just" eaLnBrk="1" hangingPunct="1"/>
            <a:r>
              <a:rPr lang="fr-FR" altLang="fr-FR" sz="1200" u="sng">
                <a:solidFill>
                  <a:srgbClr val="008000"/>
                </a:solidFill>
              </a:rPr>
              <a:t>Risques de confusion </a:t>
            </a:r>
            <a:r>
              <a:rPr lang="fr-FR" altLang="fr-FR" sz="1200">
                <a:solidFill>
                  <a:srgbClr val="008000"/>
                </a:solidFill>
              </a:rPr>
              <a:t>: Le bois de </a:t>
            </a:r>
            <a:r>
              <a:rPr lang="fr-FR" altLang="fr-FR" sz="1200" i="1">
                <a:solidFill>
                  <a:srgbClr val="008000"/>
                </a:solidFill>
              </a:rPr>
              <a:t>Erythrophleum</a:t>
            </a:r>
            <a:r>
              <a:rPr lang="fr-FR" altLang="fr-FR" sz="1200">
                <a:solidFill>
                  <a:srgbClr val="008000"/>
                </a:solidFill>
              </a:rPr>
              <a:t> spp. et de </a:t>
            </a:r>
            <a:r>
              <a:rPr lang="fr-FR" altLang="fr-FR" sz="1200" i="1">
                <a:solidFill>
                  <a:srgbClr val="008000"/>
                </a:solidFill>
              </a:rPr>
              <a:t>Afzelia quanzensis</a:t>
            </a:r>
            <a:r>
              <a:rPr lang="fr-FR" altLang="fr-FR" sz="1200">
                <a:solidFill>
                  <a:srgbClr val="008000"/>
                </a:solidFill>
              </a:rPr>
              <a:t> Welw. ressemble à celui du </a:t>
            </a:r>
            <a:r>
              <a:rPr lang="fr-FR" altLang="fr-FR" sz="1200" i="1">
                <a:solidFill>
                  <a:srgbClr val="008000"/>
                </a:solidFill>
              </a:rPr>
              <a:t>Burkea africana</a:t>
            </a:r>
            <a:r>
              <a:rPr lang="fr-FR" altLang="fr-FR" sz="1200">
                <a:solidFill>
                  <a:srgbClr val="008000"/>
                </a:solidFill>
              </a:rPr>
              <a:t> et est utilisé à des fins similaires.</a:t>
            </a:r>
          </a:p>
          <a:p>
            <a:pPr algn="just" eaLnBrk="1" hangingPunct="1"/>
            <a:r>
              <a:rPr lang="fr-FR" altLang="fr-FR" sz="1200">
                <a:solidFill>
                  <a:srgbClr val="008000"/>
                </a:solidFill>
              </a:rPr>
              <a:t>Sources : a) </a:t>
            </a:r>
            <a:r>
              <a:rPr lang="fr-FR" altLang="fr-FR" sz="1200">
                <a:solidFill>
                  <a:srgbClr val="008000"/>
                </a:solidFill>
                <a:hlinkClick r:id="rId17"/>
              </a:rPr>
              <a:t>https://en.wikipedia.org/wiki/Burkea_africana</a:t>
            </a:r>
            <a:r>
              <a:rPr lang="fr-FR" altLang="fr-FR" sz="1200">
                <a:solidFill>
                  <a:srgbClr val="008000"/>
                </a:solidFill>
              </a:rPr>
              <a:t>, b) </a:t>
            </a:r>
            <a:r>
              <a:rPr lang="fr-FR" altLang="fr-FR" sz="1200">
                <a:solidFill>
                  <a:srgbClr val="008000"/>
                </a:solidFill>
                <a:hlinkClick r:id="rId18"/>
              </a:rPr>
              <a:t>http://database.prota.org/PROTAhtml/Burkea%20africana_En.htm</a:t>
            </a:r>
            <a:r>
              <a:rPr lang="fr-FR" altLang="fr-FR" sz="1200">
                <a:solidFill>
                  <a:srgbClr val="008000"/>
                </a:solidFill>
              </a:rPr>
              <a:t> </a:t>
            </a:r>
          </a:p>
        </p:txBody>
      </p:sp>
      <p:pic>
        <p:nvPicPr>
          <p:cNvPr id="50187" name="Image 12">
            <a:extLst>
              <a:ext uri="{FF2B5EF4-FFF2-40B4-BE49-F238E27FC236}">
                <a16:creationId xmlns:a16="http://schemas.microsoft.com/office/drawing/2014/main" id="{F8B0C24E-6D39-48E6-8E3B-D2FD0EBF3077}"/>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759450" y="4894263"/>
            <a:ext cx="27940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Image 14">
            <a:extLst>
              <a:ext uri="{FF2B5EF4-FFF2-40B4-BE49-F238E27FC236}">
                <a16:creationId xmlns:a16="http://schemas.microsoft.com/office/drawing/2014/main" id="{C87C9498-BA0F-4020-86A4-3D894E2E7BA3}"/>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666163" y="4527550"/>
            <a:ext cx="3349625"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Image 16">
            <a:extLst>
              <a:ext uri="{FF2B5EF4-FFF2-40B4-BE49-F238E27FC236}">
                <a16:creationId xmlns:a16="http://schemas.microsoft.com/office/drawing/2014/main" id="{3DE26F98-2FE5-4902-BC90-CBDC2307B2B6}"/>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36525" y="5091113"/>
            <a:ext cx="21050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Image 20">
            <a:extLst>
              <a:ext uri="{FF2B5EF4-FFF2-40B4-BE49-F238E27FC236}">
                <a16:creationId xmlns:a16="http://schemas.microsoft.com/office/drawing/2014/main" id="{D1A09392-9758-4BEA-8DFA-9BFB95F0F224}"/>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994150" y="4776788"/>
            <a:ext cx="15621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Image 21">
            <a:extLst>
              <a:ext uri="{FF2B5EF4-FFF2-40B4-BE49-F238E27FC236}">
                <a16:creationId xmlns:a16="http://schemas.microsoft.com/office/drawing/2014/main" id="{D4F72F3E-42E0-46DD-B147-34EA8571AC41}"/>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2354263" y="4776788"/>
            <a:ext cx="14795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Image 22">
            <a:extLst>
              <a:ext uri="{FF2B5EF4-FFF2-40B4-BE49-F238E27FC236}">
                <a16:creationId xmlns:a16="http://schemas.microsoft.com/office/drawing/2014/main" id="{2590980A-D2E4-45FE-8E87-41781360ED85}"/>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958388" y="46038"/>
            <a:ext cx="1671637"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2" descr="toxic-2ss">
            <a:extLst>
              <a:ext uri="{FF2B5EF4-FFF2-40B4-BE49-F238E27FC236}">
                <a16:creationId xmlns:a16="http://schemas.microsoft.com/office/drawing/2014/main" id="{2A5A31ED-0EFD-4646-A49F-FD14AEF3698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49350" y="98425"/>
            <a:ext cx="3921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2" descr="medicament2_s">
            <a:extLst>
              <a:ext uri="{FF2B5EF4-FFF2-40B4-BE49-F238E27FC236}">
                <a16:creationId xmlns:a16="http://schemas.microsoft.com/office/drawing/2014/main" id="{2A576B33-B08C-4361-8995-B23035A3EE8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0538" y="10477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329E4CC-2E47-44B3-AAA2-203D4162326E}"/>
              </a:ext>
            </a:extLst>
          </p:cNvPr>
          <p:cNvSpPr>
            <a:spLocks noGrp="1"/>
          </p:cNvSpPr>
          <p:nvPr>
            <p:ph type="sldNum" sz="quarter" idx="12"/>
          </p:nvPr>
        </p:nvSpPr>
        <p:spPr>
          <a:xfrm>
            <a:off x="11576050" y="166688"/>
            <a:ext cx="500063" cy="354012"/>
          </a:xfrm>
        </p:spPr>
        <p:txBody>
          <a:bodyPr/>
          <a:lstStyle/>
          <a:p>
            <a:pPr>
              <a:defRPr/>
            </a:pPr>
            <a:fld id="{82727F01-0A8C-45C1-B88C-A774DF31F221}" type="slidenum">
              <a:rPr lang="fr-FR"/>
              <a:pPr>
                <a:defRPr/>
              </a:pPr>
              <a:t>65</a:t>
            </a:fld>
            <a:endParaRPr lang="fr-FR" dirty="0"/>
          </a:p>
        </p:txBody>
      </p:sp>
      <p:sp>
        <p:nvSpPr>
          <p:cNvPr id="51203" name="Rectangle 2">
            <a:extLst>
              <a:ext uri="{FF2B5EF4-FFF2-40B4-BE49-F238E27FC236}">
                <a16:creationId xmlns:a16="http://schemas.microsoft.com/office/drawing/2014/main" id="{0F76B7AC-1BA2-4141-89EB-16E05C045A95}"/>
              </a:ext>
            </a:extLst>
          </p:cNvPr>
          <p:cNvSpPr>
            <a:spLocks noChangeArrowheads="1"/>
          </p:cNvSpPr>
          <p:nvPr/>
        </p:nvSpPr>
        <p:spPr bwMode="auto">
          <a:xfrm>
            <a:off x="71438" y="920750"/>
            <a:ext cx="3573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3.15. </a:t>
            </a:r>
            <a:r>
              <a:rPr lang="fr-FR" altLang="fr-FR" b="1">
                <a:solidFill>
                  <a:srgbClr val="008000"/>
                </a:solidFill>
              </a:rPr>
              <a:t>Arbre</a:t>
            </a:r>
            <a:r>
              <a:rPr lang="fr-FR" altLang="fr-FR">
                <a:solidFill>
                  <a:srgbClr val="008000"/>
                </a:solidFill>
              </a:rPr>
              <a:t> </a:t>
            </a:r>
            <a:r>
              <a:rPr lang="fr-FR" altLang="fr-FR" b="1">
                <a:solidFill>
                  <a:srgbClr val="008000"/>
                </a:solidFill>
              </a:rPr>
              <a:t>pilon </a:t>
            </a:r>
            <a:r>
              <a:rPr lang="fr-FR" altLang="fr-FR">
                <a:solidFill>
                  <a:srgbClr val="008000"/>
                </a:solidFill>
              </a:rPr>
              <a:t>(</a:t>
            </a:r>
            <a:r>
              <a:rPr lang="fr-FR" altLang="fr-FR" i="1">
                <a:solidFill>
                  <a:srgbClr val="008000"/>
                </a:solidFill>
              </a:rPr>
              <a:t>Cassia sieberiana</a:t>
            </a:r>
            <a:r>
              <a:rPr lang="fr-FR" altLang="fr-FR">
                <a:solidFill>
                  <a:srgbClr val="008000"/>
                </a:solidFill>
              </a:rPr>
              <a:t>)</a:t>
            </a:r>
            <a:endParaRPr lang="fr-FR" altLang="fr-FR" i="1">
              <a:solidFill>
                <a:srgbClr val="008000"/>
              </a:solidFill>
            </a:endParaRPr>
          </a:p>
        </p:txBody>
      </p:sp>
      <p:sp>
        <p:nvSpPr>
          <p:cNvPr id="51204" name="Rectangle 3">
            <a:extLst>
              <a:ext uri="{FF2B5EF4-FFF2-40B4-BE49-F238E27FC236}">
                <a16:creationId xmlns:a16="http://schemas.microsoft.com/office/drawing/2014/main" id="{FB25D3DD-6035-46BD-B3FE-1369E4DD03C3}"/>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1205" name="Rectangle 4">
            <a:extLst>
              <a:ext uri="{FF2B5EF4-FFF2-40B4-BE49-F238E27FC236}">
                <a16:creationId xmlns:a16="http://schemas.microsoft.com/office/drawing/2014/main" id="{7ABBFEC1-361B-4B51-B46F-A21EC35DD3D8}"/>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51206" name="Rectangle 13">
            <a:extLst>
              <a:ext uri="{FF2B5EF4-FFF2-40B4-BE49-F238E27FC236}">
                <a16:creationId xmlns:a16="http://schemas.microsoft.com/office/drawing/2014/main" id="{AA132209-8058-4431-92BF-7993B23DB866}"/>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1207" name="Rectangle 6">
            <a:extLst>
              <a:ext uri="{FF2B5EF4-FFF2-40B4-BE49-F238E27FC236}">
                <a16:creationId xmlns:a16="http://schemas.microsoft.com/office/drawing/2014/main" id="{5E5343E4-715F-40CB-8DDC-F563EA17BFDE}"/>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1208" name="Rectangle 15">
            <a:extLst>
              <a:ext uri="{FF2B5EF4-FFF2-40B4-BE49-F238E27FC236}">
                <a16:creationId xmlns:a16="http://schemas.microsoft.com/office/drawing/2014/main" id="{C9C50FE1-2F0A-40CE-9C96-CEF0988BA20C}"/>
              </a:ext>
            </a:extLst>
          </p:cNvPr>
          <p:cNvSpPr>
            <a:spLocks noChangeArrowheads="1"/>
          </p:cNvSpPr>
          <p:nvPr/>
        </p:nvSpPr>
        <p:spPr bwMode="auto">
          <a:xfrm>
            <a:off x="8143875" y="117475"/>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pic>
        <p:nvPicPr>
          <p:cNvPr id="51209" name="Image 14" descr="logo aride_s.jpg">
            <a:extLst>
              <a:ext uri="{FF2B5EF4-FFF2-40B4-BE49-F238E27FC236}">
                <a16:creationId xmlns:a16="http://schemas.microsoft.com/office/drawing/2014/main" id="{E8FE44DC-33C1-46BE-99D7-6E2B0210FE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ZoneTexte 10">
            <a:extLst>
              <a:ext uri="{FF2B5EF4-FFF2-40B4-BE49-F238E27FC236}">
                <a16:creationId xmlns:a16="http://schemas.microsoft.com/office/drawing/2014/main" id="{BBD0A33E-1C8C-429B-B618-0F9942FA4075}"/>
              </a:ext>
            </a:extLst>
          </p:cNvPr>
          <p:cNvSpPr txBox="1">
            <a:spLocks noChangeArrowheads="1"/>
          </p:cNvSpPr>
          <p:nvPr/>
        </p:nvSpPr>
        <p:spPr bwMode="auto">
          <a:xfrm>
            <a:off x="71438" y="1223963"/>
            <a:ext cx="1193323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 arbre, de la  famille des </a:t>
            </a:r>
            <a:r>
              <a:rPr lang="fr-FR" altLang="fr-FR" i="1">
                <a:solidFill>
                  <a:srgbClr val="008000"/>
                </a:solidFill>
                <a:hlinkClick r:id="rId3" tooltip="Fabaceae"/>
              </a:rPr>
              <a:t>Fabaceae</a:t>
            </a:r>
            <a:r>
              <a:rPr lang="fr-FR" altLang="fr-FR" i="1">
                <a:solidFill>
                  <a:srgbClr val="008000"/>
                </a:solidFill>
              </a:rPr>
              <a:t>, </a:t>
            </a:r>
            <a:r>
              <a:rPr lang="fr-FR" altLang="fr-FR">
                <a:solidFill>
                  <a:srgbClr val="008000"/>
                </a:solidFill>
              </a:rPr>
              <a:t>se</a:t>
            </a:r>
            <a:r>
              <a:rPr lang="fr-FR" altLang="fr-FR"/>
              <a:t> </a:t>
            </a:r>
            <a:r>
              <a:rPr lang="fr-FR" altLang="fr-FR">
                <a:solidFill>
                  <a:srgbClr val="008000"/>
                </a:solidFill>
              </a:rPr>
              <a:t>trouvant dans plusieurs régions d'Afrique, le sud du Sahel, le Sénégal, le Soudan, l'Ouganda, en Afrique de l'Est. Il mesure 10 à 20 mètres de hauteur. Il est utilisé à de multiples fins médicales en Afrique.</a:t>
            </a:r>
            <a:endParaRPr lang="fr-FR" altLang="fr-FR" sz="1200">
              <a:solidFill>
                <a:srgbClr val="008000"/>
              </a:solidFill>
            </a:endParaRPr>
          </a:p>
          <a:p>
            <a:pPr algn="just" eaLnBrk="1" hangingPunct="1"/>
            <a:r>
              <a:rPr lang="fr-FR" altLang="fr-FR" sz="1200">
                <a:solidFill>
                  <a:srgbClr val="008000"/>
                </a:solidFill>
              </a:rPr>
              <a:t>L'écorce varie du gris foncé au noir.  La face supérieure de la feuille est moyennement brillante tandis que le fond a les nervures très fines avec des stipules caduques. Les fleurs sont d'un jaune très lumineux pendant la saison sèche, de Février à Mars. Les fleurs sont disposées soit debout, soit en grappes pendantes allant de 30-50cm. Il y a cinq sépales avec 5 bractées. Les pétales sont 15-20cm de long tandis que les sépales verts sont 6-7mm de longueur. Il y a un total de 10 étamines. Le fruit varie d'un brun foncé à noir. Le fruit est indéhiscent en ce qu'il reste attaché à l'arbre durant un temps prolongée, entre septembre à Février, lorsque le fruit arrive à maturité.</a:t>
            </a:r>
          </a:p>
          <a:p>
            <a:pPr algn="just" eaLnBrk="1" hangingPunct="1"/>
            <a:r>
              <a:rPr lang="fr-FR" altLang="fr-FR" sz="1200" i="1">
                <a:solidFill>
                  <a:srgbClr val="008000"/>
                </a:solidFill>
              </a:rPr>
              <a:t>Cassia sieberiana</a:t>
            </a:r>
            <a:r>
              <a:rPr lang="fr-FR" altLang="fr-FR" sz="1200">
                <a:solidFill>
                  <a:srgbClr val="008000"/>
                </a:solidFill>
              </a:rPr>
              <a:t> pousse mieux dans les sols bien drainés et humides avec une pluviométrie annuelle d'environ 20 pouces (~500 mm). Il pousse généralement comme un arbuste dans les régions très sèches. Ces groupes d’arbustes poussent mieux dans la végétation secondaire des forêts.</a:t>
            </a:r>
          </a:p>
          <a:p>
            <a:pPr algn="just" eaLnBrk="1" hangingPunct="1"/>
            <a:r>
              <a:rPr lang="fr-FR" altLang="fr-FR" sz="1200">
                <a:solidFill>
                  <a:srgbClr val="008000"/>
                </a:solidFill>
              </a:rPr>
              <a:t>Au Nigeria, l'extrait doux des tiges est utilisé comme aliment. Ses racines sont utilisées comme bâtonnets à mâcher pour nettoyer les dents. Les gousses servent de vermifuges.</a:t>
            </a:r>
          </a:p>
          <a:p>
            <a:pPr algn="just" eaLnBrk="1" hangingPunct="1"/>
            <a:r>
              <a:rPr lang="fr-FR" altLang="fr-FR" sz="1200">
                <a:solidFill>
                  <a:srgbClr val="008000"/>
                </a:solidFill>
              </a:rPr>
              <a:t>Les racines sont utilisés comme diurétique et vermifuge, pour traiter des maladies telles que l’éléphantiasis, la lèpre, la diarrhée, les hémorroïdes, la dysenterie et les maladies vénériennes. Il peut également être utilisé pour soulager les symptômes liés au cycle menstruel et en tant que antalgique. D'autres utilisations incluent le traitement pour les oreilles avec la racine et les graines. Les graines sont également utilisés comme sédatifs. L'écorce de racine est également plus utilisée pour l'hydropisie, les gonflements et la goutte. Enfin, les feuilles pour les symptômes de l'arthrite et les rhumatismes. Le </a:t>
            </a:r>
            <a:r>
              <a:rPr lang="fr-FR" altLang="fr-FR" sz="1200" i="1">
                <a:solidFill>
                  <a:srgbClr val="008000"/>
                </a:solidFill>
              </a:rPr>
              <a:t>Cassia sieberiana </a:t>
            </a:r>
            <a:r>
              <a:rPr lang="fr-FR" altLang="fr-FR" sz="1200">
                <a:solidFill>
                  <a:srgbClr val="008000"/>
                </a:solidFill>
              </a:rPr>
              <a:t>contient du cyanure d'hydrogène que l'on retrouve dans tout l’arbre, des tanins astringents dans l’écorce et les racines, et des glycosides, des saponines, et des stéroïdes dans l’écorce, les racines, et les graines. </a:t>
            </a:r>
            <a:r>
              <a:rPr lang="fr-FR" altLang="fr-FR" sz="1200" i="1">
                <a:solidFill>
                  <a:srgbClr val="008000"/>
                </a:solidFill>
              </a:rPr>
              <a:t>Cassia sieberiana</a:t>
            </a:r>
            <a:r>
              <a:rPr lang="fr-FR" altLang="fr-FR" sz="1200">
                <a:solidFill>
                  <a:srgbClr val="008000"/>
                </a:solidFill>
              </a:rPr>
              <a:t> contient de l’oxalate de calcium en abondance. Les feuilles contiennent des flavones (quercitrine, isoquercitrine), un anthraquinone (la rhéine) et des tanins (11%). Les racines contiennent des tanins (jusqu’à 17%), des anthraquinones et des stérols. L’action purgative peut être attribuée aux anthraquinones. Les flavones provoquent la diurèse et ont une activité antibactérienne et anti-inflammatoire. Un essai a montré que les extraits de </a:t>
            </a:r>
            <a:r>
              <a:rPr lang="fr-FR" altLang="fr-FR" sz="1200" i="1">
                <a:solidFill>
                  <a:srgbClr val="008000"/>
                </a:solidFill>
              </a:rPr>
              <a:t>Cassia sieberiana</a:t>
            </a:r>
            <a:r>
              <a:rPr lang="fr-FR" altLang="fr-FR" sz="1200">
                <a:solidFill>
                  <a:srgbClr val="008000"/>
                </a:solidFill>
              </a:rPr>
              <a:t> avaient une activité significative contre le virus </a:t>
            </a:r>
            <a:r>
              <a:rPr lang="fr-FR" altLang="fr-FR" sz="1200" i="1">
                <a:solidFill>
                  <a:srgbClr val="008000"/>
                </a:solidFill>
              </a:rPr>
              <a:t>Herpes simplex</a:t>
            </a:r>
            <a:r>
              <a:rPr lang="fr-FR" altLang="fr-FR" sz="1200">
                <a:solidFill>
                  <a:srgbClr val="008000"/>
                </a:solidFill>
              </a:rPr>
              <a:t> de type 1 (HSV-1), </a:t>
            </a:r>
            <a:r>
              <a:rPr lang="fr-FR" altLang="fr-FR" sz="1200" i="1">
                <a:solidFill>
                  <a:srgbClr val="008000"/>
                </a:solidFill>
              </a:rPr>
              <a:t>Neisseria gonorrhoeae</a:t>
            </a:r>
            <a:r>
              <a:rPr lang="fr-FR" altLang="fr-FR" sz="1200">
                <a:solidFill>
                  <a:srgbClr val="008000"/>
                </a:solidFill>
              </a:rPr>
              <a:t>, et le virus africain de la peste porcine.</a:t>
            </a:r>
          </a:p>
          <a:p>
            <a:pPr algn="just" eaLnBrk="1" hangingPunct="1"/>
            <a:r>
              <a:rPr lang="fr-FR" altLang="fr-FR" sz="1200">
                <a:solidFill>
                  <a:srgbClr val="008000"/>
                </a:solidFill>
              </a:rPr>
              <a:t>Il est utilisé pour fabriquer des outils, des pilons, mortiers, des meubles, de traverses de chemin de fer, pour la construction, car son bois est très dur et résistant aux termites. En outre, il est aussi un arbre ornemental en raison de ses fleurs aux couleurs vives. </a:t>
            </a:r>
            <a:r>
              <a:rPr lang="fr-FR" altLang="fr-FR" sz="1200">
                <a:solidFill>
                  <a:srgbClr val="FF0000"/>
                </a:solidFill>
              </a:rPr>
              <a:t>Les racines et graines servent de poison de pêche en Côte d’Ivoire et au Nigeria.</a:t>
            </a:r>
          </a:p>
          <a:p>
            <a:pPr algn="just" eaLnBrk="1" hangingPunct="1"/>
            <a:r>
              <a:rPr lang="fr-FR" altLang="fr-FR" sz="1200">
                <a:solidFill>
                  <a:srgbClr val="008000"/>
                </a:solidFill>
              </a:rPr>
              <a:t>Sources : a) </a:t>
            </a:r>
            <a:r>
              <a:rPr lang="fr-FR" altLang="fr-FR" sz="1200">
                <a:solidFill>
                  <a:srgbClr val="008000"/>
                </a:solidFill>
                <a:hlinkClick r:id="rId4"/>
              </a:rPr>
              <a:t>https://en.wikipedia.org/wiki/Cassia_sieberiana</a:t>
            </a:r>
            <a:r>
              <a:rPr lang="fr-FR" altLang="fr-FR" sz="1200">
                <a:solidFill>
                  <a:srgbClr val="008000"/>
                </a:solidFill>
              </a:rPr>
              <a:t>, b) </a:t>
            </a:r>
            <a:r>
              <a:rPr lang="fr-FR" altLang="fr-FR" sz="1200">
                <a:solidFill>
                  <a:srgbClr val="008000"/>
                </a:solidFill>
                <a:hlinkClick r:id="rId5"/>
              </a:rPr>
              <a:t>http://database.prota.org/PROTAhtml/Cassia%20sieberiana_Fr.htm</a:t>
            </a:r>
            <a:r>
              <a:rPr lang="fr-FR" altLang="fr-FR" sz="1200">
                <a:solidFill>
                  <a:srgbClr val="008000"/>
                </a:solidFill>
              </a:rPr>
              <a:t>  </a:t>
            </a:r>
          </a:p>
        </p:txBody>
      </p:sp>
      <p:pic>
        <p:nvPicPr>
          <p:cNvPr id="51211" name="Picture 2" descr="toxic-2ss">
            <a:extLst>
              <a:ext uri="{FF2B5EF4-FFF2-40B4-BE49-F238E27FC236}">
                <a16:creationId xmlns:a16="http://schemas.microsoft.com/office/drawing/2014/main" id="{25011D5C-E445-49C8-8403-CF372FCAC2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350" y="98425"/>
            <a:ext cx="3921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Image 12">
            <a:extLst>
              <a:ext uri="{FF2B5EF4-FFF2-40B4-BE49-F238E27FC236}">
                <a16:creationId xmlns:a16="http://schemas.microsoft.com/office/drawing/2014/main" id="{1EBA1AED-1DEA-4898-BB0F-787CE63133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06063" y="95250"/>
            <a:ext cx="127317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Rectangle 17">
            <a:extLst>
              <a:ext uri="{FF2B5EF4-FFF2-40B4-BE49-F238E27FC236}">
                <a16:creationId xmlns:a16="http://schemas.microsoft.com/office/drawing/2014/main" id="{D1E75982-C29C-48A7-90B9-E7B5B8768639}"/>
              </a:ext>
            </a:extLst>
          </p:cNvPr>
          <p:cNvSpPr>
            <a:spLocks noChangeArrowheads="1"/>
          </p:cNvSpPr>
          <p:nvPr/>
        </p:nvSpPr>
        <p:spPr bwMode="auto">
          <a:xfrm>
            <a:off x="10736263" y="1023938"/>
            <a:ext cx="70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Gousses</a:t>
            </a:r>
            <a:endParaRPr lang="fr-FR" altLang="fr-FR" sz="1200"/>
          </a:p>
        </p:txBody>
      </p:sp>
      <p:pic>
        <p:nvPicPr>
          <p:cNvPr id="51214" name="Image 18">
            <a:extLst>
              <a:ext uri="{FF2B5EF4-FFF2-40B4-BE49-F238E27FC236}">
                <a16:creationId xmlns:a16="http://schemas.microsoft.com/office/drawing/2014/main" id="{9B7F8FC6-DC3A-49EE-9F7B-8C472F8D1A9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071100" y="4826000"/>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19">
            <a:extLst>
              <a:ext uri="{FF2B5EF4-FFF2-40B4-BE49-F238E27FC236}">
                <a16:creationId xmlns:a16="http://schemas.microsoft.com/office/drawing/2014/main" id="{16ED599A-EC12-42C5-A7FB-0D4C2DB1F53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5180013"/>
            <a:ext cx="12684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20">
            <a:extLst>
              <a:ext uri="{FF2B5EF4-FFF2-40B4-BE49-F238E27FC236}">
                <a16:creationId xmlns:a16="http://schemas.microsoft.com/office/drawing/2014/main" id="{6411B305-9C4A-4987-8E9B-0AE73ECF657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26525" y="4973638"/>
            <a:ext cx="94615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22">
            <a:extLst>
              <a:ext uri="{FF2B5EF4-FFF2-40B4-BE49-F238E27FC236}">
                <a16:creationId xmlns:a16="http://schemas.microsoft.com/office/drawing/2014/main" id="{C970F538-84D1-473A-9211-28A27156B0C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51913" y="104775"/>
            <a:ext cx="13239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Image 23">
            <a:extLst>
              <a:ext uri="{FF2B5EF4-FFF2-40B4-BE49-F238E27FC236}">
                <a16:creationId xmlns:a16="http://schemas.microsoft.com/office/drawing/2014/main" id="{C8A777E7-8D6B-4F10-BFE5-6EDB20929D7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4125" y="5170488"/>
            <a:ext cx="213518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Image 24">
            <a:extLst>
              <a:ext uri="{FF2B5EF4-FFF2-40B4-BE49-F238E27FC236}">
                <a16:creationId xmlns:a16="http://schemas.microsoft.com/office/drawing/2014/main" id="{4DD2C202-35C5-44C0-BE9B-B79134974A3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05113" y="5170488"/>
            <a:ext cx="213836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Image 26">
            <a:extLst>
              <a:ext uri="{FF2B5EF4-FFF2-40B4-BE49-F238E27FC236}">
                <a16:creationId xmlns:a16="http://schemas.microsoft.com/office/drawing/2014/main" id="{2D578DB1-3DDE-46CF-8FE9-59030883F6D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00175" y="5151438"/>
            <a:ext cx="12144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Image 27">
            <a:extLst>
              <a:ext uri="{FF2B5EF4-FFF2-40B4-BE49-F238E27FC236}">
                <a16:creationId xmlns:a16="http://schemas.microsoft.com/office/drawing/2014/main" id="{D4620226-D52E-4884-940D-368E8C39CD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6525" y="5132388"/>
            <a:ext cx="1196975"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2" descr="medicament2_s">
            <a:extLst>
              <a:ext uri="{FF2B5EF4-FFF2-40B4-BE49-F238E27FC236}">
                <a16:creationId xmlns:a16="http://schemas.microsoft.com/office/drawing/2014/main" id="{625490BD-ACAB-4A46-935C-452948AA21E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1638"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0C25023-94C4-41FA-A6AD-9AFF75C2569D}"/>
              </a:ext>
            </a:extLst>
          </p:cNvPr>
          <p:cNvSpPr>
            <a:spLocks noGrp="1"/>
          </p:cNvSpPr>
          <p:nvPr>
            <p:ph type="sldNum" sz="quarter" idx="12"/>
          </p:nvPr>
        </p:nvSpPr>
        <p:spPr>
          <a:xfrm>
            <a:off x="11522075" y="223838"/>
            <a:ext cx="527050" cy="290512"/>
          </a:xfrm>
        </p:spPr>
        <p:txBody>
          <a:bodyPr/>
          <a:lstStyle/>
          <a:p>
            <a:pPr>
              <a:defRPr/>
            </a:pPr>
            <a:fld id="{5AEE5286-76CD-4C48-AA3F-B99733EE655B}" type="slidenum">
              <a:rPr lang="fr-FR"/>
              <a:pPr>
                <a:defRPr/>
              </a:pPr>
              <a:t>66</a:t>
            </a:fld>
            <a:endParaRPr lang="fr-FR"/>
          </a:p>
        </p:txBody>
      </p:sp>
      <p:sp>
        <p:nvSpPr>
          <p:cNvPr id="52227" name="Rectangle 2">
            <a:extLst>
              <a:ext uri="{FF2B5EF4-FFF2-40B4-BE49-F238E27FC236}">
                <a16:creationId xmlns:a16="http://schemas.microsoft.com/office/drawing/2014/main" id="{C9915436-5E69-4ABE-8D7B-1887F5CC558D}"/>
              </a:ext>
            </a:extLst>
          </p:cNvPr>
          <p:cNvSpPr>
            <a:spLocks noChangeArrowheads="1"/>
          </p:cNvSpPr>
          <p:nvPr/>
        </p:nvSpPr>
        <p:spPr bwMode="auto">
          <a:xfrm>
            <a:off x="136525" y="973138"/>
            <a:ext cx="8121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3.16. </a:t>
            </a:r>
            <a:r>
              <a:rPr lang="fr-FR" altLang="fr-FR" b="1">
                <a:solidFill>
                  <a:srgbClr val="008000"/>
                </a:solidFill>
              </a:rPr>
              <a:t>Câprier d’Afrique</a:t>
            </a:r>
            <a:r>
              <a:rPr lang="fr-FR" altLang="fr-FR">
                <a:solidFill>
                  <a:srgbClr val="008000"/>
                </a:solidFill>
              </a:rPr>
              <a:t> ou </a:t>
            </a:r>
            <a:r>
              <a:rPr lang="fr-FR" altLang="fr-FR" b="1">
                <a:solidFill>
                  <a:srgbClr val="008000"/>
                </a:solidFill>
              </a:rPr>
              <a:t>jany baybay </a:t>
            </a:r>
            <a:r>
              <a:rPr lang="fr-FR" altLang="fr-FR">
                <a:solidFill>
                  <a:srgbClr val="008000"/>
                </a:solidFill>
              </a:rPr>
              <a:t>(</a:t>
            </a:r>
            <a:r>
              <a:rPr lang="fr-FR" altLang="fr-FR" i="1">
                <a:solidFill>
                  <a:srgbClr val="008000"/>
                </a:solidFill>
              </a:rPr>
              <a:t>Capparis corymbosa</a:t>
            </a:r>
            <a:r>
              <a:rPr lang="fr-FR" altLang="fr-FR">
                <a:solidFill>
                  <a:srgbClr val="008000"/>
                </a:solidFill>
              </a:rPr>
              <a:t> &amp; </a:t>
            </a:r>
            <a:r>
              <a:rPr lang="fr-FR" altLang="fr-FR" i="1">
                <a:solidFill>
                  <a:srgbClr val="008000"/>
                </a:solidFill>
              </a:rPr>
              <a:t>Capparis tomentosa</a:t>
            </a:r>
            <a:r>
              <a:rPr lang="fr-FR" altLang="fr-FR">
                <a:solidFill>
                  <a:srgbClr val="008000"/>
                </a:solidFill>
              </a:rPr>
              <a:t>)</a:t>
            </a:r>
            <a:endParaRPr lang="fr-FR" altLang="fr-FR" i="1">
              <a:solidFill>
                <a:srgbClr val="008000"/>
              </a:solidFill>
            </a:endParaRPr>
          </a:p>
        </p:txBody>
      </p:sp>
      <p:sp>
        <p:nvSpPr>
          <p:cNvPr id="52228" name="Rectangle 3">
            <a:extLst>
              <a:ext uri="{FF2B5EF4-FFF2-40B4-BE49-F238E27FC236}">
                <a16:creationId xmlns:a16="http://schemas.microsoft.com/office/drawing/2014/main" id="{179C8289-93BF-4005-A7BC-149734A83D71}"/>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2229" name="Rectangle 4">
            <a:extLst>
              <a:ext uri="{FF2B5EF4-FFF2-40B4-BE49-F238E27FC236}">
                <a16:creationId xmlns:a16="http://schemas.microsoft.com/office/drawing/2014/main" id="{627FC950-9F84-44E0-8A8B-3DFA35A3E559}"/>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52230" name="Rectangle 13">
            <a:extLst>
              <a:ext uri="{FF2B5EF4-FFF2-40B4-BE49-F238E27FC236}">
                <a16:creationId xmlns:a16="http://schemas.microsoft.com/office/drawing/2014/main" id="{C1D6BB4B-CF4E-408E-A842-58AE3CFAAD26}"/>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2231" name="Rectangle 6">
            <a:extLst>
              <a:ext uri="{FF2B5EF4-FFF2-40B4-BE49-F238E27FC236}">
                <a16:creationId xmlns:a16="http://schemas.microsoft.com/office/drawing/2014/main" id="{F8476DE5-57D6-495F-B537-DFB620700FDD}"/>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2232" name="Rectangle 15">
            <a:extLst>
              <a:ext uri="{FF2B5EF4-FFF2-40B4-BE49-F238E27FC236}">
                <a16:creationId xmlns:a16="http://schemas.microsoft.com/office/drawing/2014/main" id="{34132F30-7F4B-4FF1-B69E-E1A013EF179A}"/>
              </a:ext>
            </a:extLst>
          </p:cNvPr>
          <p:cNvSpPr>
            <a:spLocks noChangeArrowheads="1"/>
          </p:cNvSpPr>
          <p:nvPr/>
        </p:nvSpPr>
        <p:spPr bwMode="auto">
          <a:xfrm>
            <a:off x="2528887" y="-30162"/>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pic>
        <p:nvPicPr>
          <p:cNvPr id="52233" name="Image 14" descr="logo aride_s.jpg">
            <a:extLst>
              <a:ext uri="{FF2B5EF4-FFF2-40B4-BE49-F238E27FC236}">
                <a16:creationId xmlns:a16="http://schemas.microsoft.com/office/drawing/2014/main" id="{A9317B3C-211E-4064-ADDC-145C725F5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2" descr="toxic-2ss">
            <a:extLst>
              <a:ext uri="{FF2B5EF4-FFF2-40B4-BE49-F238E27FC236}">
                <a16:creationId xmlns:a16="http://schemas.microsoft.com/office/drawing/2014/main" id="{5E371817-9E7C-4DDC-AEBB-E1C1AA32A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98425"/>
            <a:ext cx="3921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ZoneTexte 10">
            <a:extLst>
              <a:ext uri="{FF2B5EF4-FFF2-40B4-BE49-F238E27FC236}">
                <a16:creationId xmlns:a16="http://schemas.microsoft.com/office/drawing/2014/main" id="{E3615CC9-8E4F-4E6A-990B-247B21EE734E}"/>
              </a:ext>
            </a:extLst>
          </p:cNvPr>
          <p:cNvSpPr txBox="1">
            <a:spLocks noChangeArrowheads="1"/>
          </p:cNvSpPr>
          <p:nvPr/>
        </p:nvSpPr>
        <p:spPr bwMode="auto">
          <a:xfrm>
            <a:off x="136525" y="1296988"/>
            <a:ext cx="119126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Ces lianes ou arbustes </a:t>
            </a:r>
            <a:r>
              <a:rPr lang="fr-FR" altLang="fr-FR" b="1" i="1" dirty="0">
                <a:solidFill>
                  <a:srgbClr val="008000"/>
                </a:solidFill>
              </a:rPr>
              <a:t>sarmenteux épineux</a:t>
            </a:r>
            <a:r>
              <a:rPr lang="fr-FR" altLang="fr-FR" dirty="0">
                <a:solidFill>
                  <a:srgbClr val="008000"/>
                </a:solidFill>
              </a:rPr>
              <a:t>, atteignant 6-7m de haut, sont communs sur le bord du Sénégal et disséminées du Sénégal à l’Erythrée (famille des </a:t>
            </a:r>
            <a:r>
              <a:rPr lang="fr-FR" altLang="fr-FR" i="1" dirty="0" err="1">
                <a:solidFill>
                  <a:srgbClr val="008000"/>
                </a:solidFill>
                <a:hlinkClick r:id="rId4"/>
              </a:rPr>
              <a:t>Capparaceae</a:t>
            </a:r>
            <a:r>
              <a:rPr lang="fr-FR" altLang="fr-FR" dirty="0">
                <a:solidFill>
                  <a:srgbClr val="008000"/>
                </a:solidFill>
              </a:rPr>
              <a:t>)</a:t>
            </a:r>
            <a:r>
              <a:rPr lang="fr-FR" altLang="fr-FR" sz="1200" dirty="0">
                <a:solidFill>
                  <a:srgbClr val="008000"/>
                </a:solidFill>
              </a:rPr>
              <a:t>. Ses feuilles alternes, simples sont coriaces, à marge entière et avec un pétiole épaissi à l'apex.</a:t>
            </a:r>
          </a:p>
          <a:p>
            <a:pPr algn="just" eaLnBrk="1" hangingPunct="1"/>
            <a:r>
              <a:rPr lang="fr-FR" altLang="fr-FR" sz="1200" dirty="0">
                <a:solidFill>
                  <a:srgbClr val="008000"/>
                </a:solidFill>
              </a:rPr>
              <a:t>Concernant le </a:t>
            </a:r>
            <a:r>
              <a:rPr lang="fr-FR" altLang="fr-FR" sz="1200" i="1" dirty="0" err="1">
                <a:solidFill>
                  <a:srgbClr val="008000"/>
                </a:solidFill>
              </a:rPr>
              <a:t>Capparis</a:t>
            </a:r>
            <a:r>
              <a:rPr lang="fr-FR" altLang="fr-FR" sz="1200" i="1" dirty="0">
                <a:solidFill>
                  <a:srgbClr val="008000"/>
                </a:solidFill>
              </a:rPr>
              <a:t> </a:t>
            </a:r>
            <a:r>
              <a:rPr lang="fr-FR" altLang="fr-FR" sz="1200" i="1" dirty="0" err="1">
                <a:solidFill>
                  <a:srgbClr val="008000"/>
                </a:solidFill>
              </a:rPr>
              <a:t>tomentosa</a:t>
            </a:r>
            <a:r>
              <a:rPr lang="fr-FR" altLang="fr-FR" sz="1200" dirty="0">
                <a:solidFill>
                  <a:srgbClr val="008000"/>
                </a:solidFill>
              </a:rPr>
              <a:t>, ses feuilles sont pubescentes. Ses fleurs, axillaires et solitaires, forment un corymbe terminal. Ses fruits sont des baies ovoïdes, à sommet conique, orange ou rouge, de 1,5-2cm de diamètre, avec un pied d’environ 3cm paraissant articulé en dessus du milieu. Pulpe blanche ou rose vif contenant les graines.</a:t>
            </a:r>
          </a:p>
          <a:p>
            <a:pPr algn="just" eaLnBrk="1" hangingPunct="1"/>
            <a:r>
              <a:rPr lang="fr-FR" altLang="fr-FR" sz="1200" dirty="0">
                <a:solidFill>
                  <a:srgbClr val="008000"/>
                </a:solidFill>
              </a:rPr>
              <a:t>Plante parfois utilisée comme panacée. Bronchite, paludisme, ictère. Racine analgésique, antidote contre les poisons. Plaie de morsure de serpent, chancre syphilitique et orchite, gastrite, angine, ophtalmie et conjonctivite. Racine et écorce contre la lèpre. Racine et fruit contre hernie et stérilité. Rameaux pour plaie, blennorragie, syphilis et chancre, ophtalmie, empoisonnement. Feuilles contre morsure de serpent, ophtalmie, otite. Plante à nombreux usages médico-magique (folie, empoisonnement, protections ou maléfices, etc.). Fruits (boutons floraux) en forme de câpres, indéhiscents. </a:t>
            </a:r>
            <a:r>
              <a:rPr lang="fr-FR" altLang="fr-FR" sz="1200" dirty="0">
                <a:solidFill>
                  <a:srgbClr val="FF0000"/>
                </a:solidFill>
              </a:rPr>
              <a:t>Racines et fruits sont toxiques. </a:t>
            </a:r>
            <a:r>
              <a:rPr lang="fr-FR" altLang="fr-FR" sz="1200" dirty="0">
                <a:solidFill>
                  <a:srgbClr val="008000"/>
                </a:solidFill>
              </a:rPr>
              <a:t>Les feuilles servent de </a:t>
            </a:r>
            <a:r>
              <a:rPr lang="fr-FR" altLang="fr-FR" sz="1200" b="1" dirty="0">
                <a:solidFill>
                  <a:srgbClr val="008000"/>
                </a:solidFill>
              </a:rPr>
              <a:t>fourrage</a:t>
            </a:r>
            <a:r>
              <a:rPr lang="fr-FR" altLang="fr-FR" sz="1200" dirty="0">
                <a:solidFill>
                  <a:srgbClr val="008000"/>
                </a:solidFill>
              </a:rPr>
              <a:t> pour chameaux, </a:t>
            </a:r>
            <a:r>
              <a:rPr lang="fr-FR" altLang="fr-FR" sz="1200" dirty="0">
                <a:solidFill>
                  <a:srgbClr val="FF0000"/>
                </a:solidFill>
              </a:rPr>
              <a:t>mais sont toxiques pour les autres animaux. Les fruits sont toxiques </a:t>
            </a:r>
            <a:r>
              <a:rPr lang="fr-FR" altLang="fr-FR" sz="1200" dirty="0">
                <a:solidFill>
                  <a:srgbClr val="008000"/>
                </a:solidFill>
              </a:rPr>
              <a:t>sauf pour les oiseaux. </a:t>
            </a:r>
            <a:r>
              <a:rPr lang="fr-FR" altLang="fr-FR" sz="1200" i="1" dirty="0">
                <a:solidFill>
                  <a:srgbClr val="008000"/>
                </a:solidFill>
              </a:rPr>
              <a:t>La toxicité de la plante est controversée</a:t>
            </a:r>
            <a:r>
              <a:rPr lang="fr-FR" altLang="fr-FR" sz="1200" dirty="0">
                <a:solidFill>
                  <a:srgbClr val="008000"/>
                </a:solidFill>
              </a:rPr>
              <a:t>, car elle n’est pas vérifiée dans certaines régions (le fruit serait comestible, mais sa peau serait très amère (</a:t>
            </a:r>
            <a:r>
              <a:rPr lang="fr-FR" altLang="fr-FR" sz="1200" dirty="0">
                <a:solidFill>
                  <a:srgbClr val="FF0000"/>
                </a:solidFill>
              </a:rPr>
              <a:t>à vérifier</a:t>
            </a:r>
            <a:r>
              <a:rPr lang="fr-FR" altLang="fr-FR" sz="1200" dirty="0">
                <a:solidFill>
                  <a:srgbClr val="008000"/>
                </a:solidFill>
              </a:rPr>
              <a:t>)). Sources : a) </a:t>
            </a:r>
            <a:r>
              <a:rPr lang="fr-FR" altLang="fr-FR" sz="1200" i="1" dirty="0" err="1">
                <a:solidFill>
                  <a:srgbClr val="008000"/>
                </a:solidFill>
              </a:rPr>
              <a:t>Florae</a:t>
            </a:r>
            <a:r>
              <a:rPr lang="fr-FR" altLang="fr-FR" sz="1200" i="1" dirty="0">
                <a:solidFill>
                  <a:srgbClr val="008000"/>
                </a:solidFill>
              </a:rPr>
              <a:t> </a:t>
            </a:r>
            <a:r>
              <a:rPr lang="fr-FR" altLang="fr-FR" sz="1200" i="1" dirty="0" err="1">
                <a:solidFill>
                  <a:srgbClr val="008000"/>
                </a:solidFill>
              </a:rPr>
              <a:t>Senegambiae</a:t>
            </a:r>
            <a:r>
              <a:rPr lang="fr-FR" altLang="fr-FR" sz="1200" i="1" dirty="0">
                <a:solidFill>
                  <a:srgbClr val="008000"/>
                </a:solidFill>
              </a:rPr>
              <a:t> tentamen: </a:t>
            </a:r>
            <a:r>
              <a:rPr lang="fr-FR" altLang="fr-FR" sz="1200" i="1" dirty="0" err="1">
                <a:solidFill>
                  <a:srgbClr val="008000"/>
                </a:solidFill>
              </a:rPr>
              <a:t>seu</a:t>
            </a:r>
            <a:r>
              <a:rPr lang="fr-FR" altLang="fr-FR" sz="1200" i="1" dirty="0">
                <a:solidFill>
                  <a:srgbClr val="008000"/>
                </a:solidFill>
              </a:rPr>
              <a:t>, Historia </a:t>
            </a:r>
            <a:r>
              <a:rPr lang="fr-FR" altLang="fr-FR" sz="1200" i="1" dirty="0" err="1">
                <a:solidFill>
                  <a:srgbClr val="008000"/>
                </a:solidFill>
              </a:rPr>
              <a:t>plantarum</a:t>
            </a:r>
            <a:r>
              <a:rPr lang="fr-FR" altLang="fr-FR" sz="1200" i="1" dirty="0">
                <a:solidFill>
                  <a:srgbClr val="008000"/>
                </a:solidFill>
              </a:rPr>
              <a:t> in </a:t>
            </a:r>
            <a:r>
              <a:rPr lang="fr-FR" altLang="fr-FR" sz="1200" i="1" dirty="0" err="1">
                <a:solidFill>
                  <a:srgbClr val="008000"/>
                </a:solidFill>
              </a:rPr>
              <a:t>diversis</a:t>
            </a:r>
            <a:r>
              <a:rPr lang="fr-FR" altLang="fr-FR" sz="1200" i="1" dirty="0">
                <a:solidFill>
                  <a:srgbClr val="008000"/>
                </a:solidFill>
              </a:rPr>
              <a:t> ..., Volume 1, </a:t>
            </a:r>
            <a:r>
              <a:rPr lang="fr-FR" altLang="fr-FR" sz="1200" dirty="0">
                <a:solidFill>
                  <a:srgbClr val="008000"/>
                </a:solidFill>
              </a:rPr>
              <a:t>Jean Baptiste Antoine Guillemin, George Samuel </a:t>
            </a:r>
            <a:r>
              <a:rPr lang="fr-FR" altLang="fr-FR" sz="1200" dirty="0" err="1">
                <a:solidFill>
                  <a:srgbClr val="008000"/>
                </a:solidFill>
              </a:rPr>
              <a:t>Perrottet</a:t>
            </a:r>
            <a:r>
              <a:rPr lang="fr-FR" altLang="fr-FR" sz="1200" dirty="0">
                <a:solidFill>
                  <a:srgbClr val="008000"/>
                </a:solidFill>
              </a:rPr>
              <a:t>, Achille Richard, </a:t>
            </a:r>
            <a:r>
              <a:rPr lang="fr-FR" altLang="fr-FR" sz="1200" dirty="0"/>
              <a:t> </a:t>
            </a:r>
            <a:r>
              <a:rPr lang="fr-FR" altLang="fr-FR" sz="1200" dirty="0" err="1">
                <a:solidFill>
                  <a:srgbClr val="008000"/>
                </a:solidFill>
              </a:rPr>
              <a:t>Treuttel</a:t>
            </a:r>
            <a:r>
              <a:rPr lang="fr-FR" altLang="fr-FR" sz="1200" dirty="0">
                <a:solidFill>
                  <a:srgbClr val="008000"/>
                </a:solidFill>
              </a:rPr>
              <a:t> et Wurtz, Paris, 1830 à 1833. b) </a:t>
            </a:r>
            <a:r>
              <a:rPr lang="fr-FR" altLang="fr-FR" sz="1200" dirty="0">
                <a:solidFill>
                  <a:srgbClr val="008000"/>
                </a:solidFill>
                <a:hlinkClick r:id="rId5"/>
              </a:rPr>
              <a:t>http://ne.chm-cbd.net/biodiversity/la-diversite-biologique-vegetale/les-especes-vegetales-et-leurs-utilites/capparis-tomentosa</a:t>
            </a:r>
            <a:r>
              <a:rPr lang="fr-FR" altLang="fr-FR" sz="1200" dirty="0">
                <a:solidFill>
                  <a:srgbClr val="008000"/>
                </a:solidFill>
              </a:rPr>
              <a:t> </a:t>
            </a:r>
          </a:p>
        </p:txBody>
      </p:sp>
      <p:pic>
        <p:nvPicPr>
          <p:cNvPr id="52236" name="Image 11">
            <a:extLst>
              <a:ext uri="{FF2B5EF4-FFF2-40B4-BE49-F238E27FC236}">
                <a16:creationId xmlns:a16="http://schemas.microsoft.com/office/drawing/2014/main" id="{76927341-CF05-417F-8054-3901E1EC323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64788" y="3760788"/>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Image 12">
            <a:extLst>
              <a:ext uri="{FF2B5EF4-FFF2-40B4-BE49-F238E27FC236}">
                <a16:creationId xmlns:a16="http://schemas.microsoft.com/office/drawing/2014/main" id="{868EC7F2-C013-42DE-9308-AB169D21F5B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35925" y="4549775"/>
            <a:ext cx="21685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Image 13">
            <a:extLst>
              <a:ext uri="{FF2B5EF4-FFF2-40B4-BE49-F238E27FC236}">
                <a16:creationId xmlns:a16="http://schemas.microsoft.com/office/drawing/2014/main" id="{26DB3C09-0FFF-4BE6-AD61-8337E757D0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56275" y="4549775"/>
            <a:ext cx="21780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Image 15">
            <a:extLst>
              <a:ext uri="{FF2B5EF4-FFF2-40B4-BE49-F238E27FC236}">
                <a16:creationId xmlns:a16="http://schemas.microsoft.com/office/drawing/2014/main" id="{5E754551-B25B-4CFE-AB3C-A7673F9D908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86150" y="4549775"/>
            <a:ext cx="21685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17">
            <a:extLst>
              <a:ext uri="{FF2B5EF4-FFF2-40B4-BE49-F238E27FC236}">
                <a16:creationId xmlns:a16="http://schemas.microsoft.com/office/drawing/2014/main" id="{CBCC9F29-145B-47D6-99CE-DF0744942C4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27213" y="3760788"/>
            <a:ext cx="15811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age 18">
            <a:extLst>
              <a:ext uri="{FF2B5EF4-FFF2-40B4-BE49-F238E27FC236}">
                <a16:creationId xmlns:a16="http://schemas.microsoft.com/office/drawing/2014/main" id="{E5C02B26-72A5-4D6B-887C-9E12F00B09A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9700" y="3792538"/>
            <a:ext cx="16002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2" name="Rectangle 19">
            <a:extLst>
              <a:ext uri="{FF2B5EF4-FFF2-40B4-BE49-F238E27FC236}">
                <a16:creationId xmlns:a16="http://schemas.microsoft.com/office/drawing/2014/main" id="{5757B687-DD71-4251-B9AC-C6AF4129EAC4}"/>
              </a:ext>
            </a:extLst>
          </p:cNvPr>
          <p:cNvSpPr>
            <a:spLocks noChangeArrowheads="1"/>
          </p:cNvSpPr>
          <p:nvPr/>
        </p:nvSpPr>
        <p:spPr bwMode="auto">
          <a:xfrm>
            <a:off x="7080250" y="6288088"/>
            <a:ext cx="2128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i="1">
                <a:solidFill>
                  <a:srgbClr val="008000"/>
                </a:solidFill>
              </a:rPr>
              <a:t>Capparis corymbosa</a:t>
            </a:r>
            <a:r>
              <a:rPr lang="fr-FR" altLang="fr-FR">
                <a:solidFill>
                  <a:srgbClr val="008000"/>
                </a:solidFill>
              </a:rPr>
              <a:t> </a:t>
            </a:r>
            <a:endParaRPr lang="fr-FR" altLang="fr-FR"/>
          </a:p>
        </p:txBody>
      </p:sp>
      <p:sp>
        <p:nvSpPr>
          <p:cNvPr id="52243" name="Rectangle 20">
            <a:extLst>
              <a:ext uri="{FF2B5EF4-FFF2-40B4-BE49-F238E27FC236}">
                <a16:creationId xmlns:a16="http://schemas.microsoft.com/office/drawing/2014/main" id="{7CA13F5C-D7A6-444D-975E-07CCF3F4E04B}"/>
              </a:ext>
            </a:extLst>
          </p:cNvPr>
          <p:cNvSpPr>
            <a:spLocks noChangeArrowheads="1"/>
          </p:cNvSpPr>
          <p:nvPr/>
        </p:nvSpPr>
        <p:spPr bwMode="auto">
          <a:xfrm>
            <a:off x="723900" y="6473825"/>
            <a:ext cx="205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i="1">
                <a:solidFill>
                  <a:srgbClr val="008000"/>
                </a:solidFill>
              </a:rPr>
              <a:t>Capparis tomentosa</a:t>
            </a:r>
            <a:endParaRPr lang="fr-FR" altLang="fr-FR"/>
          </a:p>
        </p:txBody>
      </p:sp>
      <p:pic>
        <p:nvPicPr>
          <p:cNvPr id="52244" name="Picture 2" descr="medicament2_s">
            <a:extLst>
              <a:ext uri="{FF2B5EF4-FFF2-40B4-BE49-F238E27FC236}">
                <a16:creationId xmlns:a16="http://schemas.microsoft.com/office/drawing/2014/main" id="{E3419DB2-2EEE-4FFD-9289-11F1D8FB1B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0050" y="984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3">
            <a:extLst>
              <a:ext uri="{FF2B5EF4-FFF2-40B4-BE49-F238E27FC236}">
                <a16:creationId xmlns:a16="http://schemas.microsoft.com/office/drawing/2014/main" id="{BD50B33B-87BA-40ED-A36E-82CD9193762E}"/>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22" name="Rectangle 13">
            <a:extLst>
              <a:ext uri="{FF2B5EF4-FFF2-40B4-BE49-F238E27FC236}">
                <a16:creationId xmlns:a16="http://schemas.microsoft.com/office/drawing/2014/main" id="{A17CC57C-932E-4EA8-B2A0-C578D231292E}"/>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23" name="Image 22">
            <a:extLst>
              <a:ext uri="{FF2B5EF4-FFF2-40B4-BE49-F238E27FC236}">
                <a16:creationId xmlns:a16="http://schemas.microsoft.com/office/drawing/2014/main" id="{6217138B-0429-4C66-900E-2110720E3F2A}"/>
              </a:ext>
            </a:extLst>
          </p:cNvPr>
          <p:cNvPicPr>
            <a:picLocks noChangeAspect="1"/>
          </p:cNvPicPr>
          <p:nvPr/>
        </p:nvPicPr>
        <p:blipFill>
          <a:blip r:embed="rId13"/>
          <a:stretch>
            <a:fillRect/>
          </a:stretch>
        </p:blipFill>
        <p:spPr>
          <a:xfrm>
            <a:off x="8553450" y="107950"/>
            <a:ext cx="400050" cy="352425"/>
          </a:xfrm>
          <a:prstGeom prst="rect">
            <a:avLst/>
          </a:prstGeom>
        </p:spPr>
      </p:pic>
      <p:pic>
        <p:nvPicPr>
          <p:cNvPr id="24" name="Image 23">
            <a:extLst>
              <a:ext uri="{FF2B5EF4-FFF2-40B4-BE49-F238E27FC236}">
                <a16:creationId xmlns:a16="http://schemas.microsoft.com/office/drawing/2014/main" id="{73E7F4BF-DE7F-43C1-AB97-C8082921F819}"/>
              </a:ext>
            </a:extLst>
          </p:cNvPr>
          <p:cNvPicPr>
            <a:picLocks noChangeAspect="1"/>
          </p:cNvPicPr>
          <p:nvPr/>
        </p:nvPicPr>
        <p:blipFill>
          <a:blip r:embed="rId13"/>
          <a:stretch>
            <a:fillRect/>
          </a:stretch>
        </p:blipFill>
        <p:spPr>
          <a:xfrm>
            <a:off x="8973235" y="97789"/>
            <a:ext cx="400050" cy="352425"/>
          </a:xfrm>
          <a:prstGeom prst="rect">
            <a:avLst/>
          </a:prstGeom>
        </p:spPr>
      </p:pic>
      <p:pic>
        <p:nvPicPr>
          <p:cNvPr id="25" name="Image 24">
            <a:extLst>
              <a:ext uri="{FF2B5EF4-FFF2-40B4-BE49-F238E27FC236}">
                <a16:creationId xmlns:a16="http://schemas.microsoft.com/office/drawing/2014/main" id="{11BFCE7F-D950-4CF3-91E5-9F7115399144}"/>
              </a:ext>
            </a:extLst>
          </p:cNvPr>
          <p:cNvPicPr>
            <a:picLocks noChangeAspect="1"/>
          </p:cNvPicPr>
          <p:nvPr/>
        </p:nvPicPr>
        <p:blipFill>
          <a:blip r:embed="rId13"/>
          <a:stretch>
            <a:fillRect/>
          </a:stretch>
        </p:blipFill>
        <p:spPr>
          <a:xfrm>
            <a:off x="9410285" y="87941"/>
            <a:ext cx="400050" cy="35242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AEFFDF8-EEF9-47D1-8E1A-547AFDAAF844}"/>
              </a:ext>
            </a:extLst>
          </p:cNvPr>
          <p:cNvSpPr>
            <a:spLocks noGrp="1"/>
          </p:cNvSpPr>
          <p:nvPr>
            <p:ph type="sldNum" sz="quarter" idx="12"/>
          </p:nvPr>
        </p:nvSpPr>
        <p:spPr>
          <a:xfrm>
            <a:off x="228600" y="104775"/>
            <a:ext cx="615950" cy="331788"/>
          </a:xfrm>
        </p:spPr>
        <p:txBody>
          <a:bodyPr/>
          <a:lstStyle/>
          <a:p>
            <a:pPr>
              <a:defRPr/>
            </a:pPr>
            <a:fld id="{6EEC2973-E7DA-4E73-AB0F-B5D01E0BB17F}" type="slidenum">
              <a:rPr lang="fr-FR"/>
              <a:pPr>
                <a:defRPr/>
              </a:pPr>
              <a:t>67</a:t>
            </a:fld>
            <a:endParaRPr lang="fr-FR" dirty="0"/>
          </a:p>
        </p:txBody>
      </p:sp>
      <p:sp>
        <p:nvSpPr>
          <p:cNvPr id="53251" name="Rectangle 3">
            <a:extLst>
              <a:ext uri="{FF2B5EF4-FFF2-40B4-BE49-F238E27FC236}">
                <a16:creationId xmlns:a16="http://schemas.microsoft.com/office/drawing/2014/main" id="{6CDA9103-2EC0-4492-806D-23F55CB2E03E}"/>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3252" name="ZoneTexte 4">
            <a:extLst>
              <a:ext uri="{FF2B5EF4-FFF2-40B4-BE49-F238E27FC236}">
                <a16:creationId xmlns:a16="http://schemas.microsoft.com/office/drawing/2014/main" id="{21A174D2-5635-43AD-8330-3F6096B649AC}"/>
              </a:ext>
            </a:extLst>
          </p:cNvPr>
          <p:cNvSpPr txBox="1">
            <a:spLocks noChangeArrowheads="1"/>
          </p:cNvSpPr>
          <p:nvPr/>
        </p:nvSpPr>
        <p:spPr bwMode="auto">
          <a:xfrm>
            <a:off x="136525" y="942975"/>
            <a:ext cx="118014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3.17. </a:t>
            </a:r>
            <a:r>
              <a:rPr lang="fr-FR" altLang="fr-FR" b="1" dirty="0">
                <a:solidFill>
                  <a:srgbClr val="008000"/>
                </a:solidFill>
              </a:rPr>
              <a:t>Agrumes</a:t>
            </a:r>
            <a:r>
              <a:rPr lang="fr-FR" altLang="fr-FR" dirty="0">
                <a:solidFill>
                  <a:srgbClr val="008000"/>
                </a:solidFill>
              </a:rPr>
              <a:t> (genre </a:t>
            </a:r>
            <a:r>
              <a:rPr lang="fr-FR" altLang="fr-FR" i="1" dirty="0">
                <a:solidFill>
                  <a:srgbClr val="008000"/>
                </a:solidFill>
              </a:rPr>
              <a:t>Citrus </a:t>
            </a:r>
            <a:r>
              <a:rPr lang="fr-FR" altLang="fr-FR" i="1" dirty="0" err="1">
                <a:solidFill>
                  <a:srgbClr val="008000"/>
                </a:solidFill>
              </a:rPr>
              <a:t>sp</a:t>
            </a:r>
            <a:r>
              <a:rPr lang="fr-FR" altLang="fr-FR" i="1" dirty="0">
                <a:solidFill>
                  <a:srgbClr val="008000"/>
                </a:solidFill>
              </a:rPr>
              <a:t>.</a:t>
            </a:r>
            <a:r>
              <a:rPr lang="fr-FR" altLang="fr-FR" dirty="0">
                <a:solidFill>
                  <a:srgbClr val="008000"/>
                </a:solidFill>
              </a:rPr>
              <a:t>), en anglais : citrus</a:t>
            </a:r>
          </a:p>
          <a:p>
            <a:pPr algn="just" eaLnBrk="1" hangingPunct="1"/>
            <a:r>
              <a:rPr lang="fr-FR" altLang="fr-FR" dirty="0">
                <a:solidFill>
                  <a:srgbClr val="008000"/>
                </a:solidFill>
              </a:rPr>
              <a:t>Grand éventail d'arbustes et d'arbres persistants pouvant atteindre 10 m, incluant citrons, citrons verts, kumquats, oranges, pamplemousse, mandarines [et cédrats]. </a:t>
            </a:r>
            <a:r>
              <a:rPr lang="fr-FR" altLang="fr-FR" sz="1200" dirty="0">
                <a:solidFill>
                  <a:srgbClr val="008000"/>
                </a:solidFill>
              </a:rPr>
              <a:t>Adapté aux </a:t>
            </a:r>
            <a:r>
              <a:rPr lang="fr-FR" altLang="fr-FR" sz="1200" b="1" dirty="0">
                <a:solidFill>
                  <a:srgbClr val="008000"/>
                </a:solidFill>
              </a:rPr>
              <a:t>régions sèches, chaudes et tempérées </a:t>
            </a:r>
            <a:r>
              <a:rPr lang="fr-FR" altLang="fr-FR" sz="1200" dirty="0">
                <a:solidFill>
                  <a:srgbClr val="008000"/>
                </a:solidFill>
              </a:rPr>
              <a:t>(Méditerranée) </a:t>
            </a:r>
            <a:r>
              <a:rPr lang="fr-FR" altLang="fr-FR" sz="1200" b="1" dirty="0">
                <a:solidFill>
                  <a:srgbClr val="008000"/>
                </a:solidFill>
              </a:rPr>
              <a:t>à tropicales</a:t>
            </a:r>
            <a:r>
              <a:rPr lang="fr-FR" altLang="fr-FR" sz="1200" dirty="0">
                <a:solidFill>
                  <a:srgbClr val="008000"/>
                </a:solidFill>
              </a:rPr>
              <a:t>. Dans des endroits moins adaptés des régions tempérées, placez-les à un </a:t>
            </a:r>
            <a:r>
              <a:rPr lang="fr-FR" altLang="fr-FR" sz="1200" b="1" dirty="0">
                <a:solidFill>
                  <a:srgbClr val="008000"/>
                </a:solidFill>
              </a:rPr>
              <a:t>endroit chaud et ensoleillé</a:t>
            </a:r>
            <a:r>
              <a:rPr lang="fr-FR" altLang="fr-FR" sz="1200" dirty="0">
                <a:solidFill>
                  <a:srgbClr val="008000"/>
                </a:solidFill>
              </a:rPr>
              <a:t>. Les arbres peuvent supporter un gel léger, </a:t>
            </a:r>
            <a:r>
              <a:rPr lang="fr-FR" altLang="fr-FR" sz="1200" dirty="0">
                <a:solidFill>
                  <a:srgbClr val="FF0000"/>
                </a:solidFill>
              </a:rPr>
              <a:t>mais un gel à -2° tue les fleurs et les jeunes fruits. Doit être abrité du vent.</a:t>
            </a:r>
          </a:p>
          <a:p>
            <a:pPr algn="just" eaLnBrk="1" hangingPunct="1"/>
            <a:r>
              <a:rPr lang="fr-FR" altLang="fr-FR" u="sng" dirty="0">
                <a:solidFill>
                  <a:srgbClr val="008000"/>
                </a:solidFill>
              </a:rPr>
              <a:t>Usages</a:t>
            </a:r>
            <a:r>
              <a:rPr lang="fr-FR" altLang="fr-FR" dirty="0">
                <a:solidFill>
                  <a:srgbClr val="008000"/>
                </a:solidFill>
              </a:rPr>
              <a:t> : Fruits frais ou jus, marmelade, concentrés en sirops ou liqueurs. Source importante de vitamine C, surtout si la peau blanche est aussi mangée. La pulpe est donnée au bétail. Les pelures sont une source d'huiles essentielles utilisées en assaisonnement et en parfumerie ; source de pectine.</a:t>
            </a:r>
            <a:r>
              <a:rPr lang="fr-FR" altLang="fr-FR" dirty="0">
                <a:solidFill>
                  <a:srgbClr val="FF0000"/>
                </a:solidFill>
              </a:rPr>
              <a:t> Les agrumes ne sont normalement pas faits pour les climats tropicaux secs, parce qu’ils nécessitent de l’eau. Mais irrigués, ils sont souvent cultivés dans des oasis.</a:t>
            </a:r>
            <a:endParaRPr lang="fr-FR" altLang="fr-FR" dirty="0">
              <a:solidFill>
                <a:srgbClr val="008000"/>
              </a:solidFill>
            </a:endParaRPr>
          </a:p>
        </p:txBody>
      </p:sp>
      <p:pic>
        <p:nvPicPr>
          <p:cNvPr id="53253" name="Image 5">
            <a:extLst>
              <a:ext uri="{FF2B5EF4-FFF2-40B4-BE49-F238E27FC236}">
                <a16:creationId xmlns:a16="http://schemas.microsoft.com/office/drawing/2014/main" id="{739E741B-B91E-4267-976E-A531BDC9EC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263" y="5238750"/>
            <a:ext cx="185102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6">
            <a:extLst>
              <a:ext uri="{FF2B5EF4-FFF2-40B4-BE49-F238E27FC236}">
                <a16:creationId xmlns:a16="http://schemas.microsoft.com/office/drawing/2014/main" id="{2DE4F092-17DC-4F75-8E7D-3B676DBCE1B3}"/>
              </a:ext>
            </a:extLst>
          </p:cNvPr>
          <p:cNvSpPr>
            <a:spLocks noChangeArrowheads="1"/>
          </p:cNvSpPr>
          <p:nvPr/>
        </p:nvSpPr>
        <p:spPr bwMode="auto">
          <a:xfrm>
            <a:off x="565150" y="6502400"/>
            <a:ext cx="1365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Citronnier / citrons</a:t>
            </a:r>
          </a:p>
        </p:txBody>
      </p:sp>
      <p:pic>
        <p:nvPicPr>
          <p:cNvPr id="53255" name="Image 7">
            <a:extLst>
              <a:ext uri="{FF2B5EF4-FFF2-40B4-BE49-F238E27FC236}">
                <a16:creationId xmlns:a16="http://schemas.microsoft.com/office/drawing/2014/main" id="{ACDEBE51-5B47-42EE-82F7-B148B2CD29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33782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Image 8">
            <a:extLst>
              <a:ext uri="{FF2B5EF4-FFF2-40B4-BE49-F238E27FC236}">
                <a16:creationId xmlns:a16="http://schemas.microsoft.com/office/drawing/2014/main" id="{C73E6559-D15D-4720-9C83-8665D1A2BC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8438" y="5238750"/>
            <a:ext cx="174466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Image 9">
            <a:extLst>
              <a:ext uri="{FF2B5EF4-FFF2-40B4-BE49-F238E27FC236}">
                <a16:creationId xmlns:a16="http://schemas.microsoft.com/office/drawing/2014/main" id="{34487CC0-5A7B-4C8F-8C49-89BFD216BD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38438" y="3270250"/>
            <a:ext cx="18224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Rectangle 10">
            <a:extLst>
              <a:ext uri="{FF2B5EF4-FFF2-40B4-BE49-F238E27FC236}">
                <a16:creationId xmlns:a16="http://schemas.microsoft.com/office/drawing/2014/main" id="{941FBE46-8FA3-4058-BFCA-3BC36F4BAAF1}"/>
              </a:ext>
            </a:extLst>
          </p:cNvPr>
          <p:cNvSpPr>
            <a:spLocks noChangeArrowheads="1"/>
          </p:cNvSpPr>
          <p:nvPr/>
        </p:nvSpPr>
        <p:spPr bwMode="auto">
          <a:xfrm>
            <a:off x="3133725" y="6545263"/>
            <a:ext cx="954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citrons verts</a:t>
            </a:r>
            <a:endParaRPr lang="fr-FR" altLang="fr-FR" sz="1200"/>
          </a:p>
        </p:txBody>
      </p:sp>
      <p:sp>
        <p:nvSpPr>
          <p:cNvPr id="53259" name="Rectangle 11">
            <a:extLst>
              <a:ext uri="{FF2B5EF4-FFF2-40B4-BE49-F238E27FC236}">
                <a16:creationId xmlns:a16="http://schemas.microsoft.com/office/drawing/2014/main" id="{CB3A5BA8-1C6E-480C-8C31-B27CBE063A0F}"/>
              </a:ext>
            </a:extLst>
          </p:cNvPr>
          <p:cNvSpPr>
            <a:spLocks noChangeArrowheads="1"/>
          </p:cNvSpPr>
          <p:nvPr/>
        </p:nvSpPr>
        <p:spPr bwMode="auto">
          <a:xfrm>
            <a:off x="5468938" y="6529388"/>
            <a:ext cx="8016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kumquats</a:t>
            </a:r>
            <a:endParaRPr lang="fr-FR" altLang="fr-FR" sz="1200"/>
          </a:p>
        </p:txBody>
      </p:sp>
      <p:pic>
        <p:nvPicPr>
          <p:cNvPr id="53260" name="Image 12">
            <a:extLst>
              <a:ext uri="{FF2B5EF4-FFF2-40B4-BE49-F238E27FC236}">
                <a16:creationId xmlns:a16="http://schemas.microsoft.com/office/drawing/2014/main" id="{FF968EAE-6BCD-4583-A262-C4989269D1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2338" y="3270250"/>
            <a:ext cx="19843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Image 13">
            <a:extLst>
              <a:ext uri="{FF2B5EF4-FFF2-40B4-BE49-F238E27FC236}">
                <a16:creationId xmlns:a16="http://schemas.microsoft.com/office/drawing/2014/main" id="{16115776-7D33-4E38-BEA5-F905BA2DEF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5067300"/>
            <a:ext cx="21717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Rectangle 14">
            <a:extLst>
              <a:ext uri="{FF2B5EF4-FFF2-40B4-BE49-F238E27FC236}">
                <a16:creationId xmlns:a16="http://schemas.microsoft.com/office/drawing/2014/main" id="{BBEB784B-0FB0-4330-BFD4-0B1349FB5952}"/>
              </a:ext>
            </a:extLst>
          </p:cNvPr>
          <p:cNvSpPr>
            <a:spLocks noChangeArrowheads="1"/>
          </p:cNvSpPr>
          <p:nvPr/>
        </p:nvSpPr>
        <p:spPr bwMode="auto">
          <a:xfrm>
            <a:off x="7575550" y="6478588"/>
            <a:ext cx="1233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oranger / orange</a:t>
            </a:r>
            <a:endParaRPr lang="fr-FR" altLang="fr-FR" sz="1200"/>
          </a:p>
        </p:txBody>
      </p:sp>
      <p:pic>
        <p:nvPicPr>
          <p:cNvPr id="53263" name="Image 15">
            <a:extLst>
              <a:ext uri="{FF2B5EF4-FFF2-40B4-BE49-F238E27FC236}">
                <a16:creationId xmlns:a16="http://schemas.microsoft.com/office/drawing/2014/main" id="{BDDB470F-3A0F-493A-87F4-B80DF72D1A7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15163" y="46418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Image 16">
            <a:extLst>
              <a:ext uri="{FF2B5EF4-FFF2-40B4-BE49-F238E27FC236}">
                <a16:creationId xmlns:a16="http://schemas.microsoft.com/office/drawing/2014/main" id="{3B9489B0-C617-4E1C-9D47-90E68EF7C86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35888" y="3341688"/>
            <a:ext cx="14509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Rectangle 17">
            <a:extLst>
              <a:ext uri="{FF2B5EF4-FFF2-40B4-BE49-F238E27FC236}">
                <a16:creationId xmlns:a16="http://schemas.microsoft.com/office/drawing/2014/main" id="{32C3E6A1-EF8A-42A3-B7BC-E66AD617C23C}"/>
              </a:ext>
            </a:extLst>
          </p:cNvPr>
          <p:cNvSpPr>
            <a:spLocks noChangeArrowheads="1"/>
          </p:cNvSpPr>
          <p:nvPr/>
        </p:nvSpPr>
        <p:spPr bwMode="auto">
          <a:xfrm>
            <a:off x="10183813" y="6337300"/>
            <a:ext cx="122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pamplemoussier</a:t>
            </a:r>
          </a:p>
          <a:p>
            <a:pPr algn="ctr" eaLnBrk="1" hangingPunct="1"/>
            <a:r>
              <a:rPr lang="fr-FR" altLang="fr-FR" sz="1200">
                <a:solidFill>
                  <a:srgbClr val="008000"/>
                </a:solidFill>
              </a:rPr>
              <a:t>pamplemousse</a:t>
            </a:r>
            <a:endParaRPr lang="fr-FR" altLang="fr-FR" sz="1200"/>
          </a:p>
        </p:txBody>
      </p:sp>
      <p:pic>
        <p:nvPicPr>
          <p:cNvPr id="53266" name="Image 18">
            <a:extLst>
              <a:ext uri="{FF2B5EF4-FFF2-40B4-BE49-F238E27FC236}">
                <a16:creationId xmlns:a16="http://schemas.microsoft.com/office/drawing/2014/main" id="{72897793-960B-4EDE-AB47-3519319A866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525000" y="449262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Image 19">
            <a:extLst>
              <a:ext uri="{FF2B5EF4-FFF2-40B4-BE49-F238E27FC236}">
                <a16:creationId xmlns:a16="http://schemas.microsoft.com/office/drawing/2014/main" id="{53A36B1F-D778-4943-88FD-D0526B06F97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337800" y="3171825"/>
            <a:ext cx="12192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Image 20">
            <a:extLst>
              <a:ext uri="{FF2B5EF4-FFF2-40B4-BE49-F238E27FC236}">
                <a16:creationId xmlns:a16="http://schemas.microsoft.com/office/drawing/2014/main" id="{DA23C574-841D-4812-9152-7784DE9D169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501313" y="12700"/>
            <a:ext cx="162718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Image 21">
            <a:extLst>
              <a:ext uri="{FF2B5EF4-FFF2-40B4-BE49-F238E27FC236}">
                <a16:creationId xmlns:a16="http://schemas.microsoft.com/office/drawing/2014/main" id="{32DB9D71-FA63-4455-830F-A89E131D317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809038" y="0"/>
            <a:ext cx="1676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0" name="Rectangle 23">
            <a:extLst>
              <a:ext uri="{FF2B5EF4-FFF2-40B4-BE49-F238E27FC236}">
                <a16:creationId xmlns:a16="http://schemas.microsoft.com/office/drawing/2014/main" id="{4D205CAF-31A4-4014-BEF4-DB2447615F0A}"/>
              </a:ext>
            </a:extLst>
          </p:cNvPr>
          <p:cNvSpPr>
            <a:spLocks noChangeArrowheads="1"/>
          </p:cNvSpPr>
          <p:nvPr/>
        </p:nvSpPr>
        <p:spPr bwMode="auto">
          <a:xfrm>
            <a:off x="136525" y="588963"/>
            <a:ext cx="8066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petits arbres</a:t>
            </a:r>
            <a:endParaRPr lang="fr-FR" altLang="fr-FR"/>
          </a:p>
        </p:txBody>
      </p:sp>
      <p:pic>
        <p:nvPicPr>
          <p:cNvPr id="53271" name="Picture 2" descr="medicament2_s">
            <a:extLst>
              <a:ext uri="{FF2B5EF4-FFF2-40B4-BE49-F238E27FC236}">
                <a16:creationId xmlns:a16="http://schemas.microsoft.com/office/drawing/2014/main" id="{C215A0F4-74B0-44B2-8A92-0EAB0C7237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4700"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2" descr="fruitsLogo9_ss">
            <a:extLst>
              <a:ext uri="{FF2B5EF4-FFF2-40B4-BE49-F238E27FC236}">
                <a16:creationId xmlns:a16="http://schemas.microsoft.com/office/drawing/2014/main" id="{1DDBA3FE-F788-446B-BA8E-79100604EA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4463" y="2000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3" name="Rectangle 26">
            <a:extLst>
              <a:ext uri="{FF2B5EF4-FFF2-40B4-BE49-F238E27FC236}">
                <a16:creationId xmlns:a16="http://schemas.microsoft.com/office/drawing/2014/main" id="{F75D90B2-621E-4199-AFA7-CAF9F160FE55}"/>
              </a:ext>
            </a:extLst>
          </p:cNvPr>
          <p:cNvSpPr>
            <a:spLocks noChangeArrowheads="1"/>
          </p:cNvSpPr>
          <p:nvPr/>
        </p:nvSpPr>
        <p:spPr bwMode="auto">
          <a:xfrm>
            <a:off x="8616950" y="1033463"/>
            <a:ext cx="1898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Mandarinier /Mandarine ↑</a:t>
            </a:r>
            <a:endParaRPr lang="fr-FR" altLang="fr-FR" sz="12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E2A954E-4613-4B3D-B47E-8B41279C9795}"/>
              </a:ext>
            </a:extLst>
          </p:cNvPr>
          <p:cNvSpPr>
            <a:spLocks noChangeArrowheads="1"/>
          </p:cNvSpPr>
          <p:nvPr/>
        </p:nvSpPr>
        <p:spPr bwMode="auto">
          <a:xfrm>
            <a:off x="160338" y="927100"/>
            <a:ext cx="6686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fr-FR">
                <a:solidFill>
                  <a:srgbClr val="008000"/>
                </a:solidFill>
              </a:rPr>
              <a:t>3.18. </a:t>
            </a:r>
            <a:r>
              <a:rPr lang="fr-FR" altLang="fr-FR" b="1">
                <a:solidFill>
                  <a:srgbClr val="008000"/>
                </a:solidFill>
              </a:rPr>
              <a:t>Colatier</a:t>
            </a:r>
            <a:r>
              <a:rPr lang="fr-FR" altLang="fr-FR">
                <a:solidFill>
                  <a:srgbClr val="008000"/>
                </a:solidFill>
              </a:rPr>
              <a:t> ou </a:t>
            </a:r>
            <a:r>
              <a:rPr lang="fr-FR" altLang="fr-FR" b="1">
                <a:solidFill>
                  <a:srgbClr val="008000"/>
                </a:solidFill>
              </a:rPr>
              <a:t>Kolatier</a:t>
            </a:r>
            <a:r>
              <a:rPr lang="fr-FR" altLang="fr-FR">
                <a:solidFill>
                  <a:srgbClr val="008000"/>
                </a:solidFill>
              </a:rPr>
              <a:t> (</a:t>
            </a:r>
            <a:r>
              <a:rPr lang="fr-FR" altLang="fr-FR" i="1">
                <a:solidFill>
                  <a:srgbClr val="008000"/>
                </a:solidFill>
              </a:rPr>
              <a:t>Cola acuminata &amp; </a:t>
            </a:r>
            <a:r>
              <a:rPr lang="en-US" altLang="fr-FR" i="1">
                <a:solidFill>
                  <a:srgbClr val="008000"/>
                </a:solidFill>
              </a:rPr>
              <a:t>Cola nitida</a:t>
            </a:r>
            <a:r>
              <a:rPr lang="fr-FR" altLang="fr-FR">
                <a:solidFill>
                  <a:srgbClr val="008000"/>
                </a:solidFill>
              </a:rPr>
              <a:t>) (</a:t>
            </a:r>
            <a:r>
              <a:rPr lang="fr-FR" altLang="fr-FR" i="1" u="sng">
                <a:hlinkClick r:id="rId2" tooltip="Malvaceae"/>
              </a:rPr>
              <a:t>Malvaceae</a:t>
            </a:r>
            <a:r>
              <a:rPr lang="fr-FR" altLang="fr-FR">
                <a:solidFill>
                  <a:srgbClr val="008000"/>
                </a:solidFill>
              </a:rPr>
              <a:t>)</a:t>
            </a:r>
          </a:p>
        </p:txBody>
      </p:sp>
      <p:sp>
        <p:nvSpPr>
          <p:cNvPr id="54275" name="Espace réservé du numéro de diapositive 1">
            <a:extLst>
              <a:ext uri="{FF2B5EF4-FFF2-40B4-BE49-F238E27FC236}">
                <a16:creationId xmlns:a16="http://schemas.microsoft.com/office/drawing/2014/main" id="{75492E83-7ACE-46DD-AB57-AAE33302ECB2}"/>
              </a:ext>
            </a:extLst>
          </p:cNvPr>
          <p:cNvSpPr txBox="1">
            <a:spLocks/>
          </p:cNvSpPr>
          <p:nvPr/>
        </p:nvSpPr>
        <p:spPr bwMode="auto">
          <a:xfrm>
            <a:off x="228600" y="104775"/>
            <a:ext cx="61595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88FB030-22A0-476E-936C-C2C490507FC0}" type="slidenum">
              <a:rPr lang="fr-FR" altLang="fr-FR" sz="1200">
                <a:solidFill>
                  <a:srgbClr val="898989"/>
                </a:solidFill>
              </a:rPr>
              <a:pPr algn="r" eaLnBrk="1" hangingPunct="1">
                <a:lnSpc>
                  <a:spcPct val="100000"/>
                </a:lnSpc>
                <a:spcBef>
                  <a:spcPct val="0"/>
                </a:spcBef>
                <a:buFontTx/>
                <a:buNone/>
              </a:pPr>
              <a:t>68</a:t>
            </a:fld>
            <a:endParaRPr lang="fr-FR" altLang="fr-FR" sz="1200">
              <a:solidFill>
                <a:srgbClr val="898989"/>
              </a:solidFill>
            </a:endParaRPr>
          </a:p>
        </p:txBody>
      </p:sp>
      <p:sp>
        <p:nvSpPr>
          <p:cNvPr id="54276" name="Rectangle 4">
            <a:extLst>
              <a:ext uri="{FF2B5EF4-FFF2-40B4-BE49-F238E27FC236}">
                <a16:creationId xmlns:a16="http://schemas.microsoft.com/office/drawing/2014/main" id="{C5765F12-9900-4F98-BBE0-E3B4526C5D8D}"/>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4277" name="Rectangle 5">
            <a:extLst>
              <a:ext uri="{FF2B5EF4-FFF2-40B4-BE49-F238E27FC236}">
                <a16:creationId xmlns:a16="http://schemas.microsoft.com/office/drawing/2014/main" id="{433A2565-0784-4951-A509-F0C99028CD0F}"/>
              </a:ext>
            </a:extLst>
          </p:cNvPr>
          <p:cNvSpPr>
            <a:spLocks noChangeArrowheads="1"/>
          </p:cNvSpPr>
          <p:nvPr/>
        </p:nvSpPr>
        <p:spPr bwMode="auto">
          <a:xfrm>
            <a:off x="136525" y="588963"/>
            <a:ext cx="8020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54278" name="Picture 2" descr="medicament2_s">
            <a:extLst>
              <a:ext uri="{FF2B5EF4-FFF2-40B4-BE49-F238E27FC236}">
                <a16:creationId xmlns:a16="http://schemas.microsoft.com/office/drawing/2014/main" id="{37601917-4D27-44A5-966C-07DA58191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700"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2" descr="fruitsLogo9_ss">
            <a:extLst>
              <a:ext uri="{FF2B5EF4-FFF2-40B4-BE49-F238E27FC236}">
                <a16:creationId xmlns:a16="http://schemas.microsoft.com/office/drawing/2014/main" id="{321BB424-E184-467A-B6EC-50D0C1A73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463" y="2000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ZoneTexte 8">
            <a:extLst>
              <a:ext uri="{FF2B5EF4-FFF2-40B4-BE49-F238E27FC236}">
                <a16:creationId xmlns:a16="http://schemas.microsoft.com/office/drawing/2014/main" id="{4DD533DA-E654-4DF1-B812-929E6DE5D5D0}"/>
              </a:ext>
            </a:extLst>
          </p:cNvPr>
          <p:cNvSpPr txBox="1">
            <a:spLocks noChangeArrowheads="1"/>
          </p:cNvSpPr>
          <p:nvPr/>
        </p:nvSpPr>
        <p:spPr bwMode="auto">
          <a:xfrm>
            <a:off x="161925" y="1387475"/>
            <a:ext cx="117903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b="1" i="1">
                <a:solidFill>
                  <a:srgbClr val="008000"/>
                </a:solidFill>
              </a:rPr>
              <a:t>Cola acuminata</a:t>
            </a:r>
            <a:r>
              <a:rPr lang="fr-FR" altLang="fr-FR">
                <a:solidFill>
                  <a:srgbClr val="008000"/>
                </a:solidFill>
              </a:rPr>
              <a:t> est un arbre de la famille des </a:t>
            </a:r>
            <a:r>
              <a:rPr lang="fr-FR" altLang="fr-FR" i="1">
                <a:solidFill>
                  <a:srgbClr val="008000"/>
                </a:solidFill>
                <a:hlinkClick r:id="rId5" tooltip="Sterculiaceae"/>
              </a:rPr>
              <a:t>Sterculiacées</a:t>
            </a:r>
            <a:r>
              <a:rPr lang="fr-FR" altLang="fr-FR">
                <a:solidFill>
                  <a:srgbClr val="008000"/>
                </a:solidFill>
              </a:rPr>
              <a:t> (</a:t>
            </a:r>
            <a:r>
              <a:rPr lang="fr-FR" altLang="fr-FR">
                <a:solidFill>
                  <a:srgbClr val="008000"/>
                </a:solidFill>
                <a:hlinkClick r:id="rId6" tooltip="Classification classique"/>
              </a:rPr>
              <a:t>classification classique</a:t>
            </a:r>
            <a:r>
              <a:rPr lang="fr-FR" altLang="fr-FR">
                <a:solidFill>
                  <a:srgbClr val="008000"/>
                </a:solidFill>
              </a:rPr>
              <a:t>) ou des </a:t>
            </a:r>
            <a:r>
              <a:rPr lang="fr-FR" altLang="fr-FR" i="1">
                <a:solidFill>
                  <a:srgbClr val="008000"/>
                </a:solidFill>
                <a:hlinkClick r:id="rId7" tooltip="Malvaceae"/>
              </a:rPr>
              <a:t>Malvacées</a:t>
            </a:r>
            <a:r>
              <a:rPr lang="fr-FR" altLang="fr-FR">
                <a:solidFill>
                  <a:srgbClr val="008000"/>
                </a:solidFill>
              </a:rPr>
              <a:t> (</a:t>
            </a:r>
            <a:r>
              <a:rPr lang="fr-FR" altLang="fr-FR">
                <a:solidFill>
                  <a:srgbClr val="008000"/>
                </a:solidFill>
                <a:hlinkClick r:id="rId8" tooltip="Classification APG"/>
              </a:rPr>
              <a:t>classification phylogénétique</a:t>
            </a:r>
            <a:r>
              <a:rPr lang="fr-FR" altLang="fr-FR">
                <a:solidFill>
                  <a:srgbClr val="008000"/>
                </a:solidFill>
              </a:rPr>
              <a:t>), originaire d'</a:t>
            </a:r>
            <a:r>
              <a:rPr lang="fr-FR" altLang="fr-FR">
                <a:solidFill>
                  <a:srgbClr val="008000"/>
                </a:solidFill>
                <a:hlinkClick r:id="rId9" tooltip="Afrique"/>
              </a:rPr>
              <a:t>Afrique</a:t>
            </a:r>
            <a:r>
              <a:rPr lang="fr-FR" altLang="fr-FR">
                <a:solidFill>
                  <a:srgbClr val="008000"/>
                </a:solidFill>
              </a:rPr>
              <a:t>. Le kolatier est un arbre à croissance lente qui peut atteindre 30 mètres de hauteur et un diamètre de 50 à 60 cm à la hauteur de la poitrine. Ses fruits sont rugueux, tacheté et jusqu'à 8 pouces de long et contiennent de grandes, planes et lumineuses graines de couleur rouge, communément appelés </a:t>
            </a:r>
            <a:r>
              <a:rPr lang="fr-FR" altLang="fr-FR" b="1">
                <a:solidFill>
                  <a:srgbClr val="008000"/>
                </a:solidFill>
              </a:rPr>
              <a:t>noix de cola</a:t>
            </a:r>
            <a:r>
              <a:rPr lang="fr-FR" altLang="fr-FR">
                <a:solidFill>
                  <a:srgbClr val="008000"/>
                </a:solidFill>
              </a:rPr>
              <a:t>. </a:t>
            </a:r>
            <a:r>
              <a:rPr lang="fr-FR" altLang="fr-FR" sz="1200">
                <a:solidFill>
                  <a:srgbClr val="008000"/>
                </a:solidFill>
              </a:rPr>
              <a:t>C'est une des espèces de kolatiers qui produisent la </a:t>
            </a:r>
            <a:r>
              <a:rPr lang="fr-FR" altLang="fr-FR" sz="1200">
                <a:solidFill>
                  <a:srgbClr val="008000"/>
                </a:solidFill>
                <a:hlinkClick r:id="rId10" tooltip="Noix de kola"/>
              </a:rPr>
              <a:t>noix de kola</a:t>
            </a:r>
            <a:r>
              <a:rPr lang="fr-FR" altLang="fr-FR" sz="1200">
                <a:solidFill>
                  <a:srgbClr val="008000"/>
                </a:solidFill>
              </a:rPr>
              <a:t>. La noix de la « petite kola » (</a:t>
            </a:r>
            <a:r>
              <a:rPr lang="fr-FR" altLang="fr-FR" sz="1200" i="1">
                <a:solidFill>
                  <a:srgbClr val="008000"/>
                </a:solidFill>
              </a:rPr>
              <a:t>Cola acuminata</a:t>
            </a:r>
            <a:r>
              <a:rPr lang="fr-FR" altLang="fr-FR" sz="1200">
                <a:solidFill>
                  <a:srgbClr val="008000"/>
                </a:solidFill>
              </a:rPr>
              <a:t>), de couleur rose à rouge, se divise en plusieurs morceaux (au moins 4) et celle de la « grande kola » (</a:t>
            </a:r>
            <a:r>
              <a:rPr lang="fr-FR" altLang="fr-FR" sz="1200" i="1">
                <a:solidFill>
                  <a:srgbClr val="008000"/>
                </a:solidFill>
              </a:rPr>
              <a:t>Cola nitida</a:t>
            </a:r>
            <a:r>
              <a:rPr lang="fr-FR" altLang="fr-FR" sz="1200">
                <a:solidFill>
                  <a:srgbClr val="008000"/>
                </a:solidFill>
              </a:rPr>
              <a:t>), de couleur blanc-jaunâtre à rouge, en deux. </a:t>
            </a:r>
            <a:r>
              <a:rPr lang="fr-FR" altLang="fr-FR" sz="1200">
                <a:solidFill>
                  <a:srgbClr val="FF0000"/>
                </a:solidFill>
              </a:rPr>
              <a:t>On retrouve la « petite kola » dans les savanes humides et dans une grande partie de la zone forestière du Cameroun</a:t>
            </a:r>
            <a:r>
              <a:rPr lang="fr-FR" altLang="fr-FR" sz="1200">
                <a:solidFill>
                  <a:srgbClr val="008000"/>
                </a:solidFill>
              </a:rPr>
              <a:t>. La « grande kola » est </a:t>
            </a:r>
            <a:r>
              <a:rPr lang="fr-FR" altLang="fr-FR" sz="1200" i="1">
                <a:solidFill>
                  <a:srgbClr val="008000"/>
                </a:solidFill>
              </a:rPr>
              <a:t>originaire de la côte ouest africaine</a:t>
            </a:r>
            <a:r>
              <a:rPr lang="fr-FR" altLang="fr-FR" sz="1200">
                <a:solidFill>
                  <a:srgbClr val="008000"/>
                </a:solidFill>
              </a:rPr>
              <a:t>, très rependue sur la zone forestière. Le kolatier préfère les sols lourds, bien drainés, fertiles et riches en humus, ainsi que des températures entre 25 et 28°C et </a:t>
            </a:r>
            <a:r>
              <a:rPr lang="fr-FR" altLang="fr-FR" sz="1200">
                <a:solidFill>
                  <a:srgbClr val="FF0000"/>
                </a:solidFill>
              </a:rPr>
              <a:t>une pluviométrie d’au moins 1200 mm, de préférence 1700 mm</a:t>
            </a:r>
            <a:r>
              <a:rPr lang="fr-FR" altLang="fr-FR" sz="1200">
                <a:solidFill>
                  <a:srgbClr val="008000"/>
                </a:solidFill>
              </a:rPr>
              <a:t>. On en tire des principes actifs excitants parmi lesquels on retrouve la </a:t>
            </a:r>
            <a:r>
              <a:rPr lang="fr-FR" altLang="fr-FR" sz="1200">
                <a:solidFill>
                  <a:srgbClr val="008000"/>
                </a:solidFill>
                <a:hlinkClick r:id="rId11" tooltip="Caféine"/>
              </a:rPr>
              <a:t>caféine</a:t>
            </a:r>
            <a:r>
              <a:rPr lang="fr-FR" altLang="fr-FR" sz="1200">
                <a:solidFill>
                  <a:srgbClr val="008000"/>
                </a:solidFill>
              </a:rPr>
              <a:t> et la kolatéine. Les fruits contiennent environ 2% catéchine-caféine </a:t>
            </a:r>
            <a:r>
              <a:rPr lang="fr-FR" altLang="fr-FR" sz="1200">
                <a:solidFill>
                  <a:srgbClr val="008000"/>
                </a:solidFill>
                <a:hlinkClick r:id="rId12" tooltip="Colanine (page ne existe pas)"/>
              </a:rPr>
              <a:t>(colanine)</a:t>
            </a:r>
            <a:r>
              <a:rPr lang="fr-FR" altLang="fr-FR" sz="1200">
                <a:solidFill>
                  <a:srgbClr val="008000"/>
                </a:solidFill>
              </a:rPr>
              <a:t>, qui est censé avoir un grand niveau d'alcaloïdes (caféine), augmentant ainsi l'effet stimulateur. Ils sont torréfiées, broyées ou mâchés et peuvent également être ajoutées à des boissons telles que le thé ou le lait ou des céréales comme le porridge. En Afrique de l'Ouest ce produit est vendu, pour combattre la fatigue et améliorer la vigilance, et utilisé par les chauffeurs de camions pour rester éveillé sur la route, et comme traitement pour la dysfonction érectile, mais les preuves de son efficacité érectile est limitée. Sources : a) </a:t>
            </a:r>
            <a:r>
              <a:rPr lang="fr-FR" altLang="fr-FR" sz="1200">
                <a:solidFill>
                  <a:srgbClr val="008000"/>
                </a:solidFill>
                <a:hlinkClick r:id="rId13"/>
              </a:rPr>
              <a:t>https://en.wikipedia.org/wiki/Cola_acuminata</a:t>
            </a:r>
            <a:r>
              <a:rPr lang="fr-FR" altLang="fr-FR" sz="1200">
                <a:solidFill>
                  <a:srgbClr val="008000"/>
                </a:solidFill>
              </a:rPr>
              <a:t>, b) </a:t>
            </a:r>
            <a:r>
              <a:rPr lang="fr-FR" altLang="fr-FR" sz="1200">
                <a:solidFill>
                  <a:srgbClr val="008000"/>
                </a:solidFill>
                <a:hlinkClick r:id="rId14"/>
              </a:rPr>
              <a:t>https://fr.wikipedia.org/wiki/Cola_acuminata</a:t>
            </a:r>
            <a:r>
              <a:rPr lang="fr-FR" altLang="fr-FR" sz="1200">
                <a:solidFill>
                  <a:srgbClr val="008000"/>
                </a:solidFill>
              </a:rPr>
              <a:t>, c) </a:t>
            </a:r>
            <a:r>
              <a:rPr lang="fr-FR" altLang="fr-FR" sz="1200">
                <a:solidFill>
                  <a:srgbClr val="008000"/>
                </a:solidFill>
                <a:hlinkClick r:id="rId15"/>
              </a:rPr>
              <a:t>http://www.erails.net/images/cameroon/icraf-wca/icraf-wca/file/KOLATIER%20Info.pdf</a:t>
            </a:r>
            <a:r>
              <a:rPr lang="fr-FR" altLang="fr-FR" sz="1200">
                <a:solidFill>
                  <a:srgbClr val="008000"/>
                </a:solidFill>
              </a:rPr>
              <a:t>  </a:t>
            </a:r>
          </a:p>
        </p:txBody>
      </p:sp>
      <p:pic>
        <p:nvPicPr>
          <p:cNvPr id="54281" name="Image 10">
            <a:extLst>
              <a:ext uri="{FF2B5EF4-FFF2-40B4-BE49-F238E27FC236}">
                <a16:creationId xmlns:a16="http://schemas.microsoft.com/office/drawing/2014/main" id="{E54EC4D3-2A9F-4ED6-BB33-0F068343514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110788" y="4000500"/>
            <a:ext cx="1914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Image 12">
            <a:extLst>
              <a:ext uri="{FF2B5EF4-FFF2-40B4-BE49-F238E27FC236}">
                <a16:creationId xmlns:a16="http://schemas.microsoft.com/office/drawing/2014/main" id="{5E512B17-F8B9-46E8-9E4D-8FCBEE6C5D2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058400" y="77788"/>
            <a:ext cx="2093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Image 13">
            <a:extLst>
              <a:ext uri="{FF2B5EF4-FFF2-40B4-BE49-F238E27FC236}">
                <a16:creationId xmlns:a16="http://schemas.microsoft.com/office/drawing/2014/main" id="{DA2D2988-63B0-4A16-9D5E-8AC70AC3DF65}"/>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220788" y="47974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Image 14">
            <a:extLst>
              <a:ext uri="{FF2B5EF4-FFF2-40B4-BE49-F238E27FC236}">
                <a16:creationId xmlns:a16="http://schemas.microsoft.com/office/drawing/2014/main" id="{81A724B3-A7B0-433F-A884-D33BE9CD23EA}"/>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140700" y="4257675"/>
            <a:ext cx="1866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Image 15">
            <a:extLst>
              <a:ext uri="{FF2B5EF4-FFF2-40B4-BE49-F238E27FC236}">
                <a16:creationId xmlns:a16="http://schemas.microsoft.com/office/drawing/2014/main" id="{348498D8-CBB9-4F6A-A173-E55F258B0F61}"/>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790950" y="47974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Image 16">
            <a:extLst>
              <a:ext uri="{FF2B5EF4-FFF2-40B4-BE49-F238E27FC236}">
                <a16:creationId xmlns:a16="http://schemas.microsoft.com/office/drawing/2014/main" id="{93AD2120-1B00-4452-955D-8A9F1B158C59}"/>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151563" y="4275138"/>
            <a:ext cx="1914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Image 17">
            <a:extLst>
              <a:ext uri="{FF2B5EF4-FFF2-40B4-BE49-F238E27FC236}">
                <a16:creationId xmlns:a16="http://schemas.microsoft.com/office/drawing/2014/main" id="{638B45D9-DEB0-4A2E-BDD9-6FD9F5300B11}"/>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066088" y="15875"/>
            <a:ext cx="1941512"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18">
            <a:extLst>
              <a:ext uri="{FF2B5EF4-FFF2-40B4-BE49-F238E27FC236}">
                <a16:creationId xmlns:a16="http://schemas.microsoft.com/office/drawing/2014/main" id="{9500BA92-B5D5-4D9D-B2D8-FB0C0D920CDC}"/>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17475" y="5780088"/>
            <a:ext cx="10287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ZoneTexte 1">
            <a:extLst>
              <a:ext uri="{FF2B5EF4-FFF2-40B4-BE49-F238E27FC236}">
                <a16:creationId xmlns:a16="http://schemas.microsoft.com/office/drawing/2014/main" id="{61AF5B13-E354-4101-A9A7-1FA6220CD535}"/>
              </a:ext>
            </a:extLst>
          </p:cNvPr>
          <p:cNvSpPr txBox="1">
            <a:spLocks noChangeArrowheads="1"/>
          </p:cNvSpPr>
          <p:nvPr/>
        </p:nvSpPr>
        <p:spPr bwMode="auto">
          <a:xfrm>
            <a:off x="160338" y="4249738"/>
            <a:ext cx="5991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FF0000"/>
                </a:solidFill>
              </a:rPr>
              <a:t>Bien que non adapté aux climats secs, il est y parfois cultivé.</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74D6BFC-E149-443C-8398-83D904009AFD}"/>
              </a:ext>
            </a:extLst>
          </p:cNvPr>
          <p:cNvSpPr>
            <a:spLocks noChangeArrowheads="1"/>
          </p:cNvSpPr>
          <p:nvPr/>
        </p:nvSpPr>
        <p:spPr bwMode="auto">
          <a:xfrm>
            <a:off x="136525" y="958850"/>
            <a:ext cx="5948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fr-FR">
                <a:solidFill>
                  <a:srgbClr val="008000"/>
                </a:solidFill>
              </a:rPr>
              <a:t>3.18bis. </a:t>
            </a:r>
            <a:r>
              <a:rPr lang="en-US" altLang="fr-FR" b="1">
                <a:solidFill>
                  <a:srgbClr val="008000"/>
                </a:solidFill>
              </a:rPr>
              <a:t>Taba </a:t>
            </a:r>
            <a:r>
              <a:rPr lang="en-US" altLang="fr-FR">
                <a:solidFill>
                  <a:srgbClr val="008000"/>
                </a:solidFill>
              </a:rPr>
              <a:t>ou</a:t>
            </a:r>
            <a:r>
              <a:rPr lang="en-US" altLang="fr-FR" b="1">
                <a:solidFill>
                  <a:srgbClr val="008000"/>
                </a:solidFill>
              </a:rPr>
              <a:t> Mandinka Kola </a:t>
            </a:r>
            <a:r>
              <a:rPr lang="fr-FR" altLang="fr-FR">
                <a:solidFill>
                  <a:srgbClr val="008000"/>
                </a:solidFill>
              </a:rPr>
              <a:t>(</a:t>
            </a:r>
            <a:r>
              <a:rPr lang="fr-FR" altLang="fr-FR" i="1">
                <a:solidFill>
                  <a:srgbClr val="008000"/>
                </a:solidFill>
              </a:rPr>
              <a:t>Cola cordifolia</a:t>
            </a:r>
            <a:r>
              <a:rPr lang="fr-FR" altLang="fr-FR">
                <a:solidFill>
                  <a:srgbClr val="008000"/>
                </a:solidFill>
              </a:rPr>
              <a:t>) (</a:t>
            </a:r>
            <a:r>
              <a:rPr lang="fr-FR" altLang="fr-FR" i="1" u="sng">
                <a:hlinkClick r:id="rId2" tooltip="Malvaceae"/>
              </a:rPr>
              <a:t>Malvaceae</a:t>
            </a:r>
            <a:r>
              <a:rPr lang="fr-FR" altLang="fr-FR">
                <a:solidFill>
                  <a:srgbClr val="008000"/>
                </a:solidFill>
              </a:rPr>
              <a:t>)</a:t>
            </a:r>
            <a:endParaRPr lang="fr-FR" altLang="fr-FR" i="1">
              <a:solidFill>
                <a:srgbClr val="008000"/>
              </a:solidFill>
            </a:endParaRPr>
          </a:p>
        </p:txBody>
      </p:sp>
      <p:sp>
        <p:nvSpPr>
          <p:cNvPr id="55299" name="Espace réservé du numéro de diapositive 1">
            <a:extLst>
              <a:ext uri="{FF2B5EF4-FFF2-40B4-BE49-F238E27FC236}">
                <a16:creationId xmlns:a16="http://schemas.microsoft.com/office/drawing/2014/main" id="{27CEEBC1-9330-4566-9C68-BE92A77203CE}"/>
              </a:ext>
            </a:extLst>
          </p:cNvPr>
          <p:cNvSpPr txBox="1">
            <a:spLocks/>
          </p:cNvSpPr>
          <p:nvPr/>
        </p:nvSpPr>
        <p:spPr bwMode="auto">
          <a:xfrm>
            <a:off x="228600" y="104775"/>
            <a:ext cx="61595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418C8D3-24B1-4FC6-BF81-8D17F150249E}" type="slidenum">
              <a:rPr lang="fr-FR" altLang="fr-FR" sz="1200">
                <a:solidFill>
                  <a:srgbClr val="898989"/>
                </a:solidFill>
              </a:rPr>
              <a:pPr algn="r" eaLnBrk="1" hangingPunct="1">
                <a:lnSpc>
                  <a:spcPct val="100000"/>
                </a:lnSpc>
                <a:spcBef>
                  <a:spcPct val="0"/>
                </a:spcBef>
                <a:buFontTx/>
                <a:buNone/>
              </a:pPr>
              <a:t>69</a:t>
            </a:fld>
            <a:endParaRPr lang="fr-FR" altLang="fr-FR" sz="1200">
              <a:solidFill>
                <a:srgbClr val="898989"/>
              </a:solidFill>
            </a:endParaRPr>
          </a:p>
        </p:txBody>
      </p:sp>
      <p:sp>
        <p:nvSpPr>
          <p:cNvPr id="55300" name="Rectangle 4">
            <a:extLst>
              <a:ext uri="{FF2B5EF4-FFF2-40B4-BE49-F238E27FC236}">
                <a16:creationId xmlns:a16="http://schemas.microsoft.com/office/drawing/2014/main" id="{CB3A9F38-F33E-452B-A65E-A169229B373A}"/>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5301" name="Rectangle 5">
            <a:extLst>
              <a:ext uri="{FF2B5EF4-FFF2-40B4-BE49-F238E27FC236}">
                <a16:creationId xmlns:a16="http://schemas.microsoft.com/office/drawing/2014/main" id="{26E7275E-4A01-45E4-9C58-2B70CD21DDBF}"/>
              </a:ext>
            </a:extLst>
          </p:cNvPr>
          <p:cNvSpPr>
            <a:spLocks noChangeArrowheads="1"/>
          </p:cNvSpPr>
          <p:nvPr/>
        </p:nvSpPr>
        <p:spPr bwMode="auto">
          <a:xfrm>
            <a:off x="136525" y="588963"/>
            <a:ext cx="8020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55302" name="Picture 2" descr="medicament2_s">
            <a:extLst>
              <a:ext uri="{FF2B5EF4-FFF2-40B4-BE49-F238E27FC236}">
                <a16:creationId xmlns:a16="http://schemas.microsoft.com/office/drawing/2014/main" id="{D2137781-83E0-4C5D-B5F5-7E783BDBA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700" y="1111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2" descr="fruitsLogo9_ss">
            <a:extLst>
              <a:ext uri="{FF2B5EF4-FFF2-40B4-BE49-F238E27FC236}">
                <a16:creationId xmlns:a16="http://schemas.microsoft.com/office/drawing/2014/main" id="{A1C959A8-DC02-407E-B9CB-B0091F27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463" y="2000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ZoneTexte 8">
            <a:extLst>
              <a:ext uri="{FF2B5EF4-FFF2-40B4-BE49-F238E27FC236}">
                <a16:creationId xmlns:a16="http://schemas.microsoft.com/office/drawing/2014/main" id="{98D8FFA3-9767-42C4-9A05-4FFCC92F1024}"/>
              </a:ext>
            </a:extLst>
          </p:cNvPr>
          <p:cNvSpPr txBox="1">
            <a:spLocks noChangeArrowheads="1"/>
          </p:cNvSpPr>
          <p:nvPr/>
        </p:nvSpPr>
        <p:spPr bwMode="auto">
          <a:xfrm>
            <a:off x="136525" y="1322388"/>
            <a:ext cx="119443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 grand arbre, atteignant 15-25 m de haut avec un tronc court et branche formant une couronne dense, originaire de l'Ouest </a:t>
            </a:r>
            <a:r>
              <a:rPr lang="fr-FR" altLang="fr-FR">
                <a:solidFill>
                  <a:srgbClr val="008000"/>
                </a:solidFill>
                <a:hlinkClick r:id="rId5" tooltip="Afrique"/>
              </a:rPr>
              <a:t>Afrique</a:t>
            </a:r>
            <a:r>
              <a:rPr lang="fr-FR" altLang="fr-FR">
                <a:solidFill>
                  <a:srgbClr val="008000"/>
                </a:solidFill>
              </a:rPr>
              <a:t> au </a:t>
            </a:r>
            <a:r>
              <a:rPr lang="fr-FR" altLang="fr-FR">
                <a:solidFill>
                  <a:srgbClr val="008000"/>
                </a:solidFill>
                <a:hlinkClick r:id="rId6" tooltip="Sénégal"/>
              </a:rPr>
              <a:t>Sénégal</a:t>
            </a:r>
            <a:r>
              <a:rPr lang="fr-FR" altLang="fr-FR">
                <a:solidFill>
                  <a:srgbClr val="008000"/>
                </a:solidFill>
              </a:rPr>
              <a:t>, cultivé dans les villages locaux. Son aire de répartition : savanes du </a:t>
            </a:r>
            <a:r>
              <a:rPr lang="fr-FR" altLang="fr-FR">
                <a:solidFill>
                  <a:srgbClr val="008000"/>
                </a:solidFill>
                <a:hlinkClick r:id="rId6" tooltip="Sénégal"/>
              </a:rPr>
              <a:t>Sénégal</a:t>
            </a:r>
            <a:r>
              <a:rPr lang="fr-FR" altLang="fr-FR">
                <a:solidFill>
                  <a:srgbClr val="008000"/>
                </a:solidFill>
              </a:rPr>
              <a:t> au </a:t>
            </a:r>
            <a:r>
              <a:rPr lang="fr-FR" altLang="fr-FR" u="sng">
                <a:solidFill>
                  <a:srgbClr val="008000"/>
                </a:solidFill>
                <a:hlinkClick r:id="rId7" tooltip="Mali"/>
              </a:rPr>
              <a:t>Mali</a:t>
            </a:r>
            <a:r>
              <a:rPr lang="fr-FR" altLang="fr-FR">
                <a:solidFill>
                  <a:srgbClr val="008000"/>
                </a:solidFill>
              </a:rPr>
              <a:t>.</a:t>
            </a:r>
            <a:endParaRPr lang="fr-FR" altLang="fr-FR" sz="1200">
              <a:solidFill>
                <a:srgbClr val="008000"/>
              </a:solidFill>
            </a:endParaRPr>
          </a:p>
          <a:p>
            <a:pPr eaLnBrk="1" hangingPunct="1"/>
            <a:r>
              <a:rPr lang="fr-FR" altLang="fr-FR" sz="1200">
                <a:solidFill>
                  <a:srgbClr val="008000"/>
                </a:solidFill>
              </a:rPr>
              <a:t>Il est cultivée comme </a:t>
            </a:r>
            <a:r>
              <a:rPr lang="fr-FR" altLang="fr-FR" sz="1200">
                <a:solidFill>
                  <a:srgbClr val="008000"/>
                </a:solidFill>
                <a:hlinkClick r:id="rId8" tooltip="Plante ornementale"/>
              </a:rPr>
              <a:t>plante ornementale</a:t>
            </a:r>
            <a:r>
              <a:rPr lang="fr-FR" altLang="fr-FR" sz="1200">
                <a:solidFill>
                  <a:srgbClr val="008000"/>
                </a:solidFill>
              </a:rPr>
              <a:t> ou pour fabriquer des produits ménagers, des articles domestiques et personnels et de l'équipement pour la chasse et la pêche. </a:t>
            </a:r>
          </a:p>
          <a:p>
            <a:pPr eaLnBrk="1" hangingPunct="1"/>
            <a:r>
              <a:rPr lang="fr-FR" altLang="fr-FR" sz="1200">
                <a:solidFill>
                  <a:srgbClr val="008000"/>
                </a:solidFill>
              </a:rPr>
              <a:t>Son </a:t>
            </a:r>
            <a:r>
              <a:rPr lang="fr-FR" altLang="fr-FR" sz="1200" b="1">
                <a:solidFill>
                  <a:srgbClr val="008000"/>
                </a:solidFill>
              </a:rPr>
              <a:t>bois</a:t>
            </a:r>
            <a:r>
              <a:rPr lang="fr-FR" altLang="fr-FR" sz="1200">
                <a:solidFill>
                  <a:srgbClr val="008000"/>
                </a:solidFill>
              </a:rPr>
              <a:t> est utilisé comme </a:t>
            </a:r>
            <a:r>
              <a:rPr lang="fr-FR" altLang="fr-FR" sz="1200" b="1">
                <a:solidFill>
                  <a:srgbClr val="008000"/>
                </a:solidFill>
              </a:rPr>
              <a:t>matériau de construction</a:t>
            </a:r>
            <a:r>
              <a:rPr lang="fr-FR" altLang="fr-FR" sz="1200">
                <a:solidFill>
                  <a:srgbClr val="008000"/>
                </a:solidFill>
              </a:rPr>
              <a:t>, de carburant et de l'éclairage. Il est parfois confondu avec </a:t>
            </a:r>
            <a:r>
              <a:rPr lang="fr-FR" altLang="fr-FR" sz="1200" i="1">
                <a:solidFill>
                  <a:srgbClr val="008000"/>
                </a:solidFill>
                <a:hlinkClick r:id="rId9" tooltip="Cola gigantea (pas encore écrit)"/>
              </a:rPr>
              <a:t>Cola gigantea</a:t>
            </a:r>
            <a:r>
              <a:rPr lang="fr-FR" altLang="fr-FR" sz="1200" i="1">
                <a:solidFill>
                  <a:srgbClr val="008000"/>
                </a:solidFill>
              </a:rPr>
              <a:t>.</a:t>
            </a:r>
            <a:endParaRPr lang="fr-FR" altLang="fr-FR" sz="1200">
              <a:solidFill>
                <a:srgbClr val="008000"/>
              </a:solidFill>
            </a:endParaRPr>
          </a:p>
          <a:p>
            <a:pPr eaLnBrk="1" hangingPunct="1"/>
            <a:r>
              <a:rPr lang="fr-FR" altLang="fr-FR" sz="1200" b="1">
                <a:solidFill>
                  <a:srgbClr val="008000"/>
                </a:solidFill>
              </a:rPr>
              <a:t>Usages médicinaux </a:t>
            </a:r>
            <a:r>
              <a:rPr lang="fr-FR" altLang="fr-FR" sz="1200">
                <a:solidFill>
                  <a:srgbClr val="008000"/>
                </a:solidFill>
              </a:rPr>
              <a:t>: En général, il est utilisé, comme  </a:t>
            </a:r>
            <a:r>
              <a:rPr lang="fr-FR" altLang="fr-FR" sz="1200">
                <a:solidFill>
                  <a:srgbClr val="008000"/>
                </a:solidFill>
                <a:hlinkClick r:id="rId10" tooltip="Laxatif"/>
              </a:rPr>
              <a:t>laxatif</a:t>
            </a:r>
            <a:r>
              <a:rPr lang="fr-FR" altLang="fr-FR" sz="1200">
                <a:solidFill>
                  <a:srgbClr val="008000"/>
                </a:solidFill>
              </a:rPr>
              <a:t>, pour les problèmes pulmonaires et </a:t>
            </a:r>
            <a:r>
              <a:rPr lang="fr-FR" altLang="fr-FR" sz="1200">
                <a:solidFill>
                  <a:srgbClr val="008000"/>
                </a:solidFill>
                <a:hlinkClick r:id="rId11" tooltip="Maladie vénérienne"/>
              </a:rPr>
              <a:t>les maladies vénériennes</a:t>
            </a:r>
            <a:r>
              <a:rPr lang="fr-FR" altLang="fr-FR" sz="1200">
                <a:solidFill>
                  <a:srgbClr val="008000"/>
                </a:solidFill>
              </a:rPr>
              <a:t>. </a:t>
            </a:r>
            <a:r>
              <a:rPr lang="fr-FR" altLang="fr-FR" sz="1200" b="1">
                <a:solidFill>
                  <a:srgbClr val="008000"/>
                </a:solidFill>
              </a:rPr>
              <a:t>Feuilles </a:t>
            </a:r>
            <a:r>
              <a:rPr lang="fr-FR" altLang="fr-FR" sz="1200">
                <a:solidFill>
                  <a:srgbClr val="008000"/>
                </a:solidFill>
              </a:rPr>
              <a:t>: contre </a:t>
            </a:r>
            <a:r>
              <a:rPr lang="fr-FR" altLang="fr-FR" sz="1200">
                <a:solidFill>
                  <a:srgbClr val="008000"/>
                </a:solidFill>
                <a:hlinkClick r:id="rId12" tooltip="Lèpre"/>
              </a:rPr>
              <a:t>la lèpre</a:t>
            </a:r>
            <a:r>
              <a:rPr lang="fr-FR" altLang="fr-FR" sz="1200">
                <a:solidFill>
                  <a:srgbClr val="008000"/>
                </a:solidFill>
              </a:rPr>
              <a:t> et comme </a:t>
            </a:r>
            <a:r>
              <a:rPr lang="fr-FR" altLang="fr-FR" sz="1200">
                <a:solidFill>
                  <a:srgbClr val="008000"/>
                </a:solidFill>
                <a:hlinkClick r:id="rId13" tooltip="Insecticide"/>
              </a:rPr>
              <a:t>un insecticide</a:t>
            </a:r>
            <a:r>
              <a:rPr lang="fr-FR" altLang="fr-FR" sz="1200">
                <a:solidFill>
                  <a:srgbClr val="008000"/>
                </a:solidFill>
              </a:rPr>
              <a:t> contre les </a:t>
            </a:r>
            <a:r>
              <a:rPr lang="fr-FR" altLang="fr-FR" sz="1200">
                <a:solidFill>
                  <a:srgbClr val="008000"/>
                </a:solidFill>
                <a:hlinkClick r:id="rId14" tooltip="Arachnide"/>
              </a:rPr>
              <a:t>arachnides</a:t>
            </a:r>
            <a:r>
              <a:rPr lang="fr-FR" altLang="fr-FR" sz="1200">
                <a:solidFill>
                  <a:srgbClr val="008000"/>
                </a:solidFill>
              </a:rPr>
              <a:t>. Le </a:t>
            </a:r>
            <a:r>
              <a:rPr lang="fr-FR" altLang="fr-FR" sz="1200">
                <a:solidFill>
                  <a:srgbClr val="008000"/>
                </a:solidFill>
                <a:hlinkClick r:id="rId15" tooltip="Pétiole"/>
              </a:rPr>
              <a:t>pétiole</a:t>
            </a:r>
            <a:r>
              <a:rPr lang="fr-FR" altLang="fr-FR" sz="1200">
                <a:solidFill>
                  <a:srgbClr val="008000"/>
                </a:solidFill>
              </a:rPr>
              <a:t> de la feuille: le traitement des yeux. </a:t>
            </a:r>
            <a:r>
              <a:rPr lang="fr-FR" altLang="fr-FR" sz="1200" b="1">
                <a:solidFill>
                  <a:srgbClr val="008000"/>
                </a:solidFill>
              </a:rPr>
              <a:t>Branches </a:t>
            </a:r>
            <a:r>
              <a:rPr lang="fr-FR" altLang="fr-FR" sz="1200">
                <a:solidFill>
                  <a:srgbClr val="008000"/>
                </a:solidFill>
              </a:rPr>
              <a:t>: comme un médicament abortif, aux reins et comme </a:t>
            </a:r>
            <a:r>
              <a:rPr lang="fr-FR" altLang="fr-FR" sz="1200">
                <a:solidFill>
                  <a:srgbClr val="008000"/>
                </a:solidFill>
                <a:hlinkClick r:id="rId16" tooltip="Diurétique"/>
              </a:rPr>
              <a:t>diurétique</a:t>
            </a:r>
            <a:r>
              <a:rPr lang="fr-FR" altLang="fr-FR" sz="1200">
                <a:solidFill>
                  <a:srgbClr val="008000"/>
                </a:solidFill>
              </a:rPr>
              <a:t>.  </a:t>
            </a:r>
          </a:p>
          <a:p>
            <a:pPr eaLnBrk="1" hangingPunct="1"/>
            <a:r>
              <a:rPr lang="fr-FR" altLang="fr-FR" sz="1200">
                <a:solidFill>
                  <a:srgbClr val="008000"/>
                </a:solidFill>
              </a:rPr>
              <a:t>Sources : a) </a:t>
            </a:r>
            <a:r>
              <a:rPr lang="fr-FR" altLang="fr-FR" sz="1200">
                <a:solidFill>
                  <a:srgbClr val="008000"/>
                </a:solidFill>
                <a:hlinkClick r:id="rId17"/>
              </a:rPr>
              <a:t>https://es.wikipedia.org/wiki/Cola_cordifolia</a:t>
            </a:r>
            <a:r>
              <a:rPr lang="fr-FR" altLang="fr-FR" sz="1200">
                <a:solidFill>
                  <a:srgbClr val="008000"/>
                </a:solidFill>
              </a:rPr>
              <a:t>, b) </a:t>
            </a:r>
            <a:r>
              <a:rPr lang="fr-FR" altLang="fr-FR" sz="1200">
                <a:solidFill>
                  <a:srgbClr val="008000"/>
                </a:solidFill>
                <a:hlinkClick r:id="rId18"/>
              </a:rPr>
              <a:t>http://www.toubab.com/Contents/LinkInfo/Gambia_Project/gp22/gp23/gp23.html</a:t>
            </a:r>
            <a:r>
              <a:rPr lang="fr-FR" altLang="fr-FR" sz="1200">
                <a:solidFill>
                  <a:srgbClr val="008000"/>
                </a:solidFill>
              </a:rPr>
              <a:t> </a:t>
            </a:r>
          </a:p>
        </p:txBody>
      </p:sp>
      <p:pic>
        <p:nvPicPr>
          <p:cNvPr id="55305" name="Image 9">
            <a:extLst>
              <a:ext uri="{FF2B5EF4-FFF2-40B4-BE49-F238E27FC236}">
                <a16:creationId xmlns:a16="http://schemas.microsoft.com/office/drawing/2014/main" id="{751A2238-3A49-4BFB-B531-A01079372173}"/>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83188" y="28813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Image 10">
            <a:extLst>
              <a:ext uri="{FF2B5EF4-FFF2-40B4-BE49-F238E27FC236}">
                <a16:creationId xmlns:a16="http://schemas.microsoft.com/office/drawing/2014/main" id="{DC1F31B3-7CEF-4B1B-90A4-020FFC09541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318625" y="256222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Image 12">
            <a:extLst>
              <a:ext uri="{FF2B5EF4-FFF2-40B4-BE49-F238E27FC236}">
                <a16:creationId xmlns:a16="http://schemas.microsoft.com/office/drawing/2014/main" id="{1862D29C-B56C-4C02-A30D-A01D7FEF71F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196013" y="48275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Image 13">
            <a:extLst>
              <a:ext uri="{FF2B5EF4-FFF2-40B4-BE49-F238E27FC236}">
                <a16:creationId xmlns:a16="http://schemas.microsoft.com/office/drawing/2014/main" id="{1CF91F4E-575E-45A2-8503-B7B787115EC5}"/>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211513" y="48275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Image 14">
            <a:extLst>
              <a:ext uri="{FF2B5EF4-FFF2-40B4-BE49-F238E27FC236}">
                <a16:creationId xmlns:a16="http://schemas.microsoft.com/office/drawing/2014/main" id="{00E48F69-7A3B-4ED4-B01A-252276009BB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228600" y="48275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ZoneTexte 15">
            <a:extLst>
              <a:ext uri="{FF2B5EF4-FFF2-40B4-BE49-F238E27FC236}">
                <a16:creationId xmlns:a16="http://schemas.microsoft.com/office/drawing/2014/main" id="{1E5FF1A4-4EA3-436D-91B9-202768A1ED9E}"/>
              </a:ext>
            </a:extLst>
          </p:cNvPr>
          <p:cNvSpPr txBox="1">
            <a:spLocks noChangeArrowheads="1"/>
          </p:cNvSpPr>
          <p:nvPr/>
        </p:nvSpPr>
        <p:spPr bwMode="auto">
          <a:xfrm>
            <a:off x="3794125" y="4452938"/>
            <a:ext cx="4684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000">
                <a:solidFill>
                  <a:srgbClr val="008000"/>
                </a:solidFill>
              </a:rPr>
              <a:t>Source : </a:t>
            </a:r>
            <a:r>
              <a:rPr lang="fr-FR" altLang="fr-FR" sz="1000">
                <a:solidFill>
                  <a:srgbClr val="008000"/>
                </a:solidFill>
                <a:hlinkClick r:id="rId24"/>
              </a:rPr>
              <a:t>http://www.westafricanplants.senckenberg.de/root/index.php?page_id=14&amp;id=385</a:t>
            </a:r>
            <a:r>
              <a:rPr lang="fr-FR" altLang="fr-FR" sz="1000">
                <a:solidFill>
                  <a:srgbClr val="008000"/>
                </a:solidFill>
              </a:rPr>
              <a:t> </a:t>
            </a:r>
          </a:p>
        </p:txBody>
      </p:sp>
      <p:sp>
        <p:nvSpPr>
          <p:cNvPr id="55311" name="ZoneTexte 16">
            <a:extLst>
              <a:ext uri="{FF2B5EF4-FFF2-40B4-BE49-F238E27FC236}">
                <a16:creationId xmlns:a16="http://schemas.microsoft.com/office/drawing/2014/main" id="{DF6A1EE6-33FF-4E3F-94A6-C4FE8F8FA82E}"/>
              </a:ext>
            </a:extLst>
          </p:cNvPr>
          <p:cNvSpPr txBox="1">
            <a:spLocks noChangeArrowheads="1"/>
          </p:cNvSpPr>
          <p:nvPr/>
        </p:nvSpPr>
        <p:spPr bwMode="auto">
          <a:xfrm>
            <a:off x="8396288" y="4268788"/>
            <a:ext cx="398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000">
                <a:solidFill>
                  <a:srgbClr val="008000"/>
                </a:solidFill>
              </a:rPr>
              <a:t>Source : </a:t>
            </a:r>
            <a:r>
              <a:rPr lang="fr-FR" altLang="fr-FR" sz="1000">
                <a:solidFill>
                  <a:srgbClr val="008000"/>
                </a:solidFill>
                <a:hlinkClick r:id="rId25"/>
              </a:rPr>
              <a:t>http://robertofaidutti.photoshelter.com/image/I0000qyyt4TFkzLQ</a:t>
            </a:r>
            <a:r>
              <a:rPr lang="fr-FR" altLang="fr-FR" sz="1000">
                <a:solidFill>
                  <a:srgbClr val="008000"/>
                </a:solidFill>
              </a:rPr>
              <a:t> </a:t>
            </a:r>
          </a:p>
        </p:txBody>
      </p:sp>
      <p:sp>
        <p:nvSpPr>
          <p:cNvPr id="55312" name="ZoneTexte 17">
            <a:extLst>
              <a:ext uri="{FF2B5EF4-FFF2-40B4-BE49-F238E27FC236}">
                <a16:creationId xmlns:a16="http://schemas.microsoft.com/office/drawing/2014/main" id="{9D76DD85-2482-4F32-B907-E3E96DF03F1A}"/>
              </a:ext>
            </a:extLst>
          </p:cNvPr>
          <p:cNvSpPr txBox="1">
            <a:spLocks noChangeArrowheads="1"/>
          </p:cNvSpPr>
          <p:nvPr/>
        </p:nvSpPr>
        <p:spPr bwMode="auto">
          <a:xfrm>
            <a:off x="0" y="6570663"/>
            <a:ext cx="3098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000">
                <a:solidFill>
                  <a:srgbClr val="008000"/>
                </a:solidFill>
              </a:rPr>
              <a:t>Source : </a:t>
            </a:r>
            <a:r>
              <a:rPr lang="fr-FR" altLang="fr-FR" sz="1000">
                <a:solidFill>
                  <a:srgbClr val="008000"/>
                </a:solidFill>
                <a:hlinkClick r:id="rId26"/>
              </a:rPr>
              <a:t>http://www.westafricanplants.senckenberg.de/</a:t>
            </a:r>
            <a:r>
              <a:rPr lang="fr-FR" altLang="fr-FR" sz="1000">
                <a:solidFill>
                  <a:srgbClr val="008000"/>
                </a:solidFill>
              </a:rPr>
              <a:t> </a:t>
            </a:r>
          </a:p>
        </p:txBody>
      </p:sp>
      <p:sp>
        <p:nvSpPr>
          <p:cNvPr id="55313" name="ZoneTexte 18">
            <a:extLst>
              <a:ext uri="{FF2B5EF4-FFF2-40B4-BE49-F238E27FC236}">
                <a16:creationId xmlns:a16="http://schemas.microsoft.com/office/drawing/2014/main" id="{317A8CC3-8B91-4FD9-948F-E1FE29195BCA}"/>
              </a:ext>
            </a:extLst>
          </p:cNvPr>
          <p:cNvSpPr txBox="1">
            <a:spLocks noChangeArrowheads="1"/>
          </p:cNvSpPr>
          <p:nvPr/>
        </p:nvSpPr>
        <p:spPr bwMode="auto">
          <a:xfrm>
            <a:off x="2998788" y="6584950"/>
            <a:ext cx="30972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000">
                <a:solidFill>
                  <a:srgbClr val="008000"/>
                </a:solidFill>
              </a:rPr>
              <a:t>Source : </a:t>
            </a:r>
            <a:r>
              <a:rPr lang="fr-FR" altLang="fr-FR" sz="1000">
                <a:solidFill>
                  <a:srgbClr val="008000"/>
                </a:solidFill>
                <a:hlinkClick r:id="rId26"/>
              </a:rPr>
              <a:t>http://www.westafricanplants.senckenberg.de/</a:t>
            </a:r>
            <a:r>
              <a:rPr lang="fr-FR" altLang="fr-FR" sz="1000">
                <a:solidFill>
                  <a:srgbClr val="008000"/>
                </a:solidFill>
              </a:rPr>
              <a:t> </a:t>
            </a:r>
          </a:p>
        </p:txBody>
      </p:sp>
      <p:sp>
        <p:nvSpPr>
          <p:cNvPr id="55314" name="ZoneTexte 19">
            <a:extLst>
              <a:ext uri="{FF2B5EF4-FFF2-40B4-BE49-F238E27FC236}">
                <a16:creationId xmlns:a16="http://schemas.microsoft.com/office/drawing/2014/main" id="{77D1E292-09A9-40D5-9F15-AB2DFEF7A4D5}"/>
              </a:ext>
            </a:extLst>
          </p:cNvPr>
          <p:cNvSpPr txBox="1">
            <a:spLocks noChangeArrowheads="1"/>
          </p:cNvSpPr>
          <p:nvPr/>
        </p:nvSpPr>
        <p:spPr bwMode="auto">
          <a:xfrm>
            <a:off x="6135688" y="6570663"/>
            <a:ext cx="291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Wikipedia Espagnol.</a:t>
            </a:r>
          </a:p>
        </p:txBody>
      </p:sp>
      <p:sp>
        <p:nvSpPr>
          <p:cNvPr id="55315" name="ZoneTexte 20">
            <a:extLst>
              <a:ext uri="{FF2B5EF4-FFF2-40B4-BE49-F238E27FC236}">
                <a16:creationId xmlns:a16="http://schemas.microsoft.com/office/drawing/2014/main" id="{00AABA66-E8E4-41F0-ADA6-CBC6E55D55C7}"/>
              </a:ext>
            </a:extLst>
          </p:cNvPr>
          <p:cNvSpPr txBox="1">
            <a:spLocks noChangeArrowheads="1"/>
          </p:cNvSpPr>
          <p:nvPr/>
        </p:nvSpPr>
        <p:spPr bwMode="auto">
          <a:xfrm>
            <a:off x="9007475" y="6338888"/>
            <a:ext cx="31845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000">
                <a:solidFill>
                  <a:srgbClr val="008000"/>
                </a:solidFill>
              </a:rPr>
              <a:t>Source : </a:t>
            </a:r>
            <a:r>
              <a:rPr lang="fr-FR" altLang="fr-FR" sz="1000">
                <a:solidFill>
                  <a:srgbClr val="008000"/>
                </a:solidFill>
                <a:hlinkClick r:id="rId27"/>
              </a:rPr>
              <a:t>http://www.virboga.de/Cola_cordifolia.htm</a:t>
            </a:r>
            <a:r>
              <a:rPr lang="fr-FR" altLang="fr-FR" sz="1000">
                <a:solidFill>
                  <a:srgbClr val="008000"/>
                </a:solidFill>
              </a:rPr>
              <a:t> </a:t>
            </a:r>
          </a:p>
        </p:txBody>
      </p:sp>
      <p:pic>
        <p:nvPicPr>
          <p:cNvPr id="55316" name="Image 21">
            <a:extLst>
              <a:ext uri="{FF2B5EF4-FFF2-40B4-BE49-F238E27FC236}">
                <a16:creationId xmlns:a16="http://schemas.microsoft.com/office/drawing/2014/main" id="{B1A1F1D6-AE70-4E22-AE8A-E2EEB3B460CA}"/>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9575800" y="4773613"/>
            <a:ext cx="180181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Image 22">
            <a:extLst>
              <a:ext uri="{FF2B5EF4-FFF2-40B4-BE49-F238E27FC236}">
                <a16:creationId xmlns:a16="http://schemas.microsoft.com/office/drawing/2014/main" id="{C957F472-88CC-423B-B61F-F490B9F7A558}"/>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820738" y="2881313"/>
            <a:ext cx="20002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ZoneTexte 23">
            <a:extLst>
              <a:ext uri="{FF2B5EF4-FFF2-40B4-BE49-F238E27FC236}">
                <a16:creationId xmlns:a16="http://schemas.microsoft.com/office/drawing/2014/main" id="{C4EF7880-4FCE-4CFB-9A1D-852F6B06E2EC}"/>
              </a:ext>
            </a:extLst>
          </p:cNvPr>
          <p:cNvSpPr txBox="1">
            <a:spLocks noChangeArrowheads="1"/>
          </p:cNvSpPr>
          <p:nvPr/>
        </p:nvSpPr>
        <p:spPr bwMode="auto">
          <a:xfrm>
            <a:off x="273050" y="4457700"/>
            <a:ext cx="3182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000">
                <a:solidFill>
                  <a:srgbClr val="008000"/>
                </a:solidFill>
              </a:rPr>
              <a:t>Source : </a:t>
            </a:r>
            <a:r>
              <a:rPr lang="fr-FR" altLang="fr-FR" sz="1000">
                <a:solidFill>
                  <a:srgbClr val="008000"/>
                </a:solidFill>
                <a:hlinkClick r:id="rId27"/>
              </a:rPr>
              <a:t>http://www.virboga.de/Cola_cordifolia.htm</a:t>
            </a:r>
            <a:r>
              <a:rPr lang="fr-FR" altLang="fr-FR" sz="1000">
                <a:solidFill>
                  <a:srgbClr val="008000"/>
                </a:solidFill>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a:extLst>
              <a:ext uri="{FF2B5EF4-FFF2-40B4-BE49-F238E27FC236}">
                <a16:creationId xmlns:a16="http://schemas.microsoft.com/office/drawing/2014/main" id="{AB4F023C-385B-492A-8304-CAAF17AABBD2}"/>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0" name="ZoneTexte 29">
            <a:extLst>
              <a:ext uri="{FF2B5EF4-FFF2-40B4-BE49-F238E27FC236}">
                <a16:creationId xmlns:a16="http://schemas.microsoft.com/office/drawing/2014/main" id="{95694E9F-5682-41C7-A9A8-D15B9EFD844E}"/>
              </a:ext>
            </a:extLst>
          </p:cNvPr>
          <p:cNvSpPr txBox="1"/>
          <p:nvPr/>
        </p:nvSpPr>
        <p:spPr>
          <a:xfrm>
            <a:off x="231098" y="608273"/>
            <a:ext cx="4248614" cy="369332"/>
          </a:xfrm>
          <a:prstGeom prst="rect">
            <a:avLst/>
          </a:prstGeom>
          <a:noFill/>
        </p:spPr>
        <p:txBody>
          <a:bodyPr wrap="square" rtlCol="0">
            <a:spAutoFit/>
          </a:bodyPr>
          <a:lstStyle/>
          <a:p>
            <a:r>
              <a:rPr lang="fr-FR" b="1" u="sng" dirty="0">
                <a:solidFill>
                  <a:srgbClr val="FF0000"/>
                </a:solidFill>
              </a:rPr>
              <a:t>Avertissements</a:t>
            </a:r>
          </a:p>
        </p:txBody>
      </p:sp>
      <p:sp>
        <p:nvSpPr>
          <p:cNvPr id="31" name="Rectangle 30">
            <a:extLst>
              <a:ext uri="{FF2B5EF4-FFF2-40B4-BE49-F238E27FC236}">
                <a16:creationId xmlns:a16="http://schemas.microsoft.com/office/drawing/2014/main" id="{C2A7CCB9-63D6-43CD-B43D-59809D03AF39}"/>
              </a:ext>
            </a:extLst>
          </p:cNvPr>
          <p:cNvSpPr/>
          <p:nvPr/>
        </p:nvSpPr>
        <p:spPr>
          <a:xfrm>
            <a:off x="223164" y="987075"/>
            <a:ext cx="5081584" cy="369332"/>
          </a:xfrm>
          <a:prstGeom prst="rect">
            <a:avLst/>
          </a:prstGeom>
        </p:spPr>
        <p:txBody>
          <a:bodyPr wrap="none">
            <a:spAutoFit/>
          </a:bodyPr>
          <a:lstStyle/>
          <a:p>
            <a:r>
              <a:rPr lang="fr-FR" altLang="fr-FR" dirty="0">
                <a:solidFill>
                  <a:srgbClr val="FF0000"/>
                </a:solidFill>
              </a:rPr>
              <a:t>Par ce sigle, ci-après, nous indiquerons les plantes  : </a:t>
            </a:r>
            <a:endParaRPr lang="fr-FR" dirty="0"/>
          </a:p>
        </p:txBody>
      </p:sp>
      <p:pic>
        <p:nvPicPr>
          <p:cNvPr id="32" name="Image 31">
            <a:extLst>
              <a:ext uri="{FF2B5EF4-FFF2-40B4-BE49-F238E27FC236}">
                <a16:creationId xmlns:a16="http://schemas.microsoft.com/office/drawing/2014/main" id="{C21FC81D-CAD6-47C5-9331-02AFB5FB2112}"/>
              </a:ext>
            </a:extLst>
          </p:cNvPr>
          <p:cNvPicPr>
            <a:picLocks noChangeAspect="1"/>
          </p:cNvPicPr>
          <p:nvPr/>
        </p:nvPicPr>
        <p:blipFill>
          <a:blip r:embed="rId2"/>
          <a:stretch>
            <a:fillRect/>
          </a:stretch>
        </p:blipFill>
        <p:spPr>
          <a:xfrm>
            <a:off x="8780641" y="916507"/>
            <a:ext cx="400050" cy="352425"/>
          </a:xfrm>
          <a:prstGeom prst="rect">
            <a:avLst/>
          </a:prstGeom>
        </p:spPr>
      </p:pic>
      <p:pic>
        <p:nvPicPr>
          <p:cNvPr id="33" name="Image 32">
            <a:extLst>
              <a:ext uri="{FF2B5EF4-FFF2-40B4-BE49-F238E27FC236}">
                <a16:creationId xmlns:a16="http://schemas.microsoft.com/office/drawing/2014/main" id="{C81BB8D1-C77A-45FD-9CD0-45B17375663B}"/>
              </a:ext>
            </a:extLst>
          </p:cNvPr>
          <p:cNvPicPr>
            <a:picLocks noChangeAspect="1"/>
          </p:cNvPicPr>
          <p:nvPr/>
        </p:nvPicPr>
        <p:blipFill>
          <a:blip r:embed="rId2"/>
          <a:stretch>
            <a:fillRect/>
          </a:stretch>
        </p:blipFill>
        <p:spPr>
          <a:xfrm>
            <a:off x="8786606" y="1402282"/>
            <a:ext cx="400050" cy="352425"/>
          </a:xfrm>
          <a:prstGeom prst="rect">
            <a:avLst/>
          </a:prstGeom>
        </p:spPr>
      </p:pic>
      <p:pic>
        <p:nvPicPr>
          <p:cNvPr id="34" name="Image 33">
            <a:extLst>
              <a:ext uri="{FF2B5EF4-FFF2-40B4-BE49-F238E27FC236}">
                <a16:creationId xmlns:a16="http://schemas.microsoft.com/office/drawing/2014/main" id="{287D69D8-C92E-41CB-861A-3C48D4500A49}"/>
              </a:ext>
            </a:extLst>
          </p:cNvPr>
          <p:cNvPicPr>
            <a:picLocks noChangeAspect="1"/>
          </p:cNvPicPr>
          <p:nvPr/>
        </p:nvPicPr>
        <p:blipFill>
          <a:blip r:embed="rId2"/>
          <a:stretch>
            <a:fillRect/>
          </a:stretch>
        </p:blipFill>
        <p:spPr>
          <a:xfrm>
            <a:off x="9206391" y="1392121"/>
            <a:ext cx="400050" cy="352425"/>
          </a:xfrm>
          <a:prstGeom prst="rect">
            <a:avLst/>
          </a:prstGeom>
        </p:spPr>
      </p:pic>
      <p:sp>
        <p:nvSpPr>
          <p:cNvPr id="35" name="ZoneTexte 34">
            <a:extLst>
              <a:ext uri="{FF2B5EF4-FFF2-40B4-BE49-F238E27FC236}">
                <a16:creationId xmlns:a16="http://schemas.microsoft.com/office/drawing/2014/main" id="{4204AFA4-3BE2-49E8-8AE4-F0DCC8E2DD09}"/>
              </a:ext>
            </a:extLst>
          </p:cNvPr>
          <p:cNvSpPr txBox="1"/>
          <p:nvPr/>
        </p:nvSpPr>
        <p:spPr>
          <a:xfrm>
            <a:off x="7200783" y="934854"/>
            <a:ext cx="1337417" cy="369332"/>
          </a:xfrm>
          <a:prstGeom prst="rect">
            <a:avLst/>
          </a:prstGeom>
          <a:noFill/>
        </p:spPr>
        <p:txBody>
          <a:bodyPr wrap="none" rtlCol="0">
            <a:spAutoFit/>
          </a:bodyPr>
          <a:lstStyle/>
          <a:p>
            <a:r>
              <a:rPr lang="fr-FR" dirty="0">
                <a:solidFill>
                  <a:srgbClr val="008000"/>
                </a:solidFill>
              </a:rPr>
              <a:t>Peu épineux</a:t>
            </a:r>
          </a:p>
        </p:txBody>
      </p:sp>
      <p:sp>
        <p:nvSpPr>
          <p:cNvPr id="36" name="ZoneTexte 35">
            <a:extLst>
              <a:ext uri="{FF2B5EF4-FFF2-40B4-BE49-F238E27FC236}">
                <a16:creationId xmlns:a16="http://schemas.microsoft.com/office/drawing/2014/main" id="{E535F17D-888B-4878-B94F-B672F099B1E1}"/>
              </a:ext>
            </a:extLst>
          </p:cNvPr>
          <p:cNvSpPr txBox="1"/>
          <p:nvPr/>
        </p:nvSpPr>
        <p:spPr>
          <a:xfrm>
            <a:off x="7258491" y="1469976"/>
            <a:ext cx="930063" cy="369332"/>
          </a:xfrm>
          <a:prstGeom prst="rect">
            <a:avLst/>
          </a:prstGeom>
          <a:noFill/>
        </p:spPr>
        <p:txBody>
          <a:bodyPr wrap="none" rtlCol="0">
            <a:spAutoFit/>
          </a:bodyPr>
          <a:lstStyle/>
          <a:p>
            <a:r>
              <a:rPr lang="fr-FR" dirty="0">
                <a:solidFill>
                  <a:srgbClr val="008000"/>
                </a:solidFill>
              </a:rPr>
              <a:t>Epineux</a:t>
            </a:r>
          </a:p>
        </p:txBody>
      </p:sp>
      <p:pic>
        <p:nvPicPr>
          <p:cNvPr id="37" name="Image 36">
            <a:extLst>
              <a:ext uri="{FF2B5EF4-FFF2-40B4-BE49-F238E27FC236}">
                <a16:creationId xmlns:a16="http://schemas.microsoft.com/office/drawing/2014/main" id="{BB794C1B-AF2D-4B44-A9A3-7D686A60232B}"/>
              </a:ext>
            </a:extLst>
          </p:cNvPr>
          <p:cNvPicPr>
            <a:picLocks noChangeAspect="1"/>
          </p:cNvPicPr>
          <p:nvPr/>
        </p:nvPicPr>
        <p:blipFill>
          <a:blip r:embed="rId2"/>
          <a:stretch>
            <a:fillRect/>
          </a:stretch>
        </p:blipFill>
        <p:spPr>
          <a:xfrm>
            <a:off x="8806341" y="1945165"/>
            <a:ext cx="400050" cy="352425"/>
          </a:xfrm>
          <a:prstGeom prst="rect">
            <a:avLst/>
          </a:prstGeom>
        </p:spPr>
      </p:pic>
      <p:pic>
        <p:nvPicPr>
          <p:cNvPr id="38" name="Image 37">
            <a:extLst>
              <a:ext uri="{FF2B5EF4-FFF2-40B4-BE49-F238E27FC236}">
                <a16:creationId xmlns:a16="http://schemas.microsoft.com/office/drawing/2014/main" id="{DF036285-FEEA-44D9-BF49-0E54114FC526}"/>
              </a:ext>
            </a:extLst>
          </p:cNvPr>
          <p:cNvPicPr>
            <a:picLocks noChangeAspect="1"/>
          </p:cNvPicPr>
          <p:nvPr/>
        </p:nvPicPr>
        <p:blipFill>
          <a:blip r:embed="rId2"/>
          <a:stretch>
            <a:fillRect/>
          </a:stretch>
        </p:blipFill>
        <p:spPr>
          <a:xfrm>
            <a:off x="9226126" y="1935004"/>
            <a:ext cx="400050" cy="352425"/>
          </a:xfrm>
          <a:prstGeom prst="rect">
            <a:avLst/>
          </a:prstGeom>
        </p:spPr>
      </p:pic>
      <p:sp>
        <p:nvSpPr>
          <p:cNvPr id="39" name="ZoneTexte 38">
            <a:extLst>
              <a:ext uri="{FF2B5EF4-FFF2-40B4-BE49-F238E27FC236}">
                <a16:creationId xmlns:a16="http://schemas.microsoft.com/office/drawing/2014/main" id="{CDB0EDE7-E63F-4D1D-9529-5D4F71F2D58E}"/>
              </a:ext>
            </a:extLst>
          </p:cNvPr>
          <p:cNvSpPr txBox="1"/>
          <p:nvPr/>
        </p:nvSpPr>
        <p:spPr>
          <a:xfrm>
            <a:off x="7258491" y="1992199"/>
            <a:ext cx="1366400" cy="369332"/>
          </a:xfrm>
          <a:prstGeom prst="rect">
            <a:avLst/>
          </a:prstGeom>
          <a:noFill/>
        </p:spPr>
        <p:txBody>
          <a:bodyPr wrap="none" rtlCol="0">
            <a:spAutoFit/>
          </a:bodyPr>
          <a:lstStyle/>
          <a:p>
            <a:r>
              <a:rPr lang="fr-FR" dirty="0">
                <a:solidFill>
                  <a:srgbClr val="008000"/>
                </a:solidFill>
              </a:rPr>
              <a:t>Très épineux</a:t>
            </a:r>
          </a:p>
        </p:txBody>
      </p:sp>
      <p:pic>
        <p:nvPicPr>
          <p:cNvPr id="40" name="Image 39">
            <a:extLst>
              <a:ext uri="{FF2B5EF4-FFF2-40B4-BE49-F238E27FC236}">
                <a16:creationId xmlns:a16="http://schemas.microsoft.com/office/drawing/2014/main" id="{F5E0EC6D-70D7-40C4-ABB6-793E1A50C67C}"/>
              </a:ext>
            </a:extLst>
          </p:cNvPr>
          <p:cNvPicPr>
            <a:picLocks noChangeAspect="1"/>
          </p:cNvPicPr>
          <p:nvPr/>
        </p:nvPicPr>
        <p:blipFill>
          <a:blip r:embed="rId2"/>
          <a:stretch>
            <a:fillRect/>
          </a:stretch>
        </p:blipFill>
        <p:spPr>
          <a:xfrm>
            <a:off x="9663176" y="1925156"/>
            <a:ext cx="400050" cy="352425"/>
          </a:xfrm>
          <a:prstGeom prst="rect">
            <a:avLst/>
          </a:prstGeom>
        </p:spPr>
      </p:pic>
      <p:sp>
        <p:nvSpPr>
          <p:cNvPr id="41" name="Rectangle 1">
            <a:extLst>
              <a:ext uri="{FF2B5EF4-FFF2-40B4-BE49-F238E27FC236}">
                <a16:creationId xmlns:a16="http://schemas.microsoft.com/office/drawing/2014/main" id="{303615A1-6B0D-4B0D-9E5E-D98E43AE76DE}"/>
              </a:ext>
            </a:extLst>
          </p:cNvPr>
          <p:cNvSpPr>
            <a:spLocks noChangeArrowheads="1"/>
          </p:cNvSpPr>
          <p:nvPr/>
        </p:nvSpPr>
        <p:spPr bwMode="auto">
          <a:xfrm>
            <a:off x="420029" y="2110368"/>
            <a:ext cx="80660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buFont typeface="Arial" panose="020B0604020202020204" pitchFamily="34" charset="0"/>
              <a:buNone/>
              <a:defRPr/>
            </a:pPr>
            <a:r>
              <a:rPr lang="fr-FR" altLang="fr-FR" sz="1800" dirty="0">
                <a:solidFill>
                  <a:srgbClr val="FF0000"/>
                </a:solidFill>
                <a:latin typeface="+mn-lt"/>
              </a:rPr>
              <a:t>a) invasives, à éviter →</a:t>
            </a:r>
          </a:p>
          <a:p>
            <a:pPr algn="just" eaLnBrk="1" fontAlgn="auto" hangingPunct="1">
              <a:spcBef>
                <a:spcPct val="0"/>
              </a:spcBef>
              <a:spcAft>
                <a:spcPts val="0"/>
              </a:spcAft>
              <a:buFontTx/>
              <a:buNone/>
              <a:defRPr/>
            </a:pPr>
            <a:endParaRPr lang="fr-FR" altLang="fr-FR" sz="1800" dirty="0">
              <a:solidFill>
                <a:srgbClr val="FF0000"/>
              </a:solidFill>
            </a:endParaRPr>
          </a:p>
          <a:p>
            <a:pPr algn="just" eaLnBrk="1" fontAlgn="auto" hangingPunct="1">
              <a:spcBef>
                <a:spcPct val="0"/>
              </a:spcBef>
              <a:spcAft>
                <a:spcPts val="0"/>
              </a:spcAft>
              <a:buFont typeface="Arial" panose="020B0604020202020204" pitchFamily="34" charset="0"/>
              <a:buNone/>
              <a:defRPr/>
            </a:pPr>
            <a:r>
              <a:rPr lang="fr-FR" altLang="fr-FR" sz="1800" dirty="0">
                <a:solidFill>
                  <a:srgbClr val="FF0000"/>
                </a:solidFill>
              </a:rPr>
              <a:t>b) toxiques, soit pour l’homme, soit pour les animaux →</a:t>
            </a:r>
            <a:endParaRPr lang="fr-FR" altLang="fr-FR" sz="1800" dirty="0">
              <a:solidFill>
                <a:srgbClr val="FF0000"/>
              </a:solidFill>
              <a:latin typeface="Arial" panose="020B0604020202020204" pitchFamily="34" charset="0"/>
            </a:endParaRPr>
          </a:p>
          <a:p>
            <a:pPr eaLnBrk="1" fontAlgn="auto" hangingPunct="1">
              <a:spcBef>
                <a:spcPct val="0"/>
              </a:spcBef>
              <a:spcAft>
                <a:spcPts val="0"/>
              </a:spcAft>
              <a:buFontTx/>
              <a:buNone/>
              <a:defRPr/>
            </a:pPr>
            <a:endParaRPr lang="fr-FR" altLang="fr-FR" sz="1800" dirty="0">
              <a:solidFill>
                <a:srgbClr val="008000"/>
              </a:solidFill>
            </a:endParaRPr>
          </a:p>
          <a:p>
            <a:pPr eaLnBrk="1" fontAlgn="auto" hangingPunct="1">
              <a:spcBef>
                <a:spcPct val="0"/>
              </a:spcBef>
              <a:spcAft>
                <a:spcPts val="0"/>
              </a:spcAft>
              <a:buFontTx/>
              <a:buNone/>
              <a:defRPr/>
            </a:pPr>
            <a:r>
              <a:rPr lang="fr-FR" altLang="fr-FR" sz="1800" dirty="0">
                <a:solidFill>
                  <a:srgbClr val="008000"/>
                </a:solidFill>
              </a:rPr>
              <a:t>c) à pousse rapide → </a:t>
            </a:r>
            <a:r>
              <a:rPr lang="fr-FR" altLang="fr-FR" sz="1800" b="1" dirty="0">
                <a:solidFill>
                  <a:srgbClr val="008000"/>
                </a:solidFill>
              </a:rPr>
              <a:t>↗</a:t>
            </a:r>
          </a:p>
          <a:p>
            <a:pPr eaLnBrk="1" fontAlgn="auto" hangingPunct="1">
              <a:spcBef>
                <a:spcPct val="0"/>
              </a:spcBef>
              <a:spcAft>
                <a:spcPts val="0"/>
              </a:spcAft>
              <a:buFontTx/>
              <a:buNone/>
              <a:defRPr/>
            </a:pPr>
            <a:r>
              <a:rPr lang="fr-FR" altLang="fr-FR" sz="1800" dirty="0">
                <a:solidFill>
                  <a:srgbClr val="008000"/>
                </a:solidFill>
              </a:rPr>
              <a:t>d) très utiles à l’homme par ce sigle → </a:t>
            </a:r>
            <a:r>
              <a:rPr lang="fr-FR" altLang="fr-FR" sz="3600" b="1" dirty="0">
                <a:solidFill>
                  <a:srgbClr val="008000"/>
                </a:solidFill>
              </a:rPr>
              <a:t>U</a:t>
            </a:r>
          </a:p>
          <a:p>
            <a:pPr>
              <a:spcBef>
                <a:spcPct val="0"/>
              </a:spcBef>
              <a:buNone/>
              <a:defRPr/>
            </a:pPr>
            <a:r>
              <a:rPr lang="fr-FR" sz="1800" dirty="0">
                <a:solidFill>
                  <a:srgbClr val="008000"/>
                </a:solidFill>
              </a:rPr>
              <a:t>Source de revenus, de nourriture pour l’homme, le bétail. </a:t>
            </a:r>
            <a:endParaRPr lang="fr-FR" altLang="fr-FR" sz="1800" b="1" dirty="0">
              <a:solidFill>
                <a:srgbClr val="008000"/>
              </a:solidFill>
            </a:endParaRPr>
          </a:p>
          <a:p>
            <a:pPr eaLnBrk="1" fontAlgn="auto" hangingPunct="1">
              <a:spcBef>
                <a:spcPct val="0"/>
              </a:spcBef>
              <a:spcAft>
                <a:spcPts val="0"/>
              </a:spcAft>
              <a:buFontTx/>
              <a:buNone/>
              <a:defRPr/>
            </a:pPr>
            <a:endParaRPr lang="fr-FR" altLang="fr-FR" sz="1800" b="1" dirty="0">
              <a:solidFill>
                <a:srgbClr val="008000"/>
              </a:solidFill>
            </a:endParaRPr>
          </a:p>
          <a:p>
            <a:pPr eaLnBrk="1" fontAlgn="auto" hangingPunct="1">
              <a:spcBef>
                <a:spcPct val="0"/>
              </a:spcBef>
              <a:spcAft>
                <a:spcPts val="0"/>
              </a:spcAft>
              <a:buFontTx/>
              <a:buNone/>
              <a:defRPr/>
            </a:pPr>
            <a:r>
              <a:rPr lang="fr-FR" altLang="fr-FR" sz="1800" dirty="0">
                <a:solidFill>
                  <a:srgbClr val="008000"/>
                </a:solidFill>
              </a:rPr>
              <a:t>e) sources de forts revenus ou plus-value → </a:t>
            </a:r>
            <a:r>
              <a:rPr lang="fr-FR" altLang="fr-FR" sz="1800" b="1" dirty="0">
                <a:solidFill>
                  <a:srgbClr val="008000"/>
                </a:solidFill>
              </a:rPr>
              <a:t>$</a:t>
            </a:r>
          </a:p>
          <a:p>
            <a:pPr eaLnBrk="1" fontAlgn="auto" hangingPunct="1">
              <a:spcBef>
                <a:spcPct val="0"/>
              </a:spcBef>
              <a:spcAft>
                <a:spcPts val="0"/>
              </a:spcAft>
              <a:buFontTx/>
              <a:buNone/>
              <a:defRPr/>
            </a:pPr>
            <a:r>
              <a:rPr lang="fr-FR" altLang="fr-FR" sz="1800" dirty="0">
                <a:solidFill>
                  <a:srgbClr val="008000"/>
                </a:solidFill>
              </a:rPr>
              <a:t>f) résistantes aux conditions arides, par ce sigle →</a:t>
            </a:r>
          </a:p>
          <a:p>
            <a:pPr eaLnBrk="1" fontAlgn="auto" hangingPunct="1">
              <a:spcBef>
                <a:spcPct val="0"/>
              </a:spcBef>
              <a:spcAft>
                <a:spcPts val="0"/>
              </a:spcAft>
              <a:buFontTx/>
              <a:buNone/>
              <a:defRPr/>
            </a:pPr>
            <a:endParaRPr lang="fr-FR" altLang="fr-FR" sz="1800" dirty="0">
              <a:solidFill>
                <a:srgbClr val="008000"/>
              </a:solidFill>
            </a:endParaRPr>
          </a:p>
          <a:p>
            <a:pPr eaLnBrk="1" fontAlgn="auto" hangingPunct="1">
              <a:spcBef>
                <a:spcPct val="0"/>
              </a:spcBef>
              <a:spcAft>
                <a:spcPts val="0"/>
              </a:spcAft>
              <a:buFontTx/>
              <a:buNone/>
              <a:defRPr/>
            </a:pPr>
            <a:r>
              <a:rPr lang="fr-FR" altLang="fr-FR" sz="1800" dirty="0">
                <a:solidFill>
                  <a:srgbClr val="008000"/>
                </a:solidFill>
              </a:rPr>
              <a:t>g) résistantes aux conditions salines, par ce sigle →</a:t>
            </a:r>
          </a:p>
          <a:p>
            <a:pPr eaLnBrk="1" fontAlgn="auto" hangingPunct="1">
              <a:spcBef>
                <a:spcPct val="0"/>
              </a:spcBef>
              <a:spcAft>
                <a:spcPts val="0"/>
              </a:spcAft>
              <a:buFontTx/>
              <a:buNone/>
              <a:defRPr/>
            </a:pPr>
            <a:endParaRPr lang="fr-FR" altLang="fr-FR" sz="1800" dirty="0">
              <a:solidFill>
                <a:srgbClr val="008000"/>
              </a:solidFill>
            </a:endParaRPr>
          </a:p>
          <a:p>
            <a:pPr eaLnBrk="1" fontAlgn="auto" hangingPunct="1">
              <a:spcBef>
                <a:spcPct val="0"/>
              </a:spcBef>
              <a:spcAft>
                <a:spcPts val="0"/>
              </a:spcAft>
              <a:buFontTx/>
              <a:buNone/>
              <a:defRPr/>
            </a:pPr>
            <a:r>
              <a:rPr lang="fr-FR" altLang="fr-FR" sz="1800" dirty="0">
                <a:solidFill>
                  <a:srgbClr val="FF0000"/>
                </a:solidFill>
              </a:rPr>
              <a:t>h) En danger critique d’extinction →</a:t>
            </a:r>
          </a:p>
          <a:p>
            <a:pPr eaLnBrk="1" fontAlgn="auto" hangingPunct="1">
              <a:spcBef>
                <a:spcPct val="0"/>
              </a:spcBef>
              <a:spcAft>
                <a:spcPts val="0"/>
              </a:spcAft>
              <a:buFontTx/>
              <a:buNone/>
              <a:defRPr/>
            </a:pPr>
            <a:r>
              <a:rPr lang="fr-FR" sz="1800" dirty="0">
                <a:solidFill>
                  <a:srgbClr val="FF0000"/>
                </a:solidFill>
              </a:rPr>
              <a:t>i) vulnérables (ou </a:t>
            </a:r>
            <a:r>
              <a:rPr lang="fr-FR" sz="1800" i="1" dirty="0">
                <a:solidFill>
                  <a:srgbClr val="FF0000"/>
                </a:solidFill>
              </a:rPr>
              <a:t>préoccupante</a:t>
            </a:r>
            <a:r>
              <a:rPr lang="fr-FR" sz="1800" dirty="0">
                <a:solidFill>
                  <a:srgbClr val="FF0000"/>
                </a:solidFill>
              </a:rPr>
              <a:t>) </a:t>
            </a:r>
            <a:r>
              <a:rPr lang="fr-FR" altLang="fr-FR" sz="1800" dirty="0">
                <a:solidFill>
                  <a:srgbClr val="FF0000"/>
                </a:solidFill>
              </a:rPr>
              <a:t>→</a:t>
            </a:r>
          </a:p>
        </p:txBody>
      </p:sp>
      <p:pic>
        <p:nvPicPr>
          <p:cNvPr id="42" name="Image 10" descr="logo aride_s.jpg">
            <a:extLst>
              <a:ext uri="{FF2B5EF4-FFF2-40B4-BE49-F238E27FC236}">
                <a16:creationId xmlns:a16="http://schemas.microsoft.com/office/drawing/2014/main" id="{DBC9DB55-8350-4821-B902-B4867D908C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66" y="462576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 11" descr="logo salinisation2_s.jpg">
            <a:extLst>
              <a:ext uri="{FF2B5EF4-FFF2-40B4-BE49-F238E27FC236}">
                <a16:creationId xmlns:a16="http://schemas.microsoft.com/office/drawing/2014/main" id="{E830DEBC-9F03-4A57-B1D3-87108CF754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5087" y="5420305"/>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6" descr="C:\Users\LISAN\Pictures\Plantes fourragères\logo invasive plants5_s.jpg">
            <a:extLst>
              <a:ext uri="{FF2B5EF4-FFF2-40B4-BE49-F238E27FC236}">
                <a16:creationId xmlns:a16="http://schemas.microsoft.com/office/drawing/2014/main" id="{5BAA6371-9321-4F47-9C3F-DA08EA1B9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2315" y="197719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toxic-2ss">
            <a:extLst>
              <a:ext uri="{FF2B5EF4-FFF2-40B4-BE49-F238E27FC236}">
                <a16:creationId xmlns:a16="http://schemas.microsoft.com/office/drawing/2014/main" id="{72ED12CD-B6F9-48D6-B1D1-826DA4F4BD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9116" y="2702506"/>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
            <a:extLst>
              <a:ext uri="{FF2B5EF4-FFF2-40B4-BE49-F238E27FC236}">
                <a16:creationId xmlns:a16="http://schemas.microsoft.com/office/drawing/2014/main" id="{62630956-29BE-4373-9A58-4C88EF4E6B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7585" y="597116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 12">
            <a:extLst>
              <a:ext uri="{FF2B5EF4-FFF2-40B4-BE49-F238E27FC236}">
                <a16:creationId xmlns:a16="http://schemas.microsoft.com/office/drawing/2014/main" id="{3DE252D7-5A9F-4EDD-9211-47B5A82DF52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49028" y="6272733"/>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13">
            <a:extLst>
              <a:ext uri="{FF2B5EF4-FFF2-40B4-BE49-F238E27FC236}">
                <a16:creationId xmlns:a16="http://schemas.microsoft.com/office/drawing/2014/main" id="{2824569F-8D28-4EE2-9EB4-FF328B7BFB90}"/>
              </a:ext>
            </a:extLst>
          </p:cNvPr>
          <p:cNvSpPr>
            <a:spLocks noChangeArrowheads="1"/>
          </p:cNvSpPr>
          <p:nvPr/>
        </p:nvSpPr>
        <p:spPr bwMode="auto">
          <a:xfrm>
            <a:off x="6125504" y="2589793"/>
            <a:ext cx="455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200">
                <a:solidFill>
                  <a:srgbClr val="FF0000"/>
                </a:solidFill>
                <a:sym typeface="Wingdings" panose="05000000000000000000" pitchFamily="2" charset="2"/>
              </a:rPr>
              <a:t></a:t>
            </a:r>
            <a:endParaRPr lang="fr-FR" altLang="fr-FR" sz="3200"/>
          </a:p>
        </p:txBody>
      </p:sp>
      <p:pic>
        <p:nvPicPr>
          <p:cNvPr id="49" name="Image 12">
            <a:extLst>
              <a:ext uri="{FF2B5EF4-FFF2-40B4-BE49-F238E27FC236}">
                <a16:creationId xmlns:a16="http://schemas.microsoft.com/office/drawing/2014/main" id="{59D912E9-2974-4B8F-B5AE-B5F435DEF62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96615" y="1955634"/>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3">
            <a:extLst>
              <a:ext uri="{FF2B5EF4-FFF2-40B4-BE49-F238E27FC236}">
                <a16:creationId xmlns:a16="http://schemas.microsoft.com/office/drawing/2014/main" id="{2687B192-5A6F-48D7-9877-DEE79928F8D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18708" y="1903286"/>
            <a:ext cx="590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14">
            <a:extLst>
              <a:ext uri="{FF2B5EF4-FFF2-40B4-BE49-F238E27FC236}">
                <a16:creationId xmlns:a16="http://schemas.microsoft.com/office/drawing/2014/main" id="{8CC91561-4B15-4073-9F6C-4C38B301FD3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31310" y="1839308"/>
            <a:ext cx="6762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6">
            <a:extLst>
              <a:ext uri="{FF2B5EF4-FFF2-40B4-BE49-F238E27FC236}">
                <a16:creationId xmlns:a16="http://schemas.microsoft.com/office/drawing/2014/main" id="{862BA885-D278-4021-BBAD-E12FEF1BCE32}"/>
              </a:ext>
            </a:extLst>
          </p:cNvPr>
          <p:cNvSpPr>
            <a:spLocks noChangeArrowheads="1"/>
          </p:cNvSpPr>
          <p:nvPr/>
        </p:nvSpPr>
        <p:spPr bwMode="auto">
          <a:xfrm>
            <a:off x="7237925" y="2600906"/>
            <a:ext cx="241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j) Usages médicinaux →</a:t>
            </a:r>
            <a:endParaRPr lang="fr-FR" altLang="fr-FR"/>
          </a:p>
        </p:txBody>
      </p:sp>
      <p:pic>
        <p:nvPicPr>
          <p:cNvPr id="53" name="Picture 2" descr="medicament2_s">
            <a:extLst>
              <a:ext uri="{FF2B5EF4-FFF2-40B4-BE49-F238E27FC236}">
                <a16:creationId xmlns:a16="http://schemas.microsoft.com/office/drawing/2014/main" id="{8A4E387A-CE3A-49EA-8AAE-7E3825CF68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3312" y="2485019"/>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descr="fruitsLogo9_ss">
            <a:extLst>
              <a:ext uri="{FF2B5EF4-FFF2-40B4-BE49-F238E27FC236}">
                <a16:creationId xmlns:a16="http://schemas.microsoft.com/office/drawing/2014/main" id="{12E2067C-0EE4-4504-9AC0-C37C01A5C8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03325" y="3107319"/>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 descr="fourrage2_ss">
            <a:extLst>
              <a:ext uri="{FF2B5EF4-FFF2-40B4-BE49-F238E27FC236}">
                <a16:creationId xmlns:a16="http://schemas.microsoft.com/office/drawing/2014/main" id="{2A365FF2-6A52-4BB2-8DD6-7ED901526E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46262" y="3570869"/>
            <a:ext cx="3333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20">
            <a:extLst>
              <a:ext uri="{FF2B5EF4-FFF2-40B4-BE49-F238E27FC236}">
                <a16:creationId xmlns:a16="http://schemas.microsoft.com/office/drawing/2014/main" id="{2BFBD17F-F055-4ED8-B911-1C8EDED2EC28}"/>
              </a:ext>
            </a:extLst>
          </p:cNvPr>
          <p:cNvSpPr>
            <a:spLocks noChangeArrowheads="1"/>
          </p:cNvSpPr>
          <p:nvPr/>
        </p:nvSpPr>
        <p:spPr bwMode="auto">
          <a:xfrm>
            <a:off x="7293487" y="3120019"/>
            <a:ext cx="236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k) Fruits comestibles →</a:t>
            </a:r>
            <a:endParaRPr lang="fr-FR" altLang="fr-FR"/>
          </a:p>
        </p:txBody>
      </p:sp>
      <p:sp>
        <p:nvSpPr>
          <p:cNvPr id="57" name="Rectangle 21">
            <a:extLst>
              <a:ext uri="{FF2B5EF4-FFF2-40B4-BE49-F238E27FC236}">
                <a16:creationId xmlns:a16="http://schemas.microsoft.com/office/drawing/2014/main" id="{EA1600AD-A165-4984-A8CC-1A26C96F7497}"/>
              </a:ext>
            </a:extLst>
          </p:cNvPr>
          <p:cNvSpPr>
            <a:spLocks noChangeArrowheads="1"/>
          </p:cNvSpPr>
          <p:nvPr/>
        </p:nvSpPr>
        <p:spPr bwMode="auto">
          <a:xfrm>
            <a:off x="7263325" y="3605794"/>
            <a:ext cx="3182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l) Utilisation comme fourrage →</a:t>
            </a:r>
            <a:endParaRPr lang="fr-FR" altLang="fr-FR"/>
          </a:p>
        </p:txBody>
      </p:sp>
      <p:sp>
        <p:nvSpPr>
          <p:cNvPr id="58" name="ZoneTexte 22">
            <a:extLst>
              <a:ext uri="{FF2B5EF4-FFF2-40B4-BE49-F238E27FC236}">
                <a16:creationId xmlns:a16="http://schemas.microsoft.com/office/drawing/2014/main" id="{FCFF1EDB-D058-4484-9A62-B34B18BEECA3}"/>
              </a:ext>
            </a:extLst>
          </p:cNvPr>
          <p:cNvSpPr txBox="1">
            <a:spLocks noChangeArrowheads="1"/>
          </p:cNvSpPr>
          <p:nvPr/>
        </p:nvSpPr>
        <p:spPr bwMode="auto">
          <a:xfrm>
            <a:off x="7188712" y="4031244"/>
            <a:ext cx="3165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m) Culture facile →</a:t>
            </a:r>
          </a:p>
        </p:txBody>
      </p:sp>
      <p:pic>
        <p:nvPicPr>
          <p:cNvPr id="59" name="Image 23">
            <a:extLst>
              <a:ext uri="{FF2B5EF4-FFF2-40B4-BE49-F238E27FC236}">
                <a16:creationId xmlns:a16="http://schemas.microsoft.com/office/drawing/2014/main" id="{D2808D5D-E3FB-45D1-A05F-BDB56B347A8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385812" y="4031244"/>
            <a:ext cx="533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ZoneTexte 24">
            <a:extLst>
              <a:ext uri="{FF2B5EF4-FFF2-40B4-BE49-F238E27FC236}">
                <a16:creationId xmlns:a16="http://schemas.microsoft.com/office/drawing/2014/main" id="{015E88DA-4A88-4F99-8E18-A36F40201557}"/>
              </a:ext>
            </a:extLst>
          </p:cNvPr>
          <p:cNvSpPr txBox="1">
            <a:spLocks noChangeArrowheads="1"/>
          </p:cNvSpPr>
          <p:nvPr/>
        </p:nvSpPr>
        <p:spPr bwMode="auto">
          <a:xfrm>
            <a:off x="7214112" y="4518606"/>
            <a:ext cx="3392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n) Culture difficile ou délicate →</a:t>
            </a:r>
          </a:p>
        </p:txBody>
      </p:sp>
      <p:pic>
        <p:nvPicPr>
          <p:cNvPr id="61" name="Image 25">
            <a:extLst>
              <a:ext uri="{FF2B5EF4-FFF2-40B4-BE49-F238E27FC236}">
                <a16:creationId xmlns:a16="http://schemas.microsoft.com/office/drawing/2014/main" id="{B1FE8A07-EF32-4930-B5DD-E134F353F5F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441500" y="4412244"/>
            <a:ext cx="4619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age 26">
            <a:extLst>
              <a:ext uri="{FF2B5EF4-FFF2-40B4-BE49-F238E27FC236}">
                <a16:creationId xmlns:a16="http://schemas.microsoft.com/office/drawing/2014/main" id="{4EC9A5DF-B818-44FB-BB3D-741A7B6EAB5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992237" y="4993269"/>
            <a:ext cx="5873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ZoneTexte 27">
            <a:extLst>
              <a:ext uri="{FF2B5EF4-FFF2-40B4-BE49-F238E27FC236}">
                <a16:creationId xmlns:a16="http://schemas.microsoft.com/office/drawing/2014/main" id="{7697B753-452A-4C6B-A7DD-DD11ACD65CFF}"/>
              </a:ext>
            </a:extLst>
          </p:cNvPr>
          <p:cNvSpPr txBox="1">
            <a:spLocks noChangeArrowheads="1"/>
          </p:cNvSpPr>
          <p:nvPr/>
        </p:nvSpPr>
        <p:spPr bwMode="auto">
          <a:xfrm>
            <a:off x="7199825" y="5021844"/>
            <a:ext cx="4206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o) Culture sol gorgé d’eau →</a:t>
            </a:r>
          </a:p>
          <a:p>
            <a:pPr eaLnBrk="1" hangingPunct="1"/>
            <a:r>
              <a:rPr lang="fr-FR" altLang="fr-FR">
                <a:solidFill>
                  <a:srgbClr val="008000"/>
                </a:solidFill>
              </a:rPr>
              <a:t>   Ou milieu aquatique / plante aquatique </a:t>
            </a:r>
          </a:p>
        </p:txBody>
      </p:sp>
      <p:pic>
        <p:nvPicPr>
          <p:cNvPr id="64" name="Image 28">
            <a:extLst>
              <a:ext uri="{FF2B5EF4-FFF2-40B4-BE49-F238E27FC236}">
                <a16:creationId xmlns:a16="http://schemas.microsoft.com/office/drawing/2014/main" id="{90291294-56D8-47D8-8F1A-52C970F87221}"/>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0960612" y="4883731"/>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Image 29">
            <a:extLst>
              <a:ext uri="{FF2B5EF4-FFF2-40B4-BE49-F238E27FC236}">
                <a16:creationId xmlns:a16="http://schemas.microsoft.com/office/drawing/2014/main" id="{28AB79AD-120B-43D5-9BB3-A6F43237A0F9}"/>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881028" y="1804952"/>
            <a:ext cx="4476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 descr="image001">
            <a:extLst>
              <a:ext uri="{FF2B5EF4-FFF2-40B4-BE49-F238E27FC236}">
                <a16:creationId xmlns:a16="http://schemas.microsoft.com/office/drawing/2014/main" id="{E262B4F2-9E7C-49E7-92F9-A9DD97ECDF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65250" y="6261681"/>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3" descr="image003">
            <a:extLst>
              <a:ext uri="{FF2B5EF4-FFF2-40B4-BE49-F238E27FC236}">
                <a16:creationId xmlns:a16="http://schemas.microsoft.com/office/drawing/2014/main" id="{9FDE5D14-BC4F-4583-8A89-A29B0454055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92237" y="5720344"/>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ZoneTexte 32">
            <a:extLst>
              <a:ext uri="{FF2B5EF4-FFF2-40B4-BE49-F238E27FC236}">
                <a16:creationId xmlns:a16="http://schemas.microsoft.com/office/drawing/2014/main" id="{864C4498-62B4-4F63-9DC3-53C6FCD6EDBA}"/>
              </a:ext>
            </a:extLst>
          </p:cNvPr>
          <p:cNvSpPr txBox="1">
            <a:spLocks noChangeArrowheads="1"/>
          </p:cNvSpPr>
          <p:nvPr/>
        </p:nvSpPr>
        <p:spPr bwMode="auto">
          <a:xfrm>
            <a:off x="7293487" y="5780669"/>
            <a:ext cx="3486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p) Bois de construction →</a:t>
            </a:r>
          </a:p>
        </p:txBody>
      </p:sp>
      <p:sp>
        <p:nvSpPr>
          <p:cNvPr id="69" name="ZoneTexte 33">
            <a:extLst>
              <a:ext uri="{FF2B5EF4-FFF2-40B4-BE49-F238E27FC236}">
                <a16:creationId xmlns:a16="http://schemas.microsoft.com/office/drawing/2014/main" id="{5F2149BA-08A7-4529-BD5D-622988E9B96A}"/>
              </a:ext>
            </a:extLst>
          </p:cNvPr>
          <p:cNvSpPr txBox="1">
            <a:spLocks noChangeArrowheads="1"/>
          </p:cNvSpPr>
          <p:nvPr/>
        </p:nvSpPr>
        <p:spPr bwMode="auto">
          <a:xfrm>
            <a:off x="7271262" y="6277556"/>
            <a:ext cx="3486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q) Bois de menuiserie →</a:t>
            </a:r>
          </a:p>
        </p:txBody>
      </p:sp>
      <p:sp>
        <p:nvSpPr>
          <p:cNvPr id="70" name="Espace réservé du numéro de diapositive 2">
            <a:extLst>
              <a:ext uri="{FF2B5EF4-FFF2-40B4-BE49-F238E27FC236}">
                <a16:creationId xmlns:a16="http://schemas.microsoft.com/office/drawing/2014/main" id="{248F5CAE-53CF-450D-B8AB-430031466D7E}"/>
              </a:ext>
            </a:extLst>
          </p:cNvPr>
          <p:cNvSpPr>
            <a:spLocks noGrp="1"/>
          </p:cNvSpPr>
          <p:nvPr>
            <p:ph type="sldNum" sz="quarter" idx="12"/>
          </p:nvPr>
        </p:nvSpPr>
        <p:spPr>
          <a:xfrm>
            <a:off x="11351940" y="133969"/>
            <a:ext cx="626327" cy="323231"/>
          </a:xfrm>
        </p:spPr>
        <p:txBody>
          <a:bodyPr/>
          <a:lstStyle/>
          <a:p>
            <a:fld id="{509FA877-4A07-436E-ABF2-A3934AE4B8D4}" type="slidenum">
              <a:rPr lang="fr-FR" smtClean="0"/>
              <a:t>7</a:t>
            </a:fld>
            <a:endParaRPr 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BA1BAF8-A36F-457C-8EFD-62BB89426595}"/>
              </a:ext>
            </a:extLst>
          </p:cNvPr>
          <p:cNvSpPr>
            <a:spLocks noGrp="1"/>
          </p:cNvSpPr>
          <p:nvPr>
            <p:ph type="sldNum" sz="quarter" idx="12"/>
          </p:nvPr>
        </p:nvSpPr>
        <p:spPr>
          <a:xfrm>
            <a:off x="11569700" y="139700"/>
            <a:ext cx="503238" cy="330200"/>
          </a:xfrm>
        </p:spPr>
        <p:txBody>
          <a:bodyPr/>
          <a:lstStyle/>
          <a:p>
            <a:pPr>
              <a:defRPr/>
            </a:pPr>
            <a:fld id="{F1B08B12-4563-42E3-AFFB-B7C11CAE0F95}" type="slidenum">
              <a:rPr lang="fr-FR"/>
              <a:pPr>
                <a:defRPr/>
              </a:pPr>
              <a:t>70</a:t>
            </a:fld>
            <a:endParaRPr lang="fr-FR" dirty="0"/>
          </a:p>
        </p:txBody>
      </p:sp>
      <p:sp>
        <p:nvSpPr>
          <p:cNvPr id="56323" name="Rectangle 2">
            <a:extLst>
              <a:ext uri="{FF2B5EF4-FFF2-40B4-BE49-F238E27FC236}">
                <a16:creationId xmlns:a16="http://schemas.microsoft.com/office/drawing/2014/main" id="{286A5029-73EC-42FC-A4BD-58BD7F38C666}"/>
              </a:ext>
            </a:extLst>
          </p:cNvPr>
          <p:cNvSpPr>
            <a:spLocks noChangeArrowheads="1"/>
          </p:cNvSpPr>
          <p:nvPr/>
        </p:nvSpPr>
        <p:spPr bwMode="auto">
          <a:xfrm>
            <a:off x="136525" y="919163"/>
            <a:ext cx="803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3.19. </a:t>
            </a:r>
            <a:r>
              <a:rPr lang="fr-FR" altLang="fr-FR" b="1">
                <a:solidFill>
                  <a:srgbClr val="008000"/>
                </a:solidFill>
              </a:rPr>
              <a:t>Bois d’éléphant </a:t>
            </a:r>
            <a:r>
              <a:rPr lang="fr-FR" altLang="fr-FR">
                <a:solidFill>
                  <a:srgbClr val="008000"/>
                </a:solidFill>
              </a:rPr>
              <a:t>ou</a:t>
            </a:r>
            <a:r>
              <a:rPr lang="fr-FR" altLang="fr-FR" b="1">
                <a:solidFill>
                  <a:srgbClr val="008000"/>
                </a:solidFill>
              </a:rPr>
              <a:t> chigommier</a:t>
            </a:r>
            <a:r>
              <a:rPr lang="fr-FR" altLang="fr-FR"/>
              <a:t> </a:t>
            </a:r>
            <a:r>
              <a:rPr lang="fr-FR" altLang="fr-FR">
                <a:solidFill>
                  <a:srgbClr val="008000"/>
                </a:solidFill>
              </a:rPr>
              <a:t>(</a:t>
            </a:r>
            <a:r>
              <a:rPr lang="fr-FR" altLang="fr-FR" i="1">
                <a:solidFill>
                  <a:srgbClr val="008000"/>
                </a:solidFill>
              </a:rPr>
              <a:t>Combretum glutinosum</a:t>
            </a:r>
            <a:r>
              <a:rPr lang="fr-FR" altLang="fr-FR">
                <a:solidFill>
                  <a:srgbClr val="008000"/>
                </a:solidFill>
              </a:rPr>
              <a:t>) (</a:t>
            </a:r>
            <a:r>
              <a:rPr lang="fr-FR" altLang="fr-FR" i="1">
                <a:solidFill>
                  <a:srgbClr val="008000"/>
                </a:solidFill>
              </a:rPr>
              <a:t>Combretaceae</a:t>
            </a:r>
            <a:r>
              <a:rPr lang="fr-FR" altLang="fr-FR">
                <a:solidFill>
                  <a:srgbClr val="008000"/>
                </a:solidFill>
              </a:rPr>
              <a:t>)</a:t>
            </a:r>
            <a:endParaRPr lang="fr-FR" altLang="fr-FR" i="1">
              <a:solidFill>
                <a:srgbClr val="008000"/>
              </a:solidFill>
            </a:endParaRPr>
          </a:p>
        </p:txBody>
      </p:sp>
      <p:sp>
        <p:nvSpPr>
          <p:cNvPr id="56324" name="Rectangle 3">
            <a:extLst>
              <a:ext uri="{FF2B5EF4-FFF2-40B4-BE49-F238E27FC236}">
                <a16:creationId xmlns:a16="http://schemas.microsoft.com/office/drawing/2014/main" id="{E4F9E5FB-F29E-4F6F-A7E8-6E950CCDA3B7}"/>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6325" name="Rectangle 4">
            <a:extLst>
              <a:ext uri="{FF2B5EF4-FFF2-40B4-BE49-F238E27FC236}">
                <a16:creationId xmlns:a16="http://schemas.microsoft.com/office/drawing/2014/main" id="{4D52EBE7-778B-488D-B7EA-CC9C2F239ED1}"/>
              </a:ext>
            </a:extLst>
          </p:cNvPr>
          <p:cNvSpPr>
            <a:spLocks noChangeArrowheads="1"/>
          </p:cNvSpPr>
          <p:nvPr/>
        </p:nvSpPr>
        <p:spPr bwMode="auto">
          <a:xfrm>
            <a:off x="136525" y="588963"/>
            <a:ext cx="7980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sp>
        <p:nvSpPr>
          <p:cNvPr id="56326" name="Rectangle 13">
            <a:extLst>
              <a:ext uri="{FF2B5EF4-FFF2-40B4-BE49-F238E27FC236}">
                <a16:creationId xmlns:a16="http://schemas.microsoft.com/office/drawing/2014/main" id="{66FCD00C-3302-4F7D-B596-1D897003B024}"/>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6327" name="Rectangle 6">
            <a:extLst>
              <a:ext uri="{FF2B5EF4-FFF2-40B4-BE49-F238E27FC236}">
                <a16:creationId xmlns:a16="http://schemas.microsoft.com/office/drawing/2014/main" id="{6FFEA0E5-AD68-4BB7-A1D2-1FA1D5B39B1A}"/>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6328" name="Rectangle 15">
            <a:extLst>
              <a:ext uri="{FF2B5EF4-FFF2-40B4-BE49-F238E27FC236}">
                <a16:creationId xmlns:a16="http://schemas.microsoft.com/office/drawing/2014/main" id="{1B216E7B-E2AA-4D07-93EA-79EF75E0EBE7}"/>
              </a:ext>
            </a:extLst>
          </p:cNvPr>
          <p:cNvSpPr>
            <a:spLocks noChangeArrowheads="1"/>
          </p:cNvSpPr>
          <p:nvPr/>
        </p:nvSpPr>
        <p:spPr bwMode="auto">
          <a:xfrm>
            <a:off x="3086100" y="6350"/>
            <a:ext cx="503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pic>
        <p:nvPicPr>
          <p:cNvPr id="56329" name="Image 14" descr="logo aride_s.jpg">
            <a:extLst>
              <a:ext uri="{FF2B5EF4-FFF2-40B4-BE49-F238E27FC236}">
                <a16:creationId xmlns:a16="http://schemas.microsoft.com/office/drawing/2014/main" id="{486927F4-BFDF-4710-A1B4-021BE5D130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2" descr="medicament2_s">
            <a:extLst>
              <a:ext uri="{FF2B5EF4-FFF2-40B4-BE49-F238E27FC236}">
                <a16:creationId xmlns:a16="http://schemas.microsoft.com/office/drawing/2014/main" id="{88394DA9-735B-4AB4-A31D-8E603AB51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873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ZoneTexte 11">
            <a:extLst>
              <a:ext uri="{FF2B5EF4-FFF2-40B4-BE49-F238E27FC236}">
                <a16:creationId xmlns:a16="http://schemas.microsoft.com/office/drawing/2014/main" id="{696CA978-530F-48E7-905C-DE6F7C6B8C05}"/>
              </a:ext>
            </a:extLst>
          </p:cNvPr>
          <p:cNvSpPr txBox="1">
            <a:spLocks noChangeArrowheads="1"/>
          </p:cNvSpPr>
          <p:nvPr/>
        </p:nvSpPr>
        <p:spPr bwMode="auto">
          <a:xfrm>
            <a:off x="136525" y="1296988"/>
            <a:ext cx="11822113"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une espèce d'arbuste, </a:t>
            </a:r>
            <a:r>
              <a:rPr lang="fr-FR" altLang="fr-FR"/>
              <a:t> </a:t>
            </a:r>
            <a:r>
              <a:rPr lang="fr-FR" altLang="fr-FR">
                <a:solidFill>
                  <a:srgbClr val="008000"/>
                </a:solidFill>
              </a:rPr>
              <a:t>atteignant 12 m de haut, de la famille des </a:t>
            </a:r>
            <a:r>
              <a:rPr lang="fr-FR" altLang="fr-FR" i="1">
                <a:solidFill>
                  <a:srgbClr val="008000"/>
                </a:solidFill>
                <a:hlinkClick r:id="rId4" tooltip="Combretaceae"/>
              </a:rPr>
              <a:t>Combretaceae</a:t>
            </a:r>
            <a:r>
              <a:rPr lang="fr-FR" altLang="fr-FR">
                <a:solidFill>
                  <a:srgbClr val="008000"/>
                </a:solidFill>
              </a:rPr>
              <a:t>.</a:t>
            </a:r>
            <a:r>
              <a:rPr lang="fr-FR" altLang="fr-FR" sz="1200">
                <a:solidFill>
                  <a:srgbClr val="008000"/>
                </a:solidFill>
              </a:rPr>
              <a:t> </a:t>
            </a:r>
            <a:r>
              <a:rPr lang="fr-FR" altLang="fr-FR" b="1">
                <a:solidFill>
                  <a:srgbClr val="008000"/>
                </a:solidFill>
              </a:rPr>
              <a:t>Sa croissance est rapide et abondante.</a:t>
            </a:r>
          </a:p>
          <a:p>
            <a:pPr algn="just" eaLnBrk="1" hangingPunct="1"/>
            <a:r>
              <a:rPr lang="fr-FR" altLang="fr-FR" sz="1200" b="1">
                <a:solidFill>
                  <a:srgbClr val="008000"/>
                </a:solidFill>
              </a:rPr>
              <a:t>Résistant à la sécheresse. </a:t>
            </a:r>
            <a:r>
              <a:rPr lang="fr-FR" altLang="fr-FR" sz="1200">
                <a:solidFill>
                  <a:srgbClr val="008000"/>
                </a:solidFill>
              </a:rPr>
              <a:t> Fût jusqu’à 60 cm de diamètre, souvent tortueux ou branchu dès la base ; écorce rugueuse et cannelée, grise ; cime arrondie et ouverte ; branches densément et brièvement poilues, grises. Feuilles opposées à légèrement alternes ou quelquefois verticillées par 3–4. Inflorescence : épi axillaire, atteignant 6 cm de long. Fleurs bisexuées, régulières, 4-mères, vert jaunâtre, odorantes. Fruit : </a:t>
            </a:r>
            <a:r>
              <a:rPr lang="fr-FR" altLang="fr-FR" sz="1200" b="1">
                <a:solidFill>
                  <a:srgbClr val="008000"/>
                </a:solidFill>
              </a:rPr>
              <a:t>samare</a:t>
            </a:r>
            <a:r>
              <a:rPr lang="fr-FR" altLang="fr-FR" sz="1200">
                <a:solidFill>
                  <a:srgbClr val="008000"/>
                </a:solidFill>
              </a:rPr>
              <a:t> ellipsoïde à 4 ailes, de 2,5–4 cm × 1,5–3 cm, glabre ou pubescente, souvent collante près du centre, rouge à jaune-brun. </a:t>
            </a:r>
            <a:r>
              <a:rPr lang="fr-FR" altLang="fr-FR" sz="1200" b="1">
                <a:solidFill>
                  <a:srgbClr val="008000"/>
                </a:solidFill>
              </a:rPr>
              <a:t> </a:t>
            </a:r>
          </a:p>
          <a:p>
            <a:pPr algn="just" eaLnBrk="1" hangingPunct="1"/>
            <a:r>
              <a:rPr lang="fr-FR" altLang="fr-FR" sz="1200">
                <a:solidFill>
                  <a:srgbClr val="008000"/>
                </a:solidFill>
              </a:rPr>
              <a:t>En Afrique de l’Ouest, en particulier du Sénégal à la Côte d’Ivoire, les feuilles, les tiges ainsi que l’écorce des racines de </a:t>
            </a:r>
            <a:r>
              <a:rPr lang="fr-FR" altLang="fr-FR" sz="1200" i="1">
                <a:solidFill>
                  <a:srgbClr val="008000"/>
                </a:solidFill>
              </a:rPr>
              <a:t>Combretum glutinosum</a:t>
            </a:r>
            <a:r>
              <a:rPr lang="fr-FR" altLang="fr-FR" sz="1200">
                <a:solidFill>
                  <a:srgbClr val="008000"/>
                </a:solidFill>
              </a:rPr>
              <a:t>, ramassées dans la nature, sont des sources importantes de teintures jaunes à jaune brunâtre pour les tissus de coton. Au Burkina Faso, au Bénin et au Nigeria, ces colorants sont aussi utilisés pour teindre le cuir ainsi que les nattes faites en diverses fibres végétales. L’importance primaire de </a:t>
            </a:r>
            <a:r>
              <a:rPr lang="fr-FR" altLang="fr-FR" sz="1200" i="1">
                <a:solidFill>
                  <a:srgbClr val="008000"/>
                </a:solidFill>
              </a:rPr>
              <a:t>Combretum glutinosum</a:t>
            </a:r>
            <a:r>
              <a:rPr lang="fr-FR" altLang="fr-FR" sz="1200">
                <a:solidFill>
                  <a:srgbClr val="008000"/>
                </a:solidFill>
              </a:rPr>
              <a:t> (appelé “càngàra bilen” en bamanakan, au Mali) est lié au fait qu’il sert à la fabrication de textiles de renommée internationale, les “bogolanfini” ou “bogolan” (“tissu à la boue”) au Mali, où d’autres plantes riches en tanins sont également utilisées, en fonction des ressources et des traditions locales. </a:t>
            </a:r>
            <a:r>
              <a:rPr lang="fr-FR" altLang="fr-FR" sz="1200" i="1">
                <a:solidFill>
                  <a:srgbClr val="008000"/>
                </a:solidFill>
              </a:rPr>
              <a:t>Combretum glutinosum</a:t>
            </a:r>
            <a:r>
              <a:rPr lang="fr-FR" altLang="fr-FR" sz="1200">
                <a:solidFill>
                  <a:srgbClr val="008000"/>
                </a:solidFill>
              </a:rPr>
              <a:t> est en outre utilisé dans la teinture à </a:t>
            </a:r>
            <a:r>
              <a:rPr lang="fr-FR" altLang="fr-FR" sz="1200" b="1">
                <a:solidFill>
                  <a:srgbClr val="008000"/>
                </a:solidFill>
              </a:rPr>
              <a:t>l’indigo</a:t>
            </a:r>
            <a:r>
              <a:rPr lang="fr-FR" altLang="fr-FR" sz="1200">
                <a:solidFill>
                  <a:srgbClr val="008000"/>
                </a:solidFill>
              </a:rPr>
              <a:t>; en effet, du Sénégal au Nigeria, les cendres du bois sont tout particulièrement appréciées pour maintenir dans la cuve d’indigo le pH alcalin optimum. Dans la technique de fabrication des bogolan, les feuilles de </a:t>
            </a:r>
            <a:r>
              <a:rPr lang="fr-FR" altLang="fr-FR" sz="1200" i="1">
                <a:solidFill>
                  <a:srgbClr val="008000"/>
                </a:solidFill>
              </a:rPr>
              <a:t>Combretum glutinosum</a:t>
            </a:r>
            <a:r>
              <a:rPr lang="fr-FR" altLang="fr-FR" sz="1200">
                <a:solidFill>
                  <a:srgbClr val="008000"/>
                </a:solidFill>
              </a:rPr>
              <a:t> peuvent être remplacées par celles plus courantes d’</a:t>
            </a:r>
            <a:r>
              <a:rPr lang="fr-FR" altLang="fr-FR" sz="1200" i="1">
                <a:solidFill>
                  <a:srgbClr val="008000"/>
                </a:solidFill>
              </a:rPr>
              <a:t>Anogeissus leiocarpa</a:t>
            </a:r>
            <a:r>
              <a:rPr lang="fr-FR" altLang="fr-FR" sz="1200">
                <a:solidFill>
                  <a:srgbClr val="008000"/>
                </a:solidFill>
              </a:rPr>
              <a:t> (DC.) Guill. &amp; Perr. qui ont les mêmes effets. </a:t>
            </a:r>
            <a:r>
              <a:rPr lang="fr-FR" altLang="fr-FR" sz="1200"/>
              <a:t> </a:t>
            </a:r>
            <a:r>
              <a:rPr lang="fr-FR" altLang="fr-FR" sz="1200">
                <a:solidFill>
                  <a:srgbClr val="008000"/>
                </a:solidFill>
              </a:rPr>
              <a:t>Il est résistant à la sécheresse et pousse dans les zones de pluviométrie annuelle de 200-700 millimètres.</a:t>
            </a:r>
          </a:p>
          <a:p>
            <a:pPr algn="just" eaLnBrk="1" hangingPunct="1"/>
            <a:r>
              <a:rPr lang="fr-FR" altLang="fr-FR" sz="1200">
                <a:solidFill>
                  <a:srgbClr val="008000"/>
                </a:solidFill>
              </a:rPr>
              <a:t>Les jeunes feuilles fraîches, bien qu’amères, sont parfois consommées comme </a:t>
            </a:r>
            <a:r>
              <a:rPr lang="fr-FR" altLang="fr-FR" sz="1200" b="1">
                <a:solidFill>
                  <a:srgbClr val="008000"/>
                </a:solidFill>
              </a:rPr>
              <a:t>légume</a:t>
            </a:r>
            <a:r>
              <a:rPr lang="fr-FR" altLang="fr-FR" sz="1200">
                <a:solidFill>
                  <a:srgbClr val="008000"/>
                </a:solidFill>
              </a:rPr>
              <a:t>, au Sénégal elles sont mélangées avec du taro (</a:t>
            </a:r>
            <a:r>
              <a:rPr lang="fr-FR" altLang="fr-FR" sz="1200" i="1">
                <a:solidFill>
                  <a:srgbClr val="008000"/>
                </a:solidFill>
              </a:rPr>
              <a:t>Colocasia esculenta</a:t>
            </a:r>
            <a:r>
              <a:rPr lang="fr-FR" altLang="fr-FR" sz="1200">
                <a:solidFill>
                  <a:srgbClr val="008000"/>
                </a:solidFill>
              </a:rPr>
              <a:t> (L.) Schott), et fournissent un </a:t>
            </a:r>
            <a:r>
              <a:rPr lang="fr-FR" altLang="fr-FR" sz="1200" b="1">
                <a:solidFill>
                  <a:srgbClr val="008000"/>
                </a:solidFill>
              </a:rPr>
              <a:t>fourrage</a:t>
            </a:r>
            <a:r>
              <a:rPr lang="fr-FR" altLang="fr-FR" sz="1200">
                <a:solidFill>
                  <a:srgbClr val="008000"/>
                </a:solidFill>
              </a:rPr>
              <a:t> utile très apprécié par tout le bétail dans la zone sahélienne. Zones sahéliennes, savanes et forêts claires soudaniennes et guinéennes, sur tous types de sol. </a:t>
            </a:r>
          </a:p>
          <a:p>
            <a:pPr algn="just" eaLnBrk="1" hangingPunct="1"/>
            <a:r>
              <a:rPr lang="fr-FR" altLang="fr-FR" sz="1200">
                <a:solidFill>
                  <a:srgbClr val="008000"/>
                </a:solidFill>
              </a:rPr>
              <a:t>Le bois </a:t>
            </a:r>
            <a:r>
              <a:rPr lang="fr-FR" altLang="fr-FR" sz="1200" b="1">
                <a:solidFill>
                  <a:srgbClr val="008000"/>
                </a:solidFill>
              </a:rPr>
              <a:t>jaunâtre, dur et très solide, durable est utilisé en construction</a:t>
            </a:r>
            <a:r>
              <a:rPr lang="fr-FR" altLang="fr-FR" sz="1200">
                <a:solidFill>
                  <a:srgbClr val="008000"/>
                </a:solidFill>
              </a:rPr>
              <a:t>, pour fabriquer des manches d’outils ainsi que comme bois de feu. Au Nigeria, sa fumée sert aux fumigations et comme encens. En médecine traditionnelle, </a:t>
            </a:r>
            <a:r>
              <a:rPr lang="fr-FR" altLang="fr-FR" sz="1200" i="1">
                <a:solidFill>
                  <a:srgbClr val="008000"/>
                </a:solidFill>
              </a:rPr>
              <a:t>Combretum glutinosum</a:t>
            </a:r>
            <a:r>
              <a:rPr lang="fr-FR" altLang="fr-FR" sz="1200">
                <a:solidFill>
                  <a:srgbClr val="008000"/>
                </a:solidFill>
              </a:rPr>
              <a:t> est très prisé. Une décoction ou une infusion de feuilles, d’écorces ou de fruits est très courante, surtout pour soigner les problèmes urinaires, hépatiques et rénaux, de même que toutes sortes de problèmes respiratoires, la fièvre, les troubles intestinaux et pour nettoyer les lésions et les plaies. Les feuilles ou l’écorce broyées ou séchées en poudre servent de pansement sur les blessures. Les Maninkas versent une décoction de feuilles dans l’eau du bain ou la prennent en potion en cas de fatigue générale. Au Sénégal, la gomme de l’écorce sert à obturer les caries. Quant aux jeunes pousses et aux racines, elles ont la réputation d’être aphrodisiaques. L’acide gallique, l’acide ellagique, des hétérosides flavonoïdes ainsi que 4 tanins ont été isolés des feuilles de </a:t>
            </a:r>
            <a:r>
              <a:rPr lang="fr-FR" altLang="fr-FR" sz="1200" i="1">
                <a:solidFill>
                  <a:srgbClr val="008000"/>
                </a:solidFill>
              </a:rPr>
              <a:t>Combretum glutinosum</a:t>
            </a:r>
            <a:r>
              <a:rPr lang="fr-FR" altLang="fr-FR" sz="1200">
                <a:solidFill>
                  <a:srgbClr val="008000"/>
                </a:solidFill>
              </a:rPr>
              <a:t>. Très commun dans les régions littorales du Sénégal.</a:t>
            </a:r>
          </a:p>
          <a:p>
            <a:pPr eaLnBrk="1" hangingPunct="1"/>
            <a:r>
              <a:rPr lang="fr-FR" altLang="fr-FR" sz="1200">
                <a:solidFill>
                  <a:srgbClr val="008000"/>
                </a:solidFill>
              </a:rPr>
              <a:t>Sources : a) </a:t>
            </a:r>
            <a:r>
              <a:rPr lang="fr-FR" altLang="fr-FR" sz="1200">
                <a:solidFill>
                  <a:srgbClr val="008000"/>
                </a:solidFill>
                <a:hlinkClick r:id="rId5"/>
              </a:rPr>
              <a:t>https://en.wikipedia.org/wiki/Combretum_glutinosum</a:t>
            </a:r>
            <a:r>
              <a:rPr lang="fr-FR" altLang="fr-FR" sz="1200">
                <a:solidFill>
                  <a:srgbClr val="008000"/>
                </a:solidFill>
              </a:rPr>
              <a:t>, b) </a:t>
            </a:r>
            <a:r>
              <a:rPr lang="fr-FR" altLang="fr-FR" sz="1200">
                <a:solidFill>
                  <a:srgbClr val="008000"/>
                </a:solidFill>
                <a:hlinkClick r:id="rId6"/>
              </a:rPr>
              <a:t>http://database.prota.org/PROTAhtml/Combretum%20glutinosum_Fr.htm</a:t>
            </a:r>
            <a:endParaRPr lang="fr-FR" altLang="fr-FR" sz="1200">
              <a:solidFill>
                <a:srgbClr val="008000"/>
              </a:solidFill>
            </a:endParaRPr>
          </a:p>
          <a:p>
            <a:pPr eaLnBrk="1" hangingPunct="1"/>
            <a:r>
              <a:rPr lang="fr-FR" altLang="fr-FR" sz="1200">
                <a:solidFill>
                  <a:srgbClr val="008000"/>
                </a:solidFill>
              </a:rPr>
              <a:t>c) </a:t>
            </a:r>
            <a:r>
              <a:rPr lang="fr-FR" altLang="fr-FR" sz="1200">
                <a:solidFill>
                  <a:srgbClr val="008000"/>
                </a:solidFill>
                <a:hlinkClick r:id="rId7"/>
              </a:rPr>
              <a:t>http://www.c3ed.ird.sn/biodiversite/spip.php?article52&amp;id_document=21</a:t>
            </a:r>
            <a:r>
              <a:rPr lang="fr-FR" altLang="fr-FR" sz="1200">
                <a:solidFill>
                  <a:srgbClr val="008000"/>
                </a:solidFill>
              </a:rPr>
              <a:t>  </a:t>
            </a:r>
          </a:p>
        </p:txBody>
      </p:sp>
      <p:pic>
        <p:nvPicPr>
          <p:cNvPr id="56332" name="Picture 3" descr="fourrage2_ss">
            <a:extLst>
              <a:ext uri="{FF2B5EF4-FFF2-40B4-BE49-F238E27FC236}">
                <a16:creationId xmlns:a16="http://schemas.microsoft.com/office/drawing/2014/main" id="{8C6BB6E7-760D-49D5-A948-FD253C4428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1338" y="55563"/>
            <a:ext cx="4270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ZoneTexte 13">
            <a:extLst>
              <a:ext uri="{FF2B5EF4-FFF2-40B4-BE49-F238E27FC236}">
                <a16:creationId xmlns:a16="http://schemas.microsoft.com/office/drawing/2014/main" id="{7CDCD6CF-D2E5-4983-B7D7-5889B887A28C}"/>
              </a:ext>
            </a:extLst>
          </p:cNvPr>
          <p:cNvSpPr txBox="1">
            <a:spLocks noChangeArrowheads="1"/>
          </p:cNvSpPr>
          <p:nvPr/>
        </p:nvSpPr>
        <p:spPr bwMode="auto">
          <a:xfrm>
            <a:off x="2487613" y="144463"/>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pic>
        <p:nvPicPr>
          <p:cNvPr id="56334" name="Image 14">
            <a:extLst>
              <a:ext uri="{FF2B5EF4-FFF2-40B4-BE49-F238E27FC236}">
                <a16:creationId xmlns:a16="http://schemas.microsoft.com/office/drawing/2014/main" id="{749429CF-6CE5-47EA-BAF4-20EC7473DB5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61263" y="5116513"/>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Image 16">
            <a:extLst>
              <a:ext uri="{FF2B5EF4-FFF2-40B4-BE49-F238E27FC236}">
                <a16:creationId xmlns:a16="http://schemas.microsoft.com/office/drawing/2014/main" id="{3AC6A836-37A3-4B3A-B52E-79B293D79BF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41500" y="5343525"/>
            <a:ext cx="1925638"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Image 17">
            <a:extLst>
              <a:ext uri="{FF2B5EF4-FFF2-40B4-BE49-F238E27FC236}">
                <a16:creationId xmlns:a16="http://schemas.microsoft.com/office/drawing/2014/main" id="{BC3DBEED-6C1B-4347-886C-23A57FBC379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75625" y="1588"/>
            <a:ext cx="1779588"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Image 19">
            <a:extLst>
              <a:ext uri="{FF2B5EF4-FFF2-40B4-BE49-F238E27FC236}">
                <a16:creationId xmlns:a16="http://schemas.microsoft.com/office/drawing/2014/main" id="{20CD55D2-85A1-48F1-96CD-1E8FB718575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6525" y="5378450"/>
            <a:ext cx="1619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Image 20">
            <a:extLst>
              <a:ext uri="{FF2B5EF4-FFF2-40B4-BE49-F238E27FC236}">
                <a16:creationId xmlns:a16="http://schemas.microsoft.com/office/drawing/2014/main" id="{C6E194E5-466A-498E-BC8F-D766B951295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778500" y="5210175"/>
            <a:ext cx="16573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9" name="ZoneTexte 21">
            <a:extLst>
              <a:ext uri="{FF2B5EF4-FFF2-40B4-BE49-F238E27FC236}">
                <a16:creationId xmlns:a16="http://schemas.microsoft.com/office/drawing/2014/main" id="{56A7AE55-7E1B-4F9C-BDE8-2425B147C308}"/>
              </a:ext>
            </a:extLst>
          </p:cNvPr>
          <p:cNvSpPr txBox="1">
            <a:spLocks noChangeArrowheads="1"/>
          </p:cNvSpPr>
          <p:nvPr/>
        </p:nvSpPr>
        <p:spPr bwMode="auto">
          <a:xfrm>
            <a:off x="5848350" y="6543675"/>
            <a:ext cx="15160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↑Branche en fleur</a:t>
            </a:r>
          </a:p>
        </p:txBody>
      </p:sp>
      <p:pic>
        <p:nvPicPr>
          <p:cNvPr id="56340" name="Image 22">
            <a:extLst>
              <a:ext uri="{FF2B5EF4-FFF2-40B4-BE49-F238E27FC236}">
                <a16:creationId xmlns:a16="http://schemas.microsoft.com/office/drawing/2014/main" id="{D56B8186-2560-4CDC-A156-4EC8E77BDA4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280650" y="4754563"/>
            <a:ext cx="155257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1" name="Image 23">
            <a:extLst>
              <a:ext uri="{FF2B5EF4-FFF2-40B4-BE49-F238E27FC236}">
                <a16:creationId xmlns:a16="http://schemas.microsoft.com/office/drawing/2014/main" id="{8C4AE34B-5DCA-4E5C-9868-06D0AB55831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879850" y="5343525"/>
            <a:ext cx="17843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Image 24">
            <a:extLst>
              <a:ext uri="{FF2B5EF4-FFF2-40B4-BE49-F238E27FC236}">
                <a16:creationId xmlns:a16="http://schemas.microsoft.com/office/drawing/2014/main" id="{81D5EF37-AE8B-40E4-8200-16C08C32FE8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998075" y="41275"/>
            <a:ext cx="175418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1C1509B-3657-4900-A860-4381AC86B27E}"/>
              </a:ext>
            </a:extLst>
          </p:cNvPr>
          <p:cNvSpPr>
            <a:spLocks noGrp="1"/>
          </p:cNvSpPr>
          <p:nvPr>
            <p:ph type="sldNum" sz="quarter" idx="12"/>
          </p:nvPr>
        </p:nvSpPr>
        <p:spPr/>
        <p:txBody>
          <a:bodyPr/>
          <a:lstStyle/>
          <a:p>
            <a:pPr>
              <a:defRPr/>
            </a:pPr>
            <a:fld id="{DDB4F72C-ED14-4458-B60A-816CC60A3066}" type="slidenum">
              <a:rPr lang="fr-FR"/>
              <a:pPr>
                <a:defRPr/>
              </a:pPr>
              <a:t>71</a:t>
            </a:fld>
            <a:endParaRPr lang="fr-FR"/>
          </a:p>
        </p:txBody>
      </p:sp>
      <p:sp>
        <p:nvSpPr>
          <p:cNvPr id="57347" name="Rectangle 2">
            <a:extLst>
              <a:ext uri="{FF2B5EF4-FFF2-40B4-BE49-F238E27FC236}">
                <a16:creationId xmlns:a16="http://schemas.microsoft.com/office/drawing/2014/main" id="{E89FD136-DB10-4832-AA88-1E90FBDEB28A}"/>
              </a:ext>
            </a:extLst>
          </p:cNvPr>
          <p:cNvSpPr>
            <a:spLocks noChangeArrowheads="1"/>
          </p:cNvSpPr>
          <p:nvPr/>
        </p:nvSpPr>
        <p:spPr bwMode="auto">
          <a:xfrm>
            <a:off x="136525" y="919163"/>
            <a:ext cx="10104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3.19. </a:t>
            </a:r>
            <a:r>
              <a:rPr lang="fr-FR" altLang="fr-FR" b="1">
                <a:solidFill>
                  <a:srgbClr val="008000"/>
                </a:solidFill>
              </a:rPr>
              <a:t>Bois d’éléphant </a:t>
            </a:r>
            <a:r>
              <a:rPr lang="fr-FR" altLang="fr-FR">
                <a:solidFill>
                  <a:srgbClr val="008000"/>
                </a:solidFill>
              </a:rPr>
              <a:t>ou</a:t>
            </a:r>
            <a:r>
              <a:rPr lang="fr-FR" altLang="fr-FR" b="1">
                <a:solidFill>
                  <a:srgbClr val="008000"/>
                </a:solidFill>
              </a:rPr>
              <a:t> chigommier</a:t>
            </a:r>
            <a:r>
              <a:rPr lang="fr-FR" altLang="fr-FR"/>
              <a:t> </a:t>
            </a:r>
            <a:r>
              <a:rPr lang="fr-FR" altLang="fr-FR">
                <a:solidFill>
                  <a:srgbClr val="008000"/>
                </a:solidFill>
              </a:rPr>
              <a:t>(</a:t>
            </a:r>
            <a:r>
              <a:rPr lang="fr-FR" altLang="fr-FR" i="1">
                <a:solidFill>
                  <a:srgbClr val="008000"/>
                </a:solidFill>
              </a:rPr>
              <a:t>Combretum glutinosum</a:t>
            </a:r>
            <a:r>
              <a:rPr lang="fr-FR" altLang="fr-FR">
                <a:solidFill>
                  <a:srgbClr val="008000"/>
                </a:solidFill>
              </a:rPr>
              <a:t>) (</a:t>
            </a:r>
            <a:r>
              <a:rPr lang="fr-FR" altLang="fr-FR" i="1">
                <a:solidFill>
                  <a:srgbClr val="008000"/>
                </a:solidFill>
              </a:rPr>
              <a:t>Combretaceae</a:t>
            </a:r>
            <a:r>
              <a:rPr lang="fr-FR" altLang="fr-FR">
                <a:solidFill>
                  <a:srgbClr val="008000"/>
                </a:solidFill>
              </a:rPr>
              <a:t>) (suite et fin)</a:t>
            </a:r>
            <a:endParaRPr lang="fr-FR" altLang="fr-FR" i="1">
              <a:solidFill>
                <a:srgbClr val="008000"/>
              </a:solidFill>
            </a:endParaRPr>
          </a:p>
        </p:txBody>
      </p:sp>
      <p:sp>
        <p:nvSpPr>
          <p:cNvPr id="57348" name="Rectangle 3">
            <a:extLst>
              <a:ext uri="{FF2B5EF4-FFF2-40B4-BE49-F238E27FC236}">
                <a16:creationId xmlns:a16="http://schemas.microsoft.com/office/drawing/2014/main" id="{A26FF731-4E21-4CA6-A64E-C6A4C461530E}"/>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7349" name="Rectangle 4">
            <a:extLst>
              <a:ext uri="{FF2B5EF4-FFF2-40B4-BE49-F238E27FC236}">
                <a16:creationId xmlns:a16="http://schemas.microsoft.com/office/drawing/2014/main" id="{E707C7DF-5C29-4419-8AE5-9CF5DA1D680D}"/>
              </a:ext>
            </a:extLst>
          </p:cNvPr>
          <p:cNvSpPr>
            <a:spLocks noChangeArrowheads="1"/>
          </p:cNvSpPr>
          <p:nvPr/>
        </p:nvSpPr>
        <p:spPr bwMode="auto">
          <a:xfrm>
            <a:off x="136525" y="588963"/>
            <a:ext cx="7980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sp>
        <p:nvSpPr>
          <p:cNvPr id="57350" name="Rectangle 13">
            <a:extLst>
              <a:ext uri="{FF2B5EF4-FFF2-40B4-BE49-F238E27FC236}">
                <a16:creationId xmlns:a16="http://schemas.microsoft.com/office/drawing/2014/main" id="{46936D0E-4B74-40F4-9BA6-9524B7331A95}"/>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7351" name="Rectangle 6">
            <a:extLst>
              <a:ext uri="{FF2B5EF4-FFF2-40B4-BE49-F238E27FC236}">
                <a16:creationId xmlns:a16="http://schemas.microsoft.com/office/drawing/2014/main" id="{1B0B3C27-CA8A-4C54-93D9-4D9041FBE23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7352" name="Rectangle 15">
            <a:extLst>
              <a:ext uri="{FF2B5EF4-FFF2-40B4-BE49-F238E27FC236}">
                <a16:creationId xmlns:a16="http://schemas.microsoft.com/office/drawing/2014/main" id="{C96F53DE-536A-42D5-8714-624C3EE3184C}"/>
              </a:ext>
            </a:extLst>
          </p:cNvPr>
          <p:cNvSpPr>
            <a:spLocks noChangeArrowheads="1"/>
          </p:cNvSpPr>
          <p:nvPr/>
        </p:nvSpPr>
        <p:spPr bwMode="auto">
          <a:xfrm>
            <a:off x="3086100" y="6350"/>
            <a:ext cx="503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pic>
        <p:nvPicPr>
          <p:cNvPr id="57353" name="Image 14" descr="logo aride_s.jpg">
            <a:extLst>
              <a:ext uri="{FF2B5EF4-FFF2-40B4-BE49-F238E27FC236}">
                <a16:creationId xmlns:a16="http://schemas.microsoft.com/office/drawing/2014/main" id="{116F3CE3-2793-40D0-B10B-5D09714787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2" descr="medicament2_s">
            <a:extLst>
              <a:ext uri="{FF2B5EF4-FFF2-40B4-BE49-F238E27FC236}">
                <a16:creationId xmlns:a16="http://schemas.microsoft.com/office/drawing/2014/main" id="{8A67B696-3BB3-45F3-9D5C-276EDB4A0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873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3" descr="fourrage2_ss">
            <a:extLst>
              <a:ext uri="{FF2B5EF4-FFF2-40B4-BE49-F238E27FC236}">
                <a16:creationId xmlns:a16="http://schemas.microsoft.com/office/drawing/2014/main" id="{6A9BE9E6-0FD9-4F38-80E6-53CEAF7D7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338" y="55563"/>
            <a:ext cx="4270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ZoneTexte 11">
            <a:extLst>
              <a:ext uri="{FF2B5EF4-FFF2-40B4-BE49-F238E27FC236}">
                <a16:creationId xmlns:a16="http://schemas.microsoft.com/office/drawing/2014/main" id="{56F7BCB5-466C-4A74-99D4-F4F5D61964E0}"/>
              </a:ext>
            </a:extLst>
          </p:cNvPr>
          <p:cNvSpPr txBox="1">
            <a:spLocks noChangeArrowheads="1"/>
          </p:cNvSpPr>
          <p:nvPr/>
        </p:nvSpPr>
        <p:spPr bwMode="auto">
          <a:xfrm>
            <a:off x="2487613" y="144463"/>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57357" name="ZoneTexte 12">
            <a:extLst>
              <a:ext uri="{FF2B5EF4-FFF2-40B4-BE49-F238E27FC236}">
                <a16:creationId xmlns:a16="http://schemas.microsoft.com/office/drawing/2014/main" id="{2ABD2572-9472-4CA3-B3D1-DE81F0A4C9A6}"/>
              </a:ext>
            </a:extLst>
          </p:cNvPr>
          <p:cNvSpPr txBox="1">
            <a:spLocks noChangeArrowheads="1"/>
          </p:cNvSpPr>
          <p:nvPr/>
        </p:nvSpPr>
        <p:spPr bwMode="auto">
          <a:xfrm>
            <a:off x="136525" y="1287463"/>
            <a:ext cx="119221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Alimentation (Humaine / animale) :</a:t>
            </a:r>
          </a:p>
          <a:p>
            <a:pPr eaLnBrk="1" hangingPunct="1"/>
            <a:r>
              <a:rPr lang="fr-FR" altLang="fr-FR" b="1">
                <a:solidFill>
                  <a:srgbClr val="008000"/>
                </a:solidFill>
              </a:rPr>
              <a:t>Animale : Feuilles </a:t>
            </a:r>
            <a:r>
              <a:rPr lang="fr-FR" altLang="fr-FR">
                <a:solidFill>
                  <a:srgbClr val="008000"/>
                </a:solidFill>
              </a:rPr>
              <a:t>broutées par les ruminants.</a:t>
            </a:r>
          </a:p>
          <a:p>
            <a:pPr eaLnBrk="1" hangingPunct="1"/>
            <a:r>
              <a:rPr lang="fr-FR" altLang="fr-FR" b="1">
                <a:solidFill>
                  <a:srgbClr val="008000"/>
                </a:solidFill>
              </a:rPr>
              <a:t>Humaine </a:t>
            </a:r>
            <a:r>
              <a:rPr lang="fr-FR" altLang="fr-FR">
                <a:solidFill>
                  <a:srgbClr val="008000"/>
                </a:solidFill>
              </a:rPr>
              <a:t>: </a:t>
            </a:r>
            <a:r>
              <a:rPr lang="fr-FR" altLang="fr-FR" b="1">
                <a:solidFill>
                  <a:srgbClr val="008000"/>
                </a:solidFill>
              </a:rPr>
              <a:t>Feuille </a:t>
            </a:r>
            <a:r>
              <a:rPr lang="fr-FR" altLang="fr-FR">
                <a:solidFill>
                  <a:srgbClr val="008000"/>
                </a:solidFill>
              </a:rPr>
              <a:t>en infusion donne une tisane (rat).</a:t>
            </a:r>
          </a:p>
          <a:p>
            <a:pPr eaLnBrk="1" hangingPunct="1"/>
            <a:r>
              <a:rPr lang="fr-FR" altLang="fr-FR" b="1">
                <a:solidFill>
                  <a:srgbClr val="008000"/>
                </a:solidFill>
              </a:rPr>
              <a:t>Usages artisanaux : Bois </a:t>
            </a:r>
            <a:r>
              <a:rPr lang="fr-FR" altLang="fr-FR">
                <a:solidFill>
                  <a:srgbClr val="008000"/>
                </a:solidFill>
              </a:rPr>
              <a:t>: Construction de huttes, fabrication d'outils et </a:t>
            </a:r>
            <a:r>
              <a:rPr lang="fr-FR" altLang="fr-FR" i="1">
                <a:solidFill>
                  <a:srgbClr val="008000"/>
                </a:solidFill>
              </a:rPr>
              <a:t>de taparaks</a:t>
            </a:r>
            <a:r>
              <a:rPr lang="fr-FR" altLang="fr-FR">
                <a:solidFill>
                  <a:srgbClr val="008000"/>
                </a:solidFill>
              </a:rPr>
              <a:t>. </a:t>
            </a:r>
            <a:r>
              <a:rPr lang="fr-FR" altLang="fr-FR" b="1">
                <a:solidFill>
                  <a:srgbClr val="008000"/>
                </a:solidFill>
              </a:rPr>
              <a:t>Cendre </a:t>
            </a:r>
            <a:r>
              <a:rPr lang="fr-FR" altLang="fr-FR">
                <a:solidFill>
                  <a:srgbClr val="008000"/>
                </a:solidFill>
              </a:rPr>
              <a:t>utilisée en ingoterie. </a:t>
            </a:r>
            <a:r>
              <a:rPr lang="fr-FR" altLang="fr-FR" b="1">
                <a:solidFill>
                  <a:srgbClr val="008000"/>
                </a:solidFill>
              </a:rPr>
              <a:t>Feuille</a:t>
            </a:r>
            <a:r>
              <a:rPr lang="fr-FR" altLang="fr-FR">
                <a:solidFill>
                  <a:srgbClr val="008000"/>
                </a:solidFill>
              </a:rPr>
              <a:t>,</a:t>
            </a:r>
          </a:p>
          <a:p>
            <a:pPr eaLnBrk="1" hangingPunct="1"/>
            <a:r>
              <a:rPr lang="fr-FR" altLang="fr-FR" b="1">
                <a:solidFill>
                  <a:srgbClr val="008000"/>
                </a:solidFill>
              </a:rPr>
              <a:t>écorce </a:t>
            </a:r>
            <a:r>
              <a:rPr lang="fr-FR" altLang="fr-FR">
                <a:solidFill>
                  <a:srgbClr val="008000"/>
                </a:solidFill>
              </a:rPr>
              <a:t>et </a:t>
            </a:r>
            <a:r>
              <a:rPr lang="fr-FR" altLang="fr-FR" b="1">
                <a:solidFill>
                  <a:srgbClr val="008000"/>
                </a:solidFill>
              </a:rPr>
              <a:t>racine </a:t>
            </a:r>
            <a:r>
              <a:rPr lang="fr-FR" altLang="fr-FR">
                <a:solidFill>
                  <a:srgbClr val="008000"/>
                </a:solidFill>
              </a:rPr>
              <a:t>donnent une teinture jaune.</a:t>
            </a:r>
          </a:p>
          <a:p>
            <a:pPr eaLnBrk="1" hangingPunct="1"/>
            <a:r>
              <a:rPr lang="fr-FR" altLang="fr-FR" b="1">
                <a:solidFill>
                  <a:srgbClr val="008000"/>
                </a:solidFill>
              </a:rPr>
              <a:t>Pharmacopée traditionnelle : Feuille </a:t>
            </a:r>
            <a:r>
              <a:rPr lang="fr-FR" altLang="fr-FR">
                <a:solidFill>
                  <a:srgbClr val="008000"/>
                </a:solidFill>
              </a:rPr>
              <a:t>: paludisme, diurétique, affections hépatobiliaires, vomissement, bronchite, toux, céphalées, anémie, blessures, plaie, cholagogue, constipation, coliques, anorexie. </a:t>
            </a:r>
            <a:r>
              <a:rPr lang="fr-FR" altLang="fr-FR" b="1">
                <a:solidFill>
                  <a:srgbClr val="008000"/>
                </a:solidFill>
              </a:rPr>
              <a:t>Rameau </a:t>
            </a:r>
            <a:r>
              <a:rPr lang="fr-FR" altLang="fr-FR">
                <a:solidFill>
                  <a:srgbClr val="008000"/>
                </a:solidFill>
              </a:rPr>
              <a:t>: aphrodisiaque, gastrite</a:t>
            </a:r>
          </a:p>
          <a:p>
            <a:pPr eaLnBrk="1" hangingPunct="1"/>
            <a:r>
              <a:rPr lang="fr-FR" altLang="fr-FR">
                <a:solidFill>
                  <a:srgbClr val="008000"/>
                </a:solidFill>
              </a:rPr>
              <a:t>infantile, conjonctivite. </a:t>
            </a:r>
            <a:r>
              <a:rPr lang="fr-FR" altLang="fr-FR" b="1">
                <a:solidFill>
                  <a:srgbClr val="008000"/>
                </a:solidFill>
              </a:rPr>
              <a:t>Fruit </a:t>
            </a:r>
            <a:r>
              <a:rPr lang="fr-FR" altLang="fr-FR">
                <a:solidFill>
                  <a:srgbClr val="008000"/>
                </a:solidFill>
              </a:rPr>
              <a:t>(vert) : syphilis, plaie. </a:t>
            </a:r>
            <a:r>
              <a:rPr lang="fr-FR" altLang="fr-FR" b="1">
                <a:solidFill>
                  <a:srgbClr val="008000"/>
                </a:solidFill>
              </a:rPr>
              <a:t>Racine </a:t>
            </a:r>
            <a:r>
              <a:rPr lang="fr-FR" altLang="fr-FR">
                <a:solidFill>
                  <a:srgbClr val="008000"/>
                </a:solidFill>
              </a:rPr>
              <a:t>: vers intestinaux, blennorragie, toux, syncope, maux de ventre.</a:t>
            </a:r>
          </a:p>
          <a:p>
            <a:pPr eaLnBrk="1" hangingPunct="1"/>
            <a:r>
              <a:rPr lang="fr-FR" altLang="fr-FR" b="1">
                <a:solidFill>
                  <a:srgbClr val="008000"/>
                </a:solidFill>
              </a:rPr>
              <a:t>Industrie : </a:t>
            </a:r>
            <a:r>
              <a:rPr lang="fr-FR" altLang="fr-FR">
                <a:solidFill>
                  <a:srgbClr val="008000"/>
                </a:solidFill>
              </a:rPr>
              <a:t>Extraits d'</a:t>
            </a:r>
            <a:r>
              <a:rPr lang="fr-FR" altLang="fr-FR" b="1">
                <a:solidFill>
                  <a:srgbClr val="008000"/>
                </a:solidFill>
              </a:rPr>
              <a:t>écorce</a:t>
            </a:r>
            <a:r>
              <a:rPr lang="fr-FR" altLang="fr-FR">
                <a:solidFill>
                  <a:srgbClr val="008000"/>
                </a:solidFill>
              </a:rPr>
              <a:t>, de </a:t>
            </a:r>
            <a:r>
              <a:rPr lang="fr-FR" altLang="fr-FR" b="1">
                <a:solidFill>
                  <a:srgbClr val="008000"/>
                </a:solidFill>
              </a:rPr>
              <a:t>feuilles </a:t>
            </a:r>
            <a:r>
              <a:rPr lang="fr-FR" altLang="fr-FR">
                <a:solidFill>
                  <a:srgbClr val="008000"/>
                </a:solidFill>
              </a:rPr>
              <a:t>et de </a:t>
            </a:r>
            <a:r>
              <a:rPr lang="fr-FR" altLang="fr-FR" b="1">
                <a:solidFill>
                  <a:srgbClr val="008000"/>
                </a:solidFill>
              </a:rPr>
              <a:t>racines </a:t>
            </a:r>
            <a:r>
              <a:rPr lang="fr-FR" altLang="fr-FR">
                <a:solidFill>
                  <a:srgbClr val="008000"/>
                </a:solidFill>
              </a:rPr>
              <a:t>donnent un colorant jaune d’excellente qualité.</a:t>
            </a:r>
          </a:p>
          <a:p>
            <a:pPr eaLnBrk="1" hangingPunct="1"/>
            <a:r>
              <a:rPr lang="fr-FR" altLang="fr-FR" b="1">
                <a:solidFill>
                  <a:srgbClr val="008000"/>
                </a:solidFill>
              </a:rPr>
              <a:t>Habitat : </a:t>
            </a:r>
            <a:r>
              <a:rPr lang="fr-FR" altLang="fr-FR">
                <a:solidFill>
                  <a:srgbClr val="008000"/>
                </a:solidFill>
              </a:rPr>
              <a:t>Zones -sahéliennes, savane et forêts claires soudaniennes et guinéennes, </a:t>
            </a:r>
            <a:r>
              <a:rPr lang="fr-FR" altLang="fr-FR" b="1" i="1">
                <a:solidFill>
                  <a:srgbClr val="008000"/>
                </a:solidFill>
              </a:rPr>
              <a:t>sur tous types de sols. Résistante à la sécheresse</a:t>
            </a:r>
            <a:r>
              <a:rPr lang="fr-FR" altLang="fr-FR">
                <a:solidFill>
                  <a:srgbClr val="008000"/>
                </a:solidFill>
              </a:rPr>
              <a:t>.</a:t>
            </a:r>
          </a:p>
          <a:p>
            <a:pPr eaLnBrk="1" hangingPunct="1"/>
            <a:r>
              <a:rPr lang="fr-FR" altLang="fr-FR" b="1">
                <a:solidFill>
                  <a:srgbClr val="008000"/>
                </a:solidFill>
              </a:rPr>
              <a:t>Répartition : </a:t>
            </a:r>
            <a:r>
              <a:rPr lang="fr-FR" altLang="fr-FR">
                <a:solidFill>
                  <a:srgbClr val="008000"/>
                </a:solidFill>
              </a:rPr>
              <a:t>Du Sénégal au Cameroun, jusqu’au Soudan.</a:t>
            </a:r>
          </a:p>
          <a:p>
            <a:pPr eaLnBrk="1" hangingPunct="1"/>
            <a:r>
              <a:rPr lang="fr-FR" altLang="fr-FR">
                <a:solidFill>
                  <a:srgbClr val="008000"/>
                </a:solidFill>
              </a:rPr>
              <a:t>Source : </a:t>
            </a:r>
            <a:r>
              <a:rPr lang="fr-FR" altLang="fr-FR" i="1">
                <a:solidFill>
                  <a:srgbClr val="008000"/>
                </a:solidFill>
              </a:rPr>
              <a:t>Atlas sur les ressources sauvages au Sénégal</a:t>
            </a:r>
            <a:r>
              <a:rPr lang="fr-FR" altLang="fr-FR">
                <a:solidFill>
                  <a:srgbClr val="008000"/>
                </a:solidFill>
              </a:rPr>
              <a:t>, ibid.</a:t>
            </a:r>
          </a:p>
        </p:txBody>
      </p:sp>
      <p:pic>
        <p:nvPicPr>
          <p:cNvPr id="57358" name="Image 13">
            <a:extLst>
              <a:ext uri="{FF2B5EF4-FFF2-40B4-BE49-F238E27FC236}">
                <a16:creationId xmlns:a16="http://schemas.microsoft.com/office/drawing/2014/main" id="{A3918A6C-81F9-4BF3-AA1F-333EE90882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688" y="5178425"/>
            <a:ext cx="19812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Image 14">
            <a:extLst>
              <a:ext uri="{FF2B5EF4-FFF2-40B4-BE49-F238E27FC236}">
                <a16:creationId xmlns:a16="http://schemas.microsoft.com/office/drawing/2014/main" id="{4AB636B4-FC13-4033-9170-E7F2530514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73338" y="5153025"/>
            <a:ext cx="20320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Image 15">
            <a:extLst>
              <a:ext uri="{FF2B5EF4-FFF2-40B4-BE49-F238E27FC236}">
                <a16:creationId xmlns:a16="http://schemas.microsoft.com/office/drawing/2014/main" id="{2218D792-4922-4154-8B30-83BCA47FB6B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5538" y="5178425"/>
            <a:ext cx="2032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Image 16">
            <a:extLst>
              <a:ext uri="{FF2B5EF4-FFF2-40B4-BE49-F238E27FC236}">
                <a16:creationId xmlns:a16="http://schemas.microsoft.com/office/drawing/2014/main" id="{BE8EA119-445D-4388-BEDF-42D968E2FE5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7563" y="5153025"/>
            <a:ext cx="20320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BFA9385-2D71-499F-A376-0E0EF7A2B9A0}"/>
              </a:ext>
            </a:extLst>
          </p:cNvPr>
          <p:cNvSpPr>
            <a:spLocks noGrp="1"/>
          </p:cNvSpPr>
          <p:nvPr>
            <p:ph type="sldNum" sz="quarter" idx="12"/>
          </p:nvPr>
        </p:nvSpPr>
        <p:spPr>
          <a:xfrm>
            <a:off x="192088" y="115888"/>
            <a:ext cx="547687" cy="350837"/>
          </a:xfrm>
        </p:spPr>
        <p:txBody>
          <a:bodyPr/>
          <a:lstStyle/>
          <a:p>
            <a:pPr>
              <a:defRPr/>
            </a:pPr>
            <a:fld id="{B9239D6B-BB33-443D-BEA3-253072F61E1D}" type="slidenum">
              <a:rPr lang="fr-FR"/>
              <a:pPr>
                <a:defRPr/>
              </a:pPr>
              <a:t>72</a:t>
            </a:fld>
            <a:endParaRPr lang="fr-FR"/>
          </a:p>
        </p:txBody>
      </p:sp>
      <p:sp>
        <p:nvSpPr>
          <p:cNvPr id="58371" name="Rectangle 2">
            <a:extLst>
              <a:ext uri="{FF2B5EF4-FFF2-40B4-BE49-F238E27FC236}">
                <a16:creationId xmlns:a16="http://schemas.microsoft.com/office/drawing/2014/main" id="{0DFF52F3-8682-4EBC-82F1-CC604EA3F099}"/>
              </a:ext>
            </a:extLst>
          </p:cNvPr>
          <p:cNvSpPr>
            <a:spLocks noChangeArrowheads="1"/>
          </p:cNvSpPr>
          <p:nvPr/>
        </p:nvSpPr>
        <p:spPr bwMode="auto">
          <a:xfrm>
            <a:off x="273050" y="976313"/>
            <a:ext cx="693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100"/>
                </a:solidFill>
              </a:rPr>
              <a:t>3.20. </a:t>
            </a:r>
            <a:r>
              <a:rPr lang="fr-FR" altLang="fr-FR" b="1" dirty="0">
                <a:solidFill>
                  <a:srgbClr val="008100"/>
                </a:solidFill>
              </a:rPr>
              <a:t>Kinkéliba</a:t>
            </a:r>
            <a:r>
              <a:rPr lang="fr-FR" altLang="fr-FR" dirty="0">
                <a:solidFill>
                  <a:srgbClr val="008100"/>
                </a:solidFill>
              </a:rPr>
              <a:t> (</a:t>
            </a:r>
            <a:r>
              <a:rPr lang="fr-FR" altLang="fr-FR" i="1" dirty="0" err="1">
                <a:solidFill>
                  <a:srgbClr val="008100"/>
                </a:solidFill>
              </a:rPr>
              <a:t>Combretum</a:t>
            </a:r>
            <a:r>
              <a:rPr lang="fr-FR" altLang="fr-FR" i="1" dirty="0">
                <a:solidFill>
                  <a:srgbClr val="008100"/>
                </a:solidFill>
              </a:rPr>
              <a:t> </a:t>
            </a:r>
            <a:r>
              <a:rPr lang="fr-FR" altLang="fr-FR" i="1" dirty="0" err="1">
                <a:solidFill>
                  <a:srgbClr val="008100"/>
                </a:solidFill>
              </a:rPr>
              <a:t>micranthum</a:t>
            </a:r>
            <a:r>
              <a:rPr lang="fr-FR" altLang="fr-FR" dirty="0">
                <a:solidFill>
                  <a:srgbClr val="008100"/>
                </a:solidFill>
              </a:rPr>
              <a:t>) </a:t>
            </a:r>
            <a:r>
              <a:rPr lang="fr-FR" altLang="fr-FR" dirty="0">
                <a:solidFill>
                  <a:srgbClr val="008000"/>
                </a:solidFill>
              </a:rPr>
              <a:t>(</a:t>
            </a:r>
            <a:r>
              <a:rPr lang="fr-FR" altLang="fr-FR" i="1" dirty="0" err="1">
                <a:solidFill>
                  <a:srgbClr val="008000"/>
                </a:solidFill>
              </a:rPr>
              <a:t>Combretaceae</a:t>
            </a:r>
            <a:r>
              <a:rPr lang="fr-FR" altLang="fr-FR" dirty="0">
                <a:solidFill>
                  <a:srgbClr val="008000"/>
                </a:solidFill>
              </a:rPr>
              <a:t>)</a:t>
            </a:r>
            <a:endParaRPr lang="fr-FR" altLang="fr-FR" dirty="0"/>
          </a:p>
        </p:txBody>
      </p:sp>
      <p:sp>
        <p:nvSpPr>
          <p:cNvPr id="58372" name="Rectangle 3">
            <a:extLst>
              <a:ext uri="{FF2B5EF4-FFF2-40B4-BE49-F238E27FC236}">
                <a16:creationId xmlns:a16="http://schemas.microsoft.com/office/drawing/2014/main" id="{41398F2B-C30C-44EB-9FA1-239FA821462A}"/>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8373" name="Rectangle 4">
            <a:extLst>
              <a:ext uri="{FF2B5EF4-FFF2-40B4-BE49-F238E27FC236}">
                <a16:creationId xmlns:a16="http://schemas.microsoft.com/office/drawing/2014/main" id="{6AD7FE7E-1C8A-4256-B97C-98F52564AD22}"/>
              </a:ext>
            </a:extLst>
          </p:cNvPr>
          <p:cNvSpPr>
            <a:spLocks noChangeArrowheads="1"/>
          </p:cNvSpPr>
          <p:nvPr/>
        </p:nvSpPr>
        <p:spPr bwMode="auto">
          <a:xfrm>
            <a:off x="136525" y="588963"/>
            <a:ext cx="7956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sp>
        <p:nvSpPr>
          <p:cNvPr id="58374" name="Rectangle 13">
            <a:extLst>
              <a:ext uri="{FF2B5EF4-FFF2-40B4-BE49-F238E27FC236}">
                <a16:creationId xmlns:a16="http://schemas.microsoft.com/office/drawing/2014/main" id="{D652DDAB-EAC3-4BE1-8EDB-7FB8A12A778C}"/>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8375" name="Rectangle 6">
            <a:extLst>
              <a:ext uri="{FF2B5EF4-FFF2-40B4-BE49-F238E27FC236}">
                <a16:creationId xmlns:a16="http://schemas.microsoft.com/office/drawing/2014/main" id="{964DEF80-616E-4337-A103-18EBFFF39525}"/>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58376" name="Rectangle 15">
            <a:extLst>
              <a:ext uri="{FF2B5EF4-FFF2-40B4-BE49-F238E27FC236}">
                <a16:creationId xmlns:a16="http://schemas.microsoft.com/office/drawing/2014/main" id="{7D6F1BCF-0BC1-414D-A956-1264C388DC6C}"/>
              </a:ext>
            </a:extLst>
          </p:cNvPr>
          <p:cNvSpPr>
            <a:spLocks noChangeArrowheads="1"/>
          </p:cNvSpPr>
          <p:nvPr/>
        </p:nvSpPr>
        <p:spPr bwMode="auto">
          <a:xfrm>
            <a:off x="3308350" y="47625"/>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pic>
        <p:nvPicPr>
          <p:cNvPr id="58377" name="Image 14" descr="logo aride_s.jpg">
            <a:extLst>
              <a:ext uri="{FF2B5EF4-FFF2-40B4-BE49-F238E27FC236}">
                <a16:creationId xmlns:a16="http://schemas.microsoft.com/office/drawing/2014/main" id="{3F639E7F-644A-4CBE-A961-6CA78901DB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6950" y="-7938"/>
            <a:ext cx="495300"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2" descr="medicament2_s">
            <a:extLst>
              <a:ext uri="{FF2B5EF4-FFF2-40B4-BE49-F238E27FC236}">
                <a16:creationId xmlns:a16="http://schemas.microsoft.com/office/drawing/2014/main" id="{B80B45C1-B56B-41A0-BD49-A76268F66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873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3" descr="fourrage2_ss">
            <a:extLst>
              <a:ext uri="{FF2B5EF4-FFF2-40B4-BE49-F238E27FC236}">
                <a16:creationId xmlns:a16="http://schemas.microsoft.com/office/drawing/2014/main" id="{5DF25739-75E9-46F2-8BE7-24BEDE36C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5" y="101600"/>
            <a:ext cx="425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ZoneTexte 11">
            <a:extLst>
              <a:ext uri="{FF2B5EF4-FFF2-40B4-BE49-F238E27FC236}">
                <a16:creationId xmlns:a16="http://schemas.microsoft.com/office/drawing/2014/main" id="{819B16E7-C1E2-4B40-B7C6-3CBCE637C143}"/>
              </a:ext>
            </a:extLst>
          </p:cNvPr>
          <p:cNvSpPr txBox="1">
            <a:spLocks noChangeArrowheads="1"/>
          </p:cNvSpPr>
          <p:nvPr/>
        </p:nvSpPr>
        <p:spPr bwMode="auto">
          <a:xfrm>
            <a:off x="2795588" y="144463"/>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58381" name="ZoneTexte 12">
            <a:extLst>
              <a:ext uri="{FF2B5EF4-FFF2-40B4-BE49-F238E27FC236}">
                <a16:creationId xmlns:a16="http://schemas.microsoft.com/office/drawing/2014/main" id="{9737F7D8-BE53-476C-ADF1-AC4CEFA0C49A}"/>
              </a:ext>
            </a:extLst>
          </p:cNvPr>
          <p:cNvSpPr txBox="1">
            <a:spLocks noChangeArrowheads="1"/>
          </p:cNvSpPr>
          <p:nvPr/>
        </p:nvSpPr>
        <p:spPr bwMode="auto">
          <a:xfrm>
            <a:off x="136525" y="1346200"/>
            <a:ext cx="118252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b="1">
                <a:solidFill>
                  <a:srgbClr val="008000"/>
                </a:solidFill>
              </a:rPr>
              <a:t>Alimentation (Humaine / animale) :</a:t>
            </a:r>
          </a:p>
          <a:p>
            <a:pPr eaLnBrk="1" hangingPunct="1"/>
            <a:r>
              <a:rPr lang="fr-FR" altLang="fr-FR" sz="1400" b="1">
                <a:solidFill>
                  <a:srgbClr val="008000"/>
                </a:solidFill>
              </a:rPr>
              <a:t>Animale </a:t>
            </a:r>
            <a:r>
              <a:rPr lang="fr-FR" altLang="fr-FR" sz="1400">
                <a:solidFill>
                  <a:srgbClr val="008000"/>
                </a:solidFill>
              </a:rPr>
              <a:t>: Fourrage pour les petits ruminants.</a:t>
            </a:r>
          </a:p>
          <a:p>
            <a:pPr eaLnBrk="1" hangingPunct="1"/>
            <a:r>
              <a:rPr lang="fr-FR" altLang="fr-FR" sz="1400" b="1">
                <a:solidFill>
                  <a:srgbClr val="008000"/>
                </a:solidFill>
              </a:rPr>
              <a:t>Humaine : Feuille </a:t>
            </a:r>
            <a:r>
              <a:rPr lang="fr-FR" altLang="fr-FR" sz="1400">
                <a:solidFill>
                  <a:srgbClr val="008000"/>
                </a:solidFill>
              </a:rPr>
              <a:t>en infusion donne une tisane (</a:t>
            </a:r>
            <a:r>
              <a:rPr lang="fr-FR" altLang="fr-FR" sz="1400" i="1">
                <a:solidFill>
                  <a:srgbClr val="008000"/>
                </a:solidFill>
              </a:rPr>
              <a:t>kinkéliba</a:t>
            </a:r>
            <a:r>
              <a:rPr lang="fr-FR" altLang="fr-FR" sz="1400">
                <a:solidFill>
                  <a:srgbClr val="008000"/>
                </a:solidFill>
              </a:rPr>
              <a:t>).</a:t>
            </a:r>
          </a:p>
          <a:p>
            <a:pPr eaLnBrk="1" hangingPunct="1"/>
            <a:r>
              <a:rPr lang="fr-FR" altLang="fr-FR" sz="1400" b="1">
                <a:solidFill>
                  <a:srgbClr val="008000"/>
                </a:solidFill>
              </a:rPr>
              <a:t>Usages artisanaux :</a:t>
            </a:r>
          </a:p>
          <a:p>
            <a:pPr eaLnBrk="1" hangingPunct="1"/>
            <a:r>
              <a:rPr lang="fr-FR" altLang="fr-FR" sz="1400" b="1">
                <a:solidFill>
                  <a:srgbClr val="008000"/>
                </a:solidFill>
              </a:rPr>
              <a:t>Pousses </a:t>
            </a:r>
            <a:r>
              <a:rPr lang="fr-FR" altLang="fr-FR" sz="1400">
                <a:solidFill>
                  <a:srgbClr val="008000"/>
                </a:solidFill>
              </a:rPr>
              <a:t>: construction de huttes, tressage de corbeilles, confection de lits, chaises.</a:t>
            </a:r>
          </a:p>
          <a:p>
            <a:pPr eaLnBrk="1" hangingPunct="1"/>
            <a:r>
              <a:rPr lang="fr-FR" altLang="fr-FR" sz="1400" b="1">
                <a:solidFill>
                  <a:srgbClr val="008000"/>
                </a:solidFill>
              </a:rPr>
              <a:t>Bois </a:t>
            </a:r>
            <a:r>
              <a:rPr lang="fr-FR" altLang="fr-FR" sz="1400">
                <a:solidFill>
                  <a:srgbClr val="008000"/>
                </a:solidFill>
              </a:rPr>
              <a:t>utilisé comme du rotin. Armatures des toits de case et greniers, meubles, paniers, cannes.</a:t>
            </a:r>
          </a:p>
          <a:p>
            <a:pPr eaLnBrk="1" hangingPunct="1"/>
            <a:r>
              <a:rPr lang="fr-FR" altLang="fr-FR" sz="1400" b="1">
                <a:solidFill>
                  <a:srgbClr val="008000"/>
                </a:solidFill>
              </a:rPr>
              <a:t>Ecorce </a:t>
            </a:r>
            <a:r>
              <a:rPr lang="fr-FR" altLang="fr-FR" sz="1400">
                <a:solidFill>
                  <a:srgbClr val="008000"/>
                </a:solidFill>
              </a:rPr>
              <a:t>: liens et cordages.</a:t>
            </a:r>
          </a:p>
          <a:p>
            <a:pPr eaLnBrk="1" hangingPunct="1"/>
            <a:r>
              <a:rPr lang="fr-FR" altLang="fr-FR" sz="1400" b="1">
                <a:solidFill>
                  <a:srgbClr val="008000"/>
                </a:solidFill>
              </a:rPr>
              <a:t>Pharmacopée traditionnelle : </a:t>
            </a:r>
            <a:r>
              <a:rPr lang="fr-FR" altLang="fr-FR" sz="1400">
                <a:solidFill>
                  <a:srgbClr val="008000"/>
                </a:solidFill>
              </a:rPr>
              <a:t>Plante fébrifuge, tonique, diurétique, antidiarrhéique et cholagogue. MST, cystite, anémie, drépanocytose, fatigue, goutte,  dermatoses (abcès, furoncles, panaris, etc.), maux de gorge, sinusites, toux, bronchite, troubles de l'estomac et de la digestion, béribéri, lèpre, lavement de</a:t>
            </a:r>
          </a:p>
          <a:p>
            <a:pPr eaLnBrk="1" hangingPunct="1"/>
            <a:r>
              <a:rPr lang="fr-FR" altLang="fr-FR" sz="1400">
                <a:solidFill>
                  <a:srgbClr val="008000"/>
                </a:solidFill>
              </a:rPr>
              <a:t>blessures. </a:t>
            </a:r>
            <a:r>
              <a:rPr lang="fr-FR" altLang="fr-FR" sz="1400" b="1">
                <a:solidFill>
                  <a:srgbClr val="008000"/>
                </a:solidFill>
              </a:rPr>
              <a:t>Racine </a:t>
            </a:r>
            <a:r>
              <a:rPr lang="fr-FR" altLang="fr-FR" sz="1400">
                <a:solidFill>
                  <a:srgbClr val="008000"/>
                </a:solidFill>
              </a:rPr>
              <a:t>: vermifuge, plaie syphilis,énurésie, stérilité féminine. </a:t>
            </a:r>
            <a:r>
              <a:rPr lang="fr-FR" altLang="fr-FR" sz="1400" b="1">
                <a:solidFill>
                  <a:srgbClr val="008000"/>
                </a:solidFill>
              </a:rPr>
              <a:t>Feuille </a:t>
            </a:r>
            <a:r>
              <a:rPr lang="fr-FR" altLang="fr-FR" sz="1400">
                <a:solidFill>
                  <a:srgbClr val="008000"/>
                </a:solidFill>
              </a:rPr>
              <a:t>: paludisme, hépatites virales, diarrhée. </a:t>
            </a:r>
            <a:r>
              <a:rPr lang="fr-FR" altLang="fr-FR" sz="1400" b="1">
                <a:solidFill>
                  <a:srgbClr val="008000"/>
                </a:solidFill>
              </a:rPr>
              <a:t>Fruit </a:t>
            </a:r>
            <a:r>
              <a:rPr lang="fr-FR" altLang="fr-FR" sz="1400">
                <a:solidFill>
                  <a:srgbClr val="008000"/>
                </a:solidFill>
              </a:rPr>
              <a:t>: gingivite.</a:t>
            </a:r>
          </a:p>
          <a:p>
            <a:pPr eaLnBrk="1" hangingPunct="1"/>
            <a:r>
              <a:rPr lang="fr-FR" altLang="fr-FR" sz="1400" b="1">
                <a:solidFill>
                  <a:srgbClr val="008000"/>
                </a:solidFill>
              </a:rPr>
              <a:t>Habitat : </a:t>
            </a:r>
            <a:r>
              <a:rPr lang="fr-FR" altLang="fr-FR" sz="1400">
                <a:solidFill>
                  <a:srgbClr val="008000"/>
                </a:solidFill>
              </a:rPr>
              <a:t>Savanes -sahélo -soudaniennes et soudaniennes, sur sols, pierreux, gravillonnaires, cuirassés et termitières. Elle est une indicateur de mauvais sols..</a:t>
            </a:r>
          </a:p>
          <a:p>
            <a:pPr eaLnBrk="1" hangingPunct="1"/>
            <a:r>
              <a:rPr lang="fr-FR" altLang="fr-FR" sz="1400" b="1">
                <a:solidFill>
                  <a:srgbClr val="008000"/>
                </a:solidFill>
              </a:rPr>
              <a:t>Répartition : </a:t>
            </a:r>
            <a:r>
              <a:rPr lang="fr-FR" altLang="fr-FR" sz="1400">
                <a:solidFill>
                  <a:srgbClr val="008000"/>
                </a:solidFill>
              </a:rPr>
              <a:t>Du Sénégal et de la Mauritanie au Nigéria et Niger.</a:t>
            </a:r>
          </a:p>
          <a:p>
            <a:pPr eaLnBrk="1" hangingPunct="1"/>
            <a:r>
              <a:rPr lang="fr-FR" altLang="fr-FR" sz="1400" b="1">
                <a:solidFill>
                  <a:srgbClr val="008000"/>
                </a:solidFill>
              </a:rPr>
              <a:t>Autre</a:t>
            </a:r>
            <a:r>
              <a:rPr lang="fr-FR" altLang="fr-FR" sz="1400">
                <a:solidFill>
                  <a:srgbClr val="008000"/>
                </a:solidFill>
              </a:rPr>
              <a:t> : Haie vive défensive (arbuste épineux). Arbrisseau touffu pouvant atteindre 4 ou 5 mètres.</a:t>
            </a:r>
          </a:p>
          <a:p>
            <a:pPr eaLnBrk="1" hangingPunct="1"/>
            <a:r>
              <a:rPr lang="fr-FR" altLang="fr-FR" sz="1400">
                <a:solidFill>
                  <a:srgbClr val="008000"/>
                </a:solidFill>
              </a:rPr>
              <a:t>Sources : a) </a:t>
            </a:r>
            <a:r>
              <a:rPr lang="fr-FR" altLang="fr-FR" sz="1400" i="1">
                <a:solidFill>
                  <a:srgbClr val="008000"/>
                </a:solidFill>
              </a:rPr>
              <a:t>Atlas sur les ressources sauvages au Sénégal</a:t>
            </a:r>
            <a:r>
              <a:rPr lang="fr-FR" altLang="fr-FR" sz="1400">
                <a:solidFill>
                  <a:srgbClr val="008000"/>
                </a:solidFill>
              </a:rPr>
              <a:t>, ibid.</a:t>
            </a:r>
          </a:p>
          <a:p>
            <a:pPr eaLnBrk="1" hangingPunct="1"/>
            <a:r>
              <a:rPr lang="fr-FR" altLang="fr-FR" sz="1400">
                <a:solidFill>
                  <a:srgbClr val="008000"/>
                </a:solidFill>
              </a:rPr>
              <a:t>b) </a:t>
            </a:r>
            <a:r>
              <a:rPr lang="fr-FR" altLang="fr-FR" sz="1400">
                <a:solidFill>
                  <a:srgbClr val="008000"/>
                </a:solidFill>
                <a:hlinkClick r:id="rId5"/>
              </a:rPr>
              <a:t>https://en.wikipedia.org/wiki/Combretum_micranthum</a:t>
            </a:r>
            <a:r>
              <a:rPr lang="fr-FR" altLang="fr-FR" sz="1400">
                <a:solidFill>
                  <a:srgbClr val="008000"/>
                </a:solidFill>
              </a:rPr>
              <a:t> </a:t>
            </a:r>
          </a:p>
          <a:p>
            <a:pPr eaLnBrk="1" hangingPunct="1"/>
            <a:r>
              <a:rPr lang="fr-FR" altLang="fr-FR" sz="1400">
                <a:solidFill>
                  <a:srgbClr val="008000"/>
                </a:solidFill>
              </a:rPr>
              <a:t>c) </a:t>
            </a:r>
            <a:r>
              <a:rPr lang="fr-FR" altLang="fr-FR" sz="1400">
                <a:solidFill>
                  <a:srgbClr val="008000"/>
                </a:solidFill>
                <a:hlinkClick r:id="rId6"/>
              </a:rPr>
              <a:t>https://fr.wikipedia.org/wiki/Kinkeliba</a:t>
            </a:r>
            <a:r>
              <a:rPr lang="fr-FR" altLang="fr-FR" sz="1400">
                <a:solidFill>
                  <a:srgbClr val="008000"/>
                </a:solidFill>
              </a:rPr>
              <a:t> </a:t>
            </a:r>
          </a:p>
        </p:txBody>
      </p:sp>
      <p:pic>
        <p:nvPicPr>
          <p:cNvPr id="58382" name="Image 13">
            <a:extLst>
              <a:ext uri="{FF2B5EF4-FFF2-40B4-BE49-F238E27FC236}">
                <a16:creationId xmlns:a16="http://schemas.microsoft.com/office/drawing/2014/main" id="{6C58B151-D877-43B0-AA14-C33244D000A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31425" y="3716338"/>
            <a:ext cx="19812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Image 14">
            <a:extLst>
              <a:ext uri="{FF2B5EF4-FFF2-40B4-BE49-F238E27FC236}">
                <a16:creationId xmlns:a16="http://schemas.microsoft.com/office/drawing/2014/main" id="{ACE7837B-68BF-4DA9-9FF7-834B24AD840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15025" y="4570413"/>
            <a:ext cx="16764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Image 15">
            <a:extLst>
              <a:ext uri="{FF2B5EF4-FFF2-40B4-BE49-F238E27FC236}">
                <a16:creationId xmlns:a16="http://schemas.microsoft.com/office/drawing/2014/main" id="{554D1E32-964F-4D4D-A26A-B74EDB4BD31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64013" y="4611688"/>
            <a:ext cx="16764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Image 16">
            <a:extLst>
              <a:ext uri="{FF2B5EF4-FFF2-40B4-BE49-F238E27FC236}">
                <a16:creationId xmlns:a16="http://schemas.microsoft.com/office/drawing/2014/main" id="{D3A26E74-E7D2-407D-8609-B662A5A78D9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94613" y="3716338"/>
            <a:ext cx="22860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6" name="ZoneTexte 17">
            <a:extLst>
              <a:ext uri="{FF2B5EF4-FFF2-40B4-BE49-F238E27FC236}">
                <a16:creationId xmlns:a16="http://schemas.microsoft.com/office/drawing/2014/main" id="{7B273367-5D22-4170-B21B-E62E01D7D10E}"/>
              </a:ext>
            </a:extLst>
          </p:cNvPr>
          <p:cNvSpPr txBox="1">
            <a:spLocks noChangeArrowheads="1"/>
          </p:cNvSpPr>
          <p:nvPr/>
        </p:nvSpPr>
        <p:spPr bwMode="auto">
          <a:xfrm>
            <a:off x="7591425" y="6489700"/>
            <a:ext cx="2493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Feuilles de </a:t>
            </a:r>
            <a:r>
              <a:rPr lang="fr-FR" altLang="fr-FR" sz="1200" i="1">
                <a:solidFill>
                  <a:srgbClr val="008000"/>
                </a:solidFill>
              </a:rPr>
              <a:t>kinkéliba </a:t>
            </a:r>
            <a:r>
              <a:rPr lang="fr-FR" altLang="fr-FR" sz="1200">
                <a:solidFill>
                  <a:srgbClr val="008000"/>
                </a:solidFill>
              </a:rPr>
              <a:t>commercialisées</a:t>
            </a:r>
          </a:p>
        </p:txBody>
      </p:sp>
      <p:pic>
        <p:nvPicPr>
          <p:cNvPr id="58387" name="Image 18">
            <a:extLst>
              <a:ext uri="{FF2B5EF4-FFF2-40B4-BE49-F238E27FC236}">
                <a16:creationId xmlns:a16="http://schemas.microsoft.com/office/drawing/2014/main" id="{1A72A7A2-E986-4FF4-9BC0-258CA1EFC96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54875" y="1028700"/>
            <a:ext cx="2087563"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Image 19">
            <a:extLst>
              <a:ext uri="{FF2B5EF4-FFF2-40B4-BE49-F238E27FC236}">
                <a16:creationId xmlns:a16="http://schemas.microsoft.com/office/drawing/2014/main" id="{20509436-C554-40EB-9E1E-44BDBB27037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90500" y="4986338"/>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9" name="Image 20">
            <a:extLst>
              <a:ext uri="{FF2B5EF4-FFF2-40B4-BE49-F238E27FC236}">
                <a16:creationId xmlns:a16="http://schemas.microsoft.com/office/drawing/2014/main" id="{745A57DE-2E23-4FD0-914C-1D1B54D24FB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94850" y="115888"/>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427DC7-B148-4471-9B3A-9AC573FCFB12}"/>
              </a:ext>
            </a:extLst>
          </p:cNvPr>
          <p:cNvSpPr>
            <a:spLocks noGrp="1"/>
          </p:cNvSpPr>
          <p:nvPr>
            <p:ph type="sldNum" sz="quarter" idx="12"/>
          </p:nvPr>
        </p:nvSpPr>
        <p:spPr>
          <a:xfrm>
            <a:off x="111126" y="144463"/>
            <a:ext cx="354012" cy="352425"/>
          </a:xfrm>
        </p:spPr>
        <p:txBody>
          <a:bodyPr/>
          <a:lstStyle/>
          <a:p>
            <a:pPr>
              <a:defRPr/>
            </a:pPr>
            <a:fld id="{D549F8A9-DAFA-4D65-B2C3-2AE76DD752B2}" type="slidenum">
              <a:rPr lang="fr-FR"/>
              <a:pPr>
                <a:defRPr/>
              </a:pPr>
              <a:t>73</a:t>
            </a:fld>
            <a:endParaRPr lang="fr-FR" dirty="0"/>
          </a:p>
        </p:txBody>
      </p:sp>
      <p:sp>
        <p:nvSpPr>
          <p:cNvPr id="59395" name="Rectangle 2">
            <a:extLst>
              <a:ext uri="{FF2B5EF4-FFF2-40B4-BE49-F238E27FC236}">
                <a16:creationId xmlns:a16="http://schemas.microsoft.com/office/drawing/2014/main" id="{2F5AD334-C883-4B32-9FB9-11F9CE7EC38B}"/>
              </a:ext>
            </a:extLst>
          </p:cNvPr>
          <p:cNvSpPr>
            <a:spLocks noChangeArrowheads="1"/>
          </p:cNvSpPr>
          <p:nvPr/>
        </p:nvSpPr>
        <p:spPr bwMode="auto">
          <a:xfrm>
            <a:off x="255588" y="1050925"/>
            <a:ext cx="4970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3.21. </a:t>
            </a:r>
            <a:r>
              <a:rPr lang="fr-FR" altLang="fr-FR" b="1">
                <a:solidFill>
                  <a:srgbClr val="008000"/>
                </a:solidFill>
              </a:rPr>
              <a:t>Tsiriri</a:t>
            </a:r>
            <a:r>
              <a:rPr lang="fr-FR" altLang="fr-FR">
                <a:solidFill>
                  <a:srgbClr val="008000"/>
                </a:solidFill>
              </a:rPr>
              <a:t> (</a:t>
            </a:r>
            <a:r>
              <a:rPr lang="fr-FR" altLang="fr-FR" i="1">
                <a:solidFill>
                  <a:srgbClr val="008000"/>
                </a:solidFill>
              </a:rPr>
              <a:t>Combretum nigricans</a:t>
            </a:r>
            <a:r>
              <a:rPr lang="fr-FR" altLang="fr-FR">
                <a:solidFill>
                  <a:srgbClr val="008000"/>
                </a:solidFill>
              </a:rPr>
              <a:t>) (</a:t>
            </a:r>
            <a:r>
              <a:rPr lang="fr-FR" altLang="fr-FR" i="1">
                <a:solidFill>
                  <a:srgbClr val="008000"/>
                </a:solidFill>
              </a:rPr>
              <a:t>Combretaceae</a:t>
            </a:r>
            <a:r>
              <a:rPr lang="fr-FR" altLang="fr-FR">
                <a:solidFill>
                  <a:srgbClr val="008000"/>
                </a:solidFill>
              </a:rPr>
              <a:t>)</a:t>
            </a:r>
            <a:endParaRPr lang="fr-FR" altLang="fr-FR" i="1">
              <a:solidFill>
                <a:srgbClr val="008000"/>
              </a:solidFill>
            </a:endParaRPr>
          </a:p>
        </p:txBody>
      </p:sp>
      <p:sp>
        <p:nvSpPr>
          <p:cNvPr id="59396" name="Rectangle 3">
            <a:extLst>
              <a:ext uri="{FF2B5EF4-FFF2-40B4-BE49-F238E27FC236}">
                <a16:creationId xmlns:a16="http://schemas.microsoft.com/office/drawing/2014/main" id="{85FB5204-308F-4CB5-9473-784C940AB43E}"/>
              </a:ext>
            </a:extLst>
          </p:cNvPr>
          <p:cNvSpPr>
            <a:spLocks noChangeArrowheads="1"/>
          </p:cNvSpPr>
          <p:nvPr/>
        </p:nvSpPr>
        <p:spPr bwMode="auto">
          <a:xfrm>
            <a:off x="3325924" y="142660"/>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59397" name="Rectangle 15">
            <a:extLst>
              <a:ext uri="{FF2B5EF4-FFF2-40B4-BE49-F238E27FC236}">
                <a16:creationId xmlns:a16="http://schemas.microsoft.com/office/drawing/2014/main" id="{B807DC73-6E2D-45F6-A35A-D90F9BF8E0AA}"/>
              </a:ext>
            </a:extLst>
          </p:cNvPr>
          <p:cNvSpPr>
            <a:spLocks noChangeArrowheads="1"/>
          </p:cNvSpPr>
          <p:nvPr/>
        </p:nvSpPr>
        <p:spPr bwMode="auto">
          <a:xfrm>
            <a:off x="2210706" y="-14718"/>
            <a:ext cx="503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59398" name="Rectangle 5">
            <a:extLst>
              <a:ext uri="{FF2B5EF4-FFF2-40B4-BE49-F238E27FC236}">
                <a16:creationId xmlns:a16="http://schemas.microsoft.com/office/drawing/2014/main" id="{15655B5C-FAEF-42B5-9053-F2EF748F9FE2}"/>
              </a:ext>
            </a:extLst>
          </p:cNvPr>
          <p:cNvSpPr>
            <a:spLocks noChangeArrowheads="1"/>
          </p:cNvSpPr>
          <p:nvPr/>
        </p:nvSpPr>
        <p:spPr bwMode="auto">
          <a:xfrm>
            <a:off x="255588" y="669925"/>
            <a:ext cx="7984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pic>
        <p:nvPicPr>
          <p:cNvPr id="59399" name="Image 14" descr="logo aride_s.jpg">
            <a:extLst>
              <a:ext uri="{FF2B5EF4-FFF2-40B4-BE49-F238E27FC236}">
                <a16:creationId xmlns:a16="http://schemas.microsoft.com/office/drawing/2014/main" id="{3C611AD4-E1BF-4D69-809D-1304CD1D17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8" y="-21067"/>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2" descr="medicament2_s">
            <a:extLst>
              <a:ext uri="{FF2B5EF4-FFF2-40B4-BE49-F238E27FC236}">
                <a16:creationId xmlns:a16="http://schemas.microsoft.com/office/drawing/2014/main" id="{227071BE-ACB1-484C-9278-5C1EC1E6A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576" y="97201"/>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3" descr="fourrage2_ss">
            <a:extLst>
              <a:ext uri="{FF2B5EF4-FFF2-40B4-BE49-F238E27FC236}">
                <a16:creationId xmlns:a16="http://schemas.microsoft.com/office/drawing/2014/main" id="{30608E9C-04FD-4599-A0B4-CB7130159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946" y="103001"/>
            <a:ext cx="4254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ZoneTexte 9">
            <a:extLst>
              <a:ext uri="{FF2B5EF4-FFF2-40B4-BE49-F238E27FC236}">
                <a16:creationId xmlns:a16="http://schemas.microsoft.com/office/drawing/2014/main" id="{B6BFEB23-A92C-4E11-9E0A-E2905EFF207E}"/>
              </a:ext>
            </a:extLst>
          </p:cNvPr>
          <p:cNvSpPr txBox="1">
            <a:spLocks noChangeArrowheads="1"/>
          </p:cNvSpPr>
          <p:nvPr/>
        </p:nvSpPr>
        <p:spPr bwMode="auto">
          <a:xfrm>
            <a:off x="139700" y="1377950"/>
            <a:ext cx="1188085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Arbuste sarmenteux ou </a:t>
            </a:r>
            <a:r>
              <a:rPr lang="fr-FR" altLang="fr-FR" dirty="0" err="1">
                <a:solidFill>
                  <a:srgbClr val="008000"/>
                </a:solidFill>
              </a:rPr>
              <a:t>lianescent</a:t>
            </a:r>
            <a:r>
              <a:rPr lang="fr-FR" altLang="fr-FR" dirty="0">
                <a:solidFill>
                  <a:srgbClr val="008000"/>
                </a:solidFill>
              </a:rPr>
              <a:t>, de 1-12m de haut, à jeunes rameaux pubescents, à vieux rameaux portant des </a:t>
            </a:r>
            <a:r>
              <a:rPr lang="fr-FR" altLang="fr-FR" i="1" dirty="0">
                <a:solidFill>
                  <a:srgbClr val="008000"/>
                </a:solidFill>
              </a:rPr>
              <a:t>épines plus ou moins courbes qui lui permettent de s’agripper aux arbres voisins</a:t>
            </a:r>
            <a:r>
              <a:rPr lang="fr-FR" altLang="fr-FR" dirty="0">
                <a:solidFill>
                  <a:srgbClr val="008000"/>
                </a:solidFill>
              </a:rPr>
              <a:t>.</a:t>
            </a:r>
            <a:r>
              <a:rPr lang="fr-FR" altLang="fr-FR" sz="1200" dirty="0">
                <a:solidFill>
                  <a:srgbClr val="008000"/>
                </a:solidFill>
              </a:rPr>
              <a:t> </a:t>
            </a:r>
          </a:p>
          <a:p>
            <a:pPr algn="just" eaLnBrk="1" hangingPunct="1"/>
            <a:r>
              <a:rPr lang="fr-FR" altLang="fr-FR" sz="1400" dirty="0">
                <a:solidFill>
                  <a:srgbClr val="008000"/>
                </a:solidFill>
              </a:rPr>
              <a:t>Ecorce fibreuse, gris beige, à tranche verdâtre ou jaune pâle. Rameau : gris à pubescence rougeâtre ou rousse. Feuilles alternes à </a:t>
            </a:r>
            <a:r>
              <a:rPr lang="fr-FR" altLang="fr-FR" sz="1400" dirty="0" err="1">
                <a:solidFill>
                  <a:srgbClr val="008000"/>
                </a:solidFill>
              </a:rPr>
              <a:t>subopposées</a:t>
            </a:r>
            <a:r>
              <a:rPr lang="fr-FR" altLang="fr-FR" sz="1400" dirty="0">
                <a:solidFill>
                  <a:srgbClr val="008000"/>
                </a:solidFill>
              </a:rPr>
              <a:t>, ellipsoïdes ou obovales, plus ou moins pubescentes sur les deux faces, de taille variable sur le même rameau. Limbe à sommet acuminé, à base en coin. </a:t>
            </a:r>
            <a:r>
              <a:rPr lang="fr-FR" altLang="fr-FR" sz="1400" dirty="0" err="1">
                <a:solidFill>
                  <a:srgbClr val="008000"/>
                </a:solidFill>
              </a:rPr>
              <a:t>Petiole</a:t>
            </a:r>
            <a:r>
              <a:rPr lang="fr-FR" altLang="fr-FR" sz="1400" dirty="0">
                <a:solidFill>
                  <a:srgbClr val="008000"/>
                </a:solidFill>
              </a:rPr>
              <a:t> généralement persistant sous forme d’épine, de 1-10mm de long. Nervure pennée, seule la principale est apparente pour la plupart. Inflorescence : racème axillaire court, pubescent, de 1-3cm de diamètre. Fleur caractéristique par sa couleur à la fois blanche (jaunâtre) ou rosée, à pétales poilus. Fruit samare à ailes, glabre à maturité.</a:t>
            </a:r>
          </a:p>
          <a:p>
            <a:pPr algn="just" eaLnBrk="1" hangingPunct="1"/>
            <a:r>
              <a:rPr lang="fr-FR" altLang="fr-FR" sz="1400" b="1" dirty="0">
                <a:solidFill>
                  <a:srgbClr val="008000"/>
                </a:solidFill>
              </a:rPr>
              <a:t>Floraison</a:t>
            </a:r>
            <a:r>
              <a:rPr lang="fr-FR" altLang="fr-FR" sz="1400" dirty="0">
                <a:solidFill>
                  <a:srgbClr val="008000"/>
                </a:solidFill>
              </a:rPr>
              <a:t> : en fin de saison sèche et en saison des pluies. Des arbres peuvent porter en même temps des fleurs et des fruits.</a:t>
            </a:r>
          </a:p>
          <a:p>
            <a:pPr algn="just" eaLnBrk="1" hangingPunct="1"/>
            <a:r>
              <a:rPr lang="fr-FR" altLang="fr-FR" sz="1400" b="1" dirty="0">
                <a:solidFill>
                  <a:srgbClr val="008000"/>
                </a:solidFill>
              </a:rPr>
              <a:t>Ecologie</a:t>
            </a:r>
            <a:r>
              <a:rPr lang="fr-FR" altLang="fr-FR" sz="1400" dirty="0">
                <a:solidFill>
                  <a:srgbClr val="008000"/>
                </a:solidFill>
              </a:rPr>
              <a:t> : habite les savanes et bosquets sahéliennes et sahélo-soudaniennes, souvent sur sols pierreux ou argileux, termitières, talus.</a:t>
            </a:r>
          </a:p>
          <a:p>
            <a:pPr algn="just" eaLnBrk="1" hangingPunct="1"/>
            <a:r>
              <a:rPr lang="fr-FR" altLang="fr-FR" sz="1400" b="1" dirty="0">
                <a:solidFill>
                  <a:srgbClr val="008000"/>
                </a:solidFill>
              </a:rPr>
              <a:t>Répartition</a:t>
            </a:r>
            <a:r>
              <a:rPr lang="fr-FR" altLang="fr-FR" sz="1400" dirty="0">
                <a:solidFill>
                  <a:srgbClr val="008000"/>
                </a:solidFill>
              </a:rPr>
              <a:t> : du Sénégal au Cameroun, jusqu’en Somalie. Distribution irrégulière, localement commune. Au Niger, elle se trouve dans la zone du sud-ouest   notamment dans la zone de </a:t>
            </a:r>
            <a:r>
              <a:rPr lang="fr-FR" altLang="fr-FR" sz="1400" dirty="0" err="1">
                <a:solidFill>
                  <a:srgbClr val="008000"/>
                </a:solidFill>
              </a:rPr>
              <a:t>Torodi</a:t>
            </a:r>
            <a:r>
              <a:rPr lang="fr-FR" altLang="fr-FR" sz="1400" dirty="0">
                <a:solidFill>
                  <a:srgbClr val="008000"/>
                </a:solidFill>
              </a:rPr>
              <a:t>, Say, </a:t>
            </a:r>
            <a:r>
              <a:rPr lang="fr-FR" altLang="fr-FR" sz="1400" dirty="0" err="1">
                <a:solidFill>
                  <a:srgbClr val="008000"/>
                </a:solidFill>
              </a:rPr>
              <a:t>Marigonabella</a:t>
            </a:r>
            <a:r>
              <a:rPr lang="fr-FR" altLang="fr-FR" sz="1400" dirty="0">
                <a:solidFill>
                  <a:srgbClr val="008000"/>
                </a:solidFill>
              </a:rPr>
              <a:t>, </a:t>
            </a:r>
            <a:r>
              <a:rPr lang="fr-FR" altLang="fr-FR" sz="1400" dirty="0" err="1">
                <a:solidFill>
                  <a:srgbClr val="008000"/>
                </a:solidFill>
              </a:rPr>
              <a:t>Gorobassonga</a:t>
            </a:r>
            <a:r>
              <a:rPr lang="fr-FR" altLang="fr-FR" sz="1400" dirty="0">
                <a:solidFill>
                  <a:srgbClr val="008000"/>
                </a:solidFill>
              </a:rPr>
              <a:t> et dans la zone de Banban </a:t>
            </a:r>
            <a:r>
              <a:rPr lang="fr-FR" altLang="fr-FR" sz="1400" dirty="0" err="1">
                <a:solidFill>
                  <a:srgbClr val="008000"/>
                </a:solidFill>
              </a:rPr>
              <a:t>Raffi</a:t>
            </a:r>
            <a:r>
              <a:rPr lang="fr-FR" altLang="fr-FR" sz="1400" dirty="0">
                <a:solidFill>
                  <a:srgbClr val="008000"/>
                </a:solidFill>
              </a:rPr>
              <a:t> au sud-est du pays.</a:t>
            </a:r>
          </a:p>
          <a:p>
            <a:pPr algn="just" eaLnBrk="1" hangingPunct="1"/>
            <a:r>
              <a:rPr lang="fr-FR" altLang="fr-FR" sz="1400" b="1" dirty="0">
                <a:solidFill>
                  <a:srgbClr val="008000"/>
                </a:solidFill>
              </a:rPr>
              <a:t>Utilisations</a:t>
            </a:r>
            <a:r>
              <a:rPr lang="fr-FR" altLang="fr-FR" sz="1400" dirty="0">
                <a:solidFill>
                  <a:srgbClr val="008000"/>
                </a:solidFill>
              </a:rPr>
              <a:t> : Toute la plante est utilisée pour sont action purgative et diurétique. Contre la blennorragie, coliques, diarrhée+, vers intestinaux, gastrite, perte d’appétit, lèpre. Rac l’éléphantiasis, la poudre de racine associée au beurre, en application est anti inflammatoire, en infusion est aphrodisiaque. Ψ Feuilles appréciées par les ruminants. Fleur pratique en apiculture. Tiges en vannerie, confectionner paniers et nasses. Bois Très utilisé comme bois de feu et la fabrication des pilons.</a:t>
            </a:r>
          </a:p>
          <a:p>
            <a:pPr algn="just" eaLnBrk="1" hangingPunct="1"/>
            <a:r>
              <a:rPr lang="fr-FR" altLang="fr-FR" sz="1400" b="1" dirty="0">
                <a:solidFill>
                  <a:srgbClr val="008000"/>
                </a:solidFill>
              </a:rPr>
              <a:t>Haoussa</a:t>
            </a:r>
            <a:r>
              <a:rPr lang="fr-FR" altLang="fr-FR" sz="1400" dirty="0">
                <a:solidFill>
                  <a:srgbClr val="008000"/>
                </a:solidFill>
              </a:rPr>
              <a:t> : </a:t>
            </a:r>
            <a:r>
              <a:rPr lang="fr-FR" altLang="fr-FR" sz="1400" dirty="0" err="1">
                <a:solidFill>
                  <a:srgbClr val="008000"/>
                </a:solidFill>
              </a:rPr>
              <a:t>Tsiriri</a:t>
            </a:r>
            <a:r>
              <a:rPr lang="fr-FR" altLang="fr-FR" sz="1400" dirty="0">
                <a:solidFill>
                  <a:srgbClr val="008000"/>
                </a:solidFill>
              </a:rPr>
              <a:t>, </a:t>
            </a:r>
            <a:r>
              <a:rPr lang="fr-FR" altLang="fr-FR" sz="1400" dirty="0" err="1">
                <a:solidFill>
                  <a:srgbClr val="008000"/>
                </a:solidFill>
              </a:rPr>
              <a:t>Namigin</a:t>
            </a:r>
            <a:r>
              <a:rPr lang="fr-FR" altLang="fr-FR" sz="1400" dirty="0">
                <a:solidFill>
                  <a:srgbClr val="008000"/>
                </a:solidFill>
              </a:rPr>
              <a:t> </a:t>
            </a:r>
            <a:r>
              <a:rPr lang="fr-FR" altLang="fr-FR" sz="1400" dirty="0" err="1">
                <a:solidFill>
                  <a:srgbClr val="008000"/>
                </a:solidFill>
              </a:rPr>
              <a:t>guéza</a:t>
            </a:r>
            <a:r>
              <a:rPr lang="fr-FR" altLang="fr-FR" sz="1400" dirty="0">
                <a:solidFill>
                  <a:srgbClr val="008000"/>
                </a:solidFill>
              </a:rPr>
              <a:t> ; </a:t>
            </a:r>
            <a:r>
              <a:rPr lang="fr-FR" altLang="fr-FR" sz="1400" b="1" dirty="0" err="1">
                <a:solidFill>
                  <a:srgbClr val="008000"/>
                </a:solidFill>
              </a:rPr>
              <a:t>Zarma</a:t>
            </a:r>
            <a:r>
              <a:rPr lang="fr-FR" altLang="fr-FR" sz="1400" dirty="0">
                <a:solidFill>
                  <a:srgbClr val="008000"/>
                </a:solidFill>
              </a:rPr>
              <a:t> : </a:t>
            </a:r>
            <a:r>
              <a:rPr lang="fr-FR" altLang="fr-FR" sz="1400" dirty="0" err="1">
                <a:solidFill>
                  <a:srgbClr val="008000"/>
                </a:solidFill>
              </a:rPr>
              <a:t>Déli</a:t>
            </a:r>
            <a:r>
              <a:rPr lang="fr-FR" altLang="fr-FR" sz="1400" dirty="0">
                <a:solidFill>
                  <a:srgbClr val="008000"/>
                </a:solidFill>
              </a:rPr>
              <a:t> </a:t>
            </a:r>
            <a:r>
              <a:rPr lang="fr-FR" altLang="fr-FR" sz="1400" dirty="0" err="1">
                <a:solidFill>
                  <a:srgbClr val="008000"/>
                </a:solidFill>
              </a:rPr>
              <a:t>gna</a:t>
            </a:r>
            <a:endParaRPr lang="fr-FR" altLang="fr-FR" sz="1400" dirty="0">
              <a:solidFill>
                <a:srgbClr val="008000"/>
              </a:solidFill>
            </a:endParaRPr>
          </a:p>
          <a:p>
            <a:pPr algn="just" eaLnBrk="1" hangingPunct="1"/>
            <a:r>
              <a:rPr lang="fr-FR" altLang="fr-FR" sz="1400" b="1" dirty="0">
                <a:solidFill>
                  <a:srgbClr val="008000"/>
                </a:solidFill>
              </a:rPr>
              <a:t>Synonymies</a:t>
            </a:r>
            <a:r>
              <a:rPr lang="fr-FR" altLang="fr-FR" sz="1400" dirty="0">
                <a:solidFill>
                  <a:srgbClr val="008000"/>
                </a:solidFill>
              </a:rPr>
              <a:t> : </a:t>
            </a:r>
            <a:r>
              <a:rPr lang="fr-FR" altLang="fr-FR" sz="1400" dirty="0" err="1">
                <a:solidFill>
                  <a:srgbClr val="008000"/>
                </a:solidFill>
              </a:rPr>
              <a:t>Combretum</a:t>
            </a:r>
            <a:r>
              <a:rPr lang="fr-FR" altLang="fr-FR" sz="1400" dirty="0">
                <a:solidFill>
                  <a:srgbClr val="008000"/>
                </a:solidFill>
              </a:rPr>
              <a:t> </a:t>
            </a:r>
            <a:r>
              <a:rPr lang="fr-FR" altLang="fr-FR" sz="1400" dirty="0" err="1">
                <a:solidFill>
                  <a:srgbClr val="008000"/>
                </a:solidFill>
              </a:rPr>
              <a:t>elliottii</a:t>
            </a:r>
            <a:r>
              <a:rPr lang="fr-FR" altLang="fr-FR" sz="1400" dirty="0">
                <a:solidFill>
                  <a:srgbClr val="008000"/>
                </a:solidFill>
              </a:rPr>
              <a:t> </a:t>
            </a:r>
            <a:r>
              <a:rPr lang="fr-FR" altLang="fr-FR" sz="1400" dirty="0" err="1">
                <a:solidFill>
                  <a:srgbClr val="008000"/>
                </a:solidFill>
              </a:rPr>
              <a:t>Engl</a:t>
            </a:r>
            <a:r>
              <a:rPr lang="fr-FR" altLang="fr-FR" sz="1400" dirty="0">
                <a:solidFill>
                  <a:srgbClr val="008000"/>
                </a:solidFill>
              </a:rPr>
              <a:t>. et </a:t>
            </a:r>
            <a:r>
              <a:rPr lang="fr-FR" altLang="fr-FR" sz="1400" dirty="0" err="1">
                <a:solidFill>
                  <a:srgbClr val="008000"/>
                </a:solidFill>
              </a:rPr>
              <a:t>Diels</a:t>
            </a:r>
            <a:r>
              <a:rPr lang="fr-FR" altLang="fr-FR" sz="1400" dirty="0">
                <a:solidFill>
                  <a:srgbClr val="008000"/>
                </a:solidFill>
              </a:rPr>
              <a:t>, C. </a:t>
            </a:r>
            <a:r>
              <a:rPr lang="fr-FR" altLang="fr-FR" sz="1400" dirty="0" err="1">
                <a:solidFill>
                  <a:srgbClr val="008000"/>
                </a:solidFill>
              </a:rPr>
              <a:t>lecananthum</a:t>
            </a:r>
            <a:r>
              <a:rPr lang="fr-FR" altLang="fr-FR" sz="1400" dirty="0">
                <a:solidFill>
                  <a:srgbClr val="008000"/>
                </a:solidFill>
              </a:rPr>
              <a:t> </a:t>
            </a:r>
            <a:r>
              <a:rPr lang="fr-FR" altLang="fr-FR" sz="1400" dirty="0" err="1">
                <a:solidFill>
                  <a:srgbClr val="008000"/>
                </a:solidFill>
              </a:rPr>
              <a:t>Engl</a:t>
            </a:r>
            <a:r>
              <a:rPr lang="fr-FR" altLang="fr-FR" sz="1400" dirty="0">
                <a:solidFill>
                  <a:srgbClr val="008000"/>
                </a:solidFill>
              </a:rPr>
              <a:t>. et </a:t>
            </a:r>
            <a:r>
              <a:rPr lang="fr-FR" altLang="fr-FR" sz="1400" dirty="0" err="1">
                <a:solidFill>
                  <a:srgbClr val="008000"/>
                </a:solidFill>
              </a:rPr>
              <a:t>Diels</a:t>
            </a:r>
            <a:r>
              <a:rPr lang="fr-FR" altLang="fr-FR" sz="1400" dirty="0">
                <a:solidFill>
                  <a:srgbClr val="008000"/>
                </a:solidFill>
              </a:rPr>
              <a:t>.</a:t>
            </a:r>
          </a:p>
          <a:p>
            <a:pPr eaLnBrk="1" hangingPunct="1"/>
            <a:r>
              <a:rPr lang="fr-FR" altLang="fr-FR" sz="1200" dirty="0">
                <a:solidFill>
                  <a:srgbClr val="008000"/>
                </a:solidFill>
              </a:rPr>
              <a:t>Sources : a) </a:t>
            </a:r>
            <a:r>
              <a:rPr lang="fr-FR" altLang="fr-FR" sz="1200" dirty="0">
                <a:solidFill>
                  <a:srgbClr val="008000"/>
                </a:solidFill>
                <a:hlinkClick r:id="rId5"/>
              </a:rPr>
              <a:t>http://ne.chm-cbd.net/biodiversity/la-diversite-biologique-vegetale/les-especes-vegetales-et-leurs-utilites/combretum-nigricans</a:t>
            </a:r>
            <a:r>
              <a:rPr lang="fr-FR" altLang="fr-FR" sz="1200" dirty="0">
                <a:solidFill>
                  <a:srgbClr val="008000"/>
                </a:solidFill>
              </a:rPr>
              <a:t>, </a:t>
            </a:r>
          </a:p>
          <a:p>
            <a:pPr eaLnBrk="1" hangingPunct="1"/>
            <a:r>
              <a:rPr lang="fr-FR" altLang="fr-FR" sz="1200" dirty="0">
                <a:solidFill>
                  <a:srgbClr val="008000"/>
                </a:solidFill>
              </a:rPr>
              <a:t>b) </a:t>
            </a:r>
            <a:r>
              <a:rPr lang="fr-FR" altLang="fr-FR" sz="1200" dirty="0">
                <a:solidFill>
                  <a:srgbClr val="008000"/>
                </a:solidFill>
                <a:hlinkClick r:id="rId6"/>
              </a:rPr>
              <a:t>http://fleurs.cirad.fr/fleurs_d_afrique_tropicale/c/combretum_nigricans</a:t>
            </a:r>
            <a:r>
              <a:rPr lang="fr-FR" altLang="fr-FR" sz="1200" dirty="0">
                <a:solidFill>
                  <a:srgbClr val="008000"/>
                </a:solidFill>
              </a:rPr>
              <a:t>  </a:t>
            </a:r>
          </a:p>
        </p:txBody>
      </p:sp>
      <p:pic>
        <p:nvPicPr>
          <p:cNvPr id="59403" name="Image 10">
            <a:extLst>
              <a:ext uri="{FF2B5EF4-FFF2-40B4-BE49-F238E27FC236}">
                <a16:creationId xmlns:a16="http://schemas.microsoft.com/office/drawing/2014/main" id="{37A614F9-58BA-4249-99FA-CE10FBC19A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72537" y="123031"/>
            <a:ext cx="15684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Image 11">
            <a:extLst>
              <a:ext uri="{FF2B5EF4-FFF2-40B4-BE49-F238E27FC236}">
                <a16:creationId xmlns:a16="http://schemas.microsoft.com/office/drawing/2014/main" id="{11EAFE14-7329-46A9-A2FB-DA8082C66FF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25125" y="144463"/>
            <a:ext cx="14954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Image 12">
            <a:extLst>
              <a:ext uri="{FF2B5EF4-FFF2-40B4-BE49-F238E27FC236}">
                <a16:creationId xmlns:a16="http://schemas.microsoft.com/office/drawing/2014/main" id="{69EF0304-A633-4D60-93A1-0C7EDFE8345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23038" y="5446713"/>
            <a:ext cx="1716087"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Image 13">
            <a:extLst>
              <a:ext uri="{FF2B5EF4-FFF2-40B4-BE49-F238E27FC236}">
                <a16:creationId xmlns:a16="http://schemas.microsoft.com/office/drawing/2014/main" id="{7BEF1192-3B47-4EBD-8E0C-62F5409B261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525125" y="4586288"/>
            <a:ext cx="151765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Image 14">
            <a:extLst>
              <a:ext uri="{FF2B5EF4-FFF2-40B4-BE49-F238E27FC236}">
                <a16:creationId xmlns:a16="http://schemas.microsoft.com/office/drawing/2014/main" id="{89A682E6-00FB-4395-86FF-17FFE250AB4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424863" y="5411788"/>
            <a:ext cx="1728787"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3">
            <a:extLst>
              <a:ext uri="{FF2B5EF4-FFF2-40B4-BE49-F238E27FC236}">
                <a16:creationId xmlns:a16="http://schemas.microsoft.com/office/drawing/2014/main" id="{6795BD3E-2E52-40A6-AB30-9AE39AF3D057}"/>
              </a:ext>
            </a:extLst>
          </p:cNvPr>
          <p:cNvSpPr>
            <a:spLocks noChangeArrowheads="1"/>
          </p:cNvSpPr>
          <p:nvPr/>
        </p:nvSpPr>
        <p:spPr bwMode="auto">
          <a:xfrm>
            <a:off x="7707800" y="64603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17" name="Rectangle 13">
            <a:extLst>
              <a:ext uri="{FF2B5EF4-FFF2-40B4-BE49-F238E27FC236}">
                <a16:creationId xmlns:a16="http://schemas.microsoft.com/office/drawing/2014/main" id="{89C762AA-936B-4F27-9670-29C8AB3D1E98}"/>
              </a:ext>
            </a:extLst>
          </p:cNvPr>
          <p:cNvSpPr>
            <a:spLocks noChangeArrowheads="1"/>
          </p:cNvSpPr>
          <p:nvPr/>
        </p:nvSpPr>
        <p:spPr bwMode="auto">
          <a:xfrm>
            <a:off x="7707800" y="64603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18" name="Image 17">
            <a:extLst>
              <a:ext uri="{FF2B5EF4-FFF2-40B4-BE49-F238E27FC236}">
                <a16:creationId xmlns:a16="http://schemas.microsoft.com/office/drawing/2014/main" id="{175AA1BB-8B9E-4EE5-8753-9958C1BF6F9E}"/>
              </a:ext>
            </a:extLst>
          </p:cNvPr>
          <p:cNvPicPr>
            <a:picLocks noChangeAspect="1"/>
          </p:cNvPicPr>
          <p:nvPr/>
        </p:nvPicPr>
        <p:blipFill>
          <a:blip r:embed="rId12"/>
          <a:stretch>
            <a:fillRect/>
          </a:stretch>
        </p:blipFill>
        <p:spPr>
          <a:xfrm>
            <a:off x="7268062" y="218992"/>
            <a:ext cx="400050" cy="352425"/>
          </a:xfrm>
          <a:prstGeom prst="rect">
            <a:avLst/>
          </a:prstGeom>
        </p:spPr>
      </p:pic>
      <p:pic>
        <p:nvPicPr>
          <p:cNvPr id="19" name="Image 18">
            <a:extLst>
              <a:ext uri="{FF2B5EF4-FFF2-40B4-BE49-F238E27FC236}">
                <a16:creationId xmlns:a16="http://schemas.microsoft.com/office/drawing/2014/main" id="{D17CF226-2B95-41B5-AB0B-52E04BA99E41}"/>
              </a:ext>
            </a:extLst>
          </p:cNvPr>
          <p:cNvPicPr>
            <a:picLocks noChangeAspect="1"/>
          </p:cNvPicPr>
          <p:nvPr/>
        </p:nvPicPr>
        <p:blipFill>
          <a:blip r:embed="rId12"/>
          <a:stretch>
            <a:fillRect/>
          </a:stretch>
        </p:blipFill>
        <p:spPr>
          <a:xfrm>
            <a:off x="7687847" y="208831"/>
            <a:ext cx="400050" cy="352425"/>
          </a:xfrm>
          <a:prstGeom prst="rect">
            <a:avLst/>
          </a:prstGeom>
        </p:spPr>
      </p:pic>
      <p:pic>
        <p:nvPicPr>
          <p:cNvPr id="20" name="Image 19">
            <a:extLst>
              <a:ext uri="{FF2B5EF4-FFF2-40B4-BE49-F238E27FC236}">
                <a16:creationId xmlns:a16="http://schemas.microsoft.com/office/drawing/2014/main" id="{F04F6342-CDEC-4123-A6D1-59A31E07C1A9}"/>
              </a:ext>
            </a:extLst>
          </p:cNvPr>
          <p:cNvPicPr>
            <a:picLocks noChangeAspect="1"/>
          </p:cNvPicPr>
          <p:nvPr/>
        </p:nvPicPr>
        <p:blipFill>
          <a:blip r:embed="rId12"/>
          <a:stretch>
            <a:fillRect/>
          </a:stretch>
        </p:blipFill>
        <p:spPr>
          <a:xfrm>
            <a:off x="8124897" y="198983"/>
            <a:ext cx="400050" cy="35242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5E85316-F800-4441-BA87-0B76D1B0DE07}"/>
              </a:ext>
            </a:extLst>
          </p:cNvPr>
          <p:cNvSpPr>
            <a:spLocks noGrp="1"/>
          </p:cNvSpPr>
          <p:nvPr>
            <p:ph type="sldNum" sz="quarter" idx="12"/>
          </p:nvPr>
        </p:nvSpPr>
        <p:spPr>
          <a:xfrm>
            <a:off x="11434763" y="150813"/>
            <a:ext cx="477837" cy="363537"/>
          </a:xfrm>
        </p:spPr>
        <p:txBody>
          <a:bodyPr/>
          <a:lstStyle/>
          <a:p>
            <a:pPr>
              <a:defRPr/>
            </a:pPr>
            <a:fld id="{1E1F9092-35CD-406C-8A19-A83A84F9DD93}" type="slidenum">
              <a:rPr lang="fr-FR"/>
              <a:pPr>
                <a:defRPr/>
              </a:pPr>
              <a:t>74</a:t>
            </a:fld>
            <a:endParaRPr lang="fr-FR"/>
          </a:p>
        </p:txBody>
      </p:sp>
      <p:sp>
        <p:nvSpPr>
          <p:cNvPr id="60419" name="Rectangle 2">
            <a:extLst>
              <a:ext uri="{FF2B5EF4-FFF2-40B4-BE49-F238E27FC236}">
                <a16:creationId xmlns:a16="http://schemas.microsoft.com/office/drawing/2014/main" id="{EF0F6461-5723-4401-9E32-17CBB62C617C}"/>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0420" name="Rectangle 15">
            <a:extLst>
              <a:ext uri="{FF2B5EF4-FFF2-40B4-BE49-F238E27FC236}">
                <a16:creationId xmlns:a16="http://schemas.microsoft.com/office/drawing/2014/main" id="{82FBAFEE-C5F5-4635-9857-52D3B6FFF8BA}"/>
              </a:ext>
            </a:extLst>
          </p:cNvPr>
          <p:cNvSpPr>
            <a:spLocks noChangeArrowheads="1"/>
          </p:cNvSpPr>
          <p:nvPr/>
        </p:nvSpPr>
        <p:spPr bwMode="auto">
          <a:xfrm>
            <a:off x="3086100" y="6350"/>
            <a:ext cx="503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60421" name="Rectangle 4">
            <a:extLst>
              <a:ext uri="{FF2B5EF4-FFF2-40B4-BE49-F238E27FC236}">
                <a16:creationId xmlns:a16="http://schemas.microsoft.com/office/drawing/2014/main" id="{F7464C8B-D8C1-4A08-9240-0510CC687322}"/>
              </a:ext>
            </a:extLst>
          </p:cNvPr>
          <p:cNvSpPr>
            <a:spLocks noChangeArrowheads="1"/>
          </p:cNvSpPr>
          <p:nvPr/>
        </p:nvSpPr>
        <p:spPr bwMode="auto">
          <a:xfrm>
            <a:off x="139700" y="688975"/>
            <a:ext cx="7980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pic>
        <p:nvPicPr>
          <p:cNvPr id="60422" name="Image 14" descr="logo aride_s.jpg">
            <a:extLst>
              <a:ext uri="{FF2B5EF4-FFF2-40B4-BE49-F238E27FC236}">
                <a16:creationId xmlns:a16="http://schemas.microsoft.com/office/drawing/2014/main" id="{70C79F5D-82BD-43AC-8F78-8A1DA9A97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descr="medicament2_s">
            <a:extLst>
              <a:ext uri="{FF2B5EF4-FFF2-40B4-BE49-F238E27FC236}">
                <a16:creationId xmlns:a16="http://schemas.microsoft.com/office/drawing/2014/main" id="{ED5520E6-8AB0-4192-BDC7-B963CDF56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163" y="87313"/>
            <a:ext cx="43656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Rectangle 8">
            <a:extLst>
              <a:ext uri="{FF2B5EF4-FFF2-40B4-BE49-F238E27FC236}">
                <a16:creationId xmlns:a16="http://schemas.microsoft.com/office/drawing/2014/main" id="{3B0CF118-3297-4224-99BC-1FC41EBEB90B}"/>
              </a:ext>
            </a:extLst>
          </p:cNvPr>
          <p:cNvSpPr>
            <a:spLocks noChangeArrowheads="1"/>
          </p:cNvSpPr>
          <p:nvPr/>
        </p:nvSpPr>
        <p:spPr bwMode="auto">
          <a:xfrm>
            <a:off x="139700" y="1081088"/>
            <a:ext cx="802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3.22. </a:t>
            </a:r>
            <a:r>
              <a:rPr lang="en-US" altLang="fr-FR" b="1">
                <a:solidFill>
                  <a:srgbClr val="008000"/>
                </a:solidFill>
              </a:rPr>
              <a:t>Poirier du Cayor </a:t>
            </a:r>
            <a:r>
              <a:rPr lang="fr-FR" altLang="fr-FR">
                <a:solidFill>
                  <a:srgbClr val="008000"/>
                </a:solidFill>
              </a:rPr>
              <a:t>(</a:t>
            </a:r>
            <a:r>
              <a:rPr lang="fr-FR" altLang="fr-FR" i="1">
                <a:solidFill>
                  <a:srgbClr val="008000"/>
                </a:solidFill>
              </a:rPr>
              <a:t>Cordyla pinnata</a:t>
            </a:r>
            <a:r>
              <a:rPr lang="fr-FR" altLang="fr-FR">
                <a:solidFill>
                  <a:srgbClr val="008000"/>
                </a:solidFill>
              </a:rPr>
              <a:t>) (</a:t>
            </a:r>
            <a:r>
              <a:rPr lang="fr-FR" altLang="fr-FR" i="1">
                <a:solidFill>
                  <a:srgbClr val="008000"/>
                </a:solidFill>
              </a:rPr>
              <a:t>Leguminosae - Caesalpinioideae</a:t>
            </a:r>
            <a:r>
              <a:rPr lang="fr-FR" altLang="fr-FR">
                <a:solidFill>
                  <a:srgbClr val="008000"/>
                </a:solidFill>
              </a:rPr>
              <a:t>)</a:t>
            </a:r>
            <a:endParaRPr lang="fr-FR" altLang="fr-FR" i="1">
              <a:solidFill>
                <a:srgbClr val="008000"/>
              </a:solidFill>
            </a:endParaRPr>
          </a:p>
        </p:txBody>
      </p:sp>
      <p:sp>
        <p:nvSpPr>
          <p:cNvPr id="60425" name="ZoneTexte 9">
            <a:extLst>
              <a:ext uri="{FF2B5EF4-FFF2-40B4-BE49-F238E27FC236}">
                <a16:creationId xmlns:a16="http://schemas.microsoft.com/office/drawing/2014/main" id="{23C4DC7A-0EFE-42D7-AE55-6419BC26A344}"/>
              </a:ext>
            </a:extLst>
          </p:cNvPr>
          <p:cNvSpPr txBox="1">
            <a:spLocks noChangeArrowheads="1"/>
          </p:cNvSpPr>
          <p:nvPr/>
        </p:nvSpPr>
        <p:spPr bwMode="auto">
          <a:xfrm>
            <a:off x="139700" y="1450975"/>
            <a:ext cx="118760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Arbre de petite taille atteignant 15(–20) m de haut, caducifolié ; fût dépourvu de branches jusqu’à 10 m mais normalement moins, souvent droit et cylindrique ; surface de l’écorce fissurée et écailleuse, brun pâle à brun foncé, écorce interne jaune-orange ; cime arrondie, dense ; rameaux à pubescence courte, devenant glabres. Feuilles disposées en spirale, composées imparipennées à 10–20 folioles. Inflorescence : grappe axillaire atteignant 8 cm de long, à poils denses. Fleurs bisexuées ou mâles, régulières ; pédicelle atteignant 1 cm de long.  Fruit : gousse en forme de baie, ellipsoïde à presque globuleuse, indéhiscente, de 4–8 cm × 3–6 cm, verte à jaune à maturité, à stipe d’environ 2 cm de long, contenant 2–3 graines enveloppées dans une pulpe gluante de couleur jaunâtre. Graines oblongues, d’environ 3 cm de long, sans tégument ni albumen. Les arbres fleurissent normalement du milieu de la saison sèche jusqu’au début de la saison des pluies avant que n’apparaissent les nouvelles feuilles. Au Sénégal, ils donnent des fruits en juin–juillet, au début de la saison des pluies. Les semis ont une croissance très lente; ils atteignent environ 20 cm de haut à la fin de la première saison des pluies et 40 cm au bout de deux ans. </a:t>
            </a:r>
            <a:r>
              <a:rPr lang="fr-FR" altLang="fr-FR" sz="1200" i="1">
                <a:solidFill>
                  <a:srgbClr val="008000"/>
                </a:solidFill>
              </a:rPr>
              <a:t>Cordyla pinnata</a:t>
            </a:r>
            <a:r>
              <a:rPr lang="fr-FR" altLang="fr-FR" sz="1200">
                <a:solidFill>
                  <a:srgbClr val="008000"/>
                </a:solidFill>
              </a:rPr>
              <a:t> se rencontre en forêt sèche, </a:t>
            </a:r>
            <a:r>
              <a:rPr lang="fr-FR" altLang="fr-FR" sz="1200" b="1">
                <a:solidFill>
                  <a:srgbClr val="008000"/>
                </a:solidFill>
              </a:rPr>
              <a:t>en zone boisée et en savane</a:t>
            </a:r>
            <a:r>
              <a:rPr lang="fr-FR" altLang="fr-FR" sz="1200">
                <a:solidFill>
                  <a:srgbClr val="008000"/>
                </a:solidFill>
              </a:rPr>
              <a:t>, du Sénégal au Niger, au nord du Nigéria et au nord du Cameroun, dans des régions où la pluviométrie annuelle est de 600–1500 mm. Dans la savane arborée du Sénégal, c’est l’espèce ligneuse dominante, en association avec d’autres espèces importantes comme </a:t>
            </a:r>
            <a:r>
              <a:rPr lang="fr-FR" altLang="fr-FR" sz="1200" i="1">
                <a:solidFill>
                  <a:srgbClr val="008000"/>
                </a:solidFill>
              </a:rPr>
              <a:t>Lannea acida</a:t>
            </a:r>
            <a:r>
              <a:rPr lang="fr-FR" altLang="fr-FR" sz="1200">
                <a:solidFill>
                  <a:srgbClr val="008000"/>
                </a:solidFill>
              </a:rPr>
              <a:t>, </a:t>
            </a:r>
            <a:r>
              <a:rPr lang="fr-FR" altLang="fr-FR" sz="1200" i="1">
                <a:solidFill>
                  <a:srgbClr val="008000"/>
                </a:solidFill>
              </a:rPr>
              <a:t>Anogeissus leiocarpa</a:t>
            </a:r>
            <a:r>
              <a:rPr lang="fr-FR" altLang="fr-FR" sz="1200">
                <a:solidFill>
                  <a:srgbClr val="008000"/>
                </a:solidFill>
              </a:rPr>
              <a:t> et </a:t>
            </a:r>
            <a:r>
              <a:rPr lang="fr-FR" altLang="fr-FR" sz="1200" i="1">
                <a:solidFill>
                  <a:srgbClr val="008000"/>
                </a:solidFill>
              </a:rPr>
              <a:t>Tamarindus indica</a:t>
            </a:r>
            <a:r>
              <a:rPr lang="fr-FR" altLang="fr-FR" sz="1200">
                <a:solidFill>
                  <a:srgbClr val="008000"/>
                </a:solidFill>
              </a:rPr>
              <a:t>. C’est sur les sols alluviaux que </a:t>
            </a:r>
            <a:r>
              <a:rPr lang="fr-FR" altLang="fr-FR" sz="1200" i="1">
                <a:solidFill>
                  <a:srgbClr val="008000"/>
                </a:solidFill>
              </a:rPr>
              <a:t>Cordyla pinnata</a:t>
            </a:r>
            <a:r>
              <a:rPr lang="fr-FR" altLang="fr-FR" sz="1200">
                <a:solidFill>
                  <a:srgbClr val="008000"/>
                </a:solidFill>
              </a:rPr>
              <a:t> pousse le mieux. Le taux de germination de graines fraîches avoisine les 100%. Leur teneur en eau étant d’environ 50%, elles perdent rapidement de leur viabilité lorsque celle-ci chute au-dessous de 30% et elles ne germent pas du tout lorsqu’elle est inférieure à 24 La survie est la meilleure à 15°C, avec un taux de germination de presque 50% après 2 mois de conservation, contre 0% au bout de 3 mois. Les graines sont semées dans des sacs en plastique ou dans des planches de pépinière à l’ombre, celle-ci étant réduite progressivement puis retirée 3 semaines après la germination. Quelques semaines avant le repiquage, il faut ébarber les racines. Les semis n’émettant pas de rejets, ils sont particulièrement sensibles aux incendies et au broutage. Même s’il arrive que les jeunes plants soient très abondants au début de la saison des pluies, la régénération est souvent très médiocre. L’inoculation du champignon mycorhizien arbusculaire </a:t>
            </a:r>
            <a:r>
              <a:rPr lang="fr-FR" altLang="fr-FR" sz="1200" i="1">
                <a:solidFill>
                  <a:srgbClr val="008000"/>
                </a:solidFill>
              </a:rPr>
              <a:t>Glomus aggregatum</a:t>
            </a:r>
            <a:r>
              <a:rPr lang="fr-FR" altLang="fr-FR" sz="1200">
                <a:solidFill>
                  <a:srgbClr val="008000"/>
                </a:solidFill>
              </a:rPr>
              <a:t> a permis d’obtenir des résultats positifs sur la croissance des jeunes plants. Les fruits doivent être récoltés avant d’être tout à fait mûrs car ils pourrissent rapidement. La pulpe du fruit, fraîche ou cuite, est souvent séchée et conservée. Les fruits secs sont mis à tremper dans l’eau pendant quelque temps avant d’être cuits. La pulpe séchée sert en pâtisserie. On fait de la confiture avec les fruits frais. Le  bois lourd, avec une densité de 840–880 kg/m³ à 12% d’humidité, et dur du </a:t>
            </a:r>
            <a:r>
              <a:rPr lang="fr-FR" altLang="fr-FR" sz="1200" i="1">
                <a:solidFill>
                  <a:srgbClr val="008000"/>
                </a:solidFill>
              </a:rPr>
              <a:t>Cordyla pinnata</a:t>
            </a:r>
            <a:r>
              <a:rPr lang="fr-FR" altLang="fr-FR" sz="1200">
                <a:solidFill>
                  <a:srgbClr val="008000"/>
                </a:solidFill>
              </a:rPr>
              <a:t> demeure important pour les usages locaux (poteaux d'habitations, menuiserie, mobilier, mortier, parqueterie lourde, boiseries intérieures, étais de mines, construction navale, charronnerie, traverses de chemin de fer, articles de sport et outils agricoles, djembés, ruches …). C’est un arbre très prisé dans les plantations agroforestières traditionnelles d’Afrique de l’Ouest, qui méritent d’être protégées. C’est véritablement un arbre à usages multiples, </a:t>
            </a:r>
            <a:r>
              <a:rPr lang="fr-FR" altLang="fr-FR" sz="1200">
                <a:solidFill>
                  <a:srgbClr val="FF0000"/>
                </a:solidFill>
              </a:rPr>
              <a:t>surexploité</a:t>
            </a:r>
            <a:r>
              <a:rPr lang="fr-FR" altLang="fr-FR" sz="1200">
                <a:solidFill>
                  <a:srgbClr val="008000"/>
                </a:solidFill>
              </a:rPr>
              <a:t>, qui non seulement produit du bois mais donne aussi des fruits comestibles et est source de remèdes traditionnels. Il fertilise les sols. On a proposé de planter </a:t>
            </a:r>
            <a:r>
              <a:rPr lang="fr-FR" altLang="fr-FR" sz="1200" i="1">
                <a:solidFill>
                  <a:srgbClr val="008000"/>
                </a:solidFill>
              </a:rPr>
              <a:t>Cordyla pinnata</a:t>
            </a:r>
            <a:r>
              <a:rPr lang="fr-FR" altLang="fr-FR" sz="1200">
                <a:solidFill>
                  <a:srgbClr val="008000"/>
                </a:solidFill>
              </a:rPr>
              <a:t> dans les zones sahéliennes et sahélo-soudanaises en vue de leur reboisement. Nom anglais : </a:t>
            </a:r>
            <a:r>
              <a:rPr lang="en-US" altLang="fr-FR" sz="1200">
                <a:solidFill>
                  <a:srgbClr val="008000"/>
                </a:solidFill>
              </a:rPr>
              <a:t>Cayor pear tree, bush mango (En). Sources : a) </a:t>
            </a:r>
            <a:r>
              <a:rPr lang="en-US" altLang="fr-FR" sz="1200">
                <a:solidFill>
                  <a:srgbClr val="008000"/>
                </a:solidFill>
                <a:hlinkClick r:id="rId4"/>
              </a:rPr>
              <a:t>http://uses.plantnet-project.org/fr/Cordyla_pinnata_(PROTA)</a:t>
            </a:r>
            <a:r>
              <a:rPr lang="en-US" altLang="fr-FR" sz="1200">
                <a:solidFill>
                  <a:srgbClr val="008000"/>
                </a:solidFill>
              </a:rPr>
              <a:t> (Fr), b) </a:t>
            </a:r>
            <a:r>
              <a:rPr lang="en-US" altLang="fr-FR" sz="1200">
                <a:solidFill>
                  <a:srgbClr val="008000"/>
                </a:solidFill>
                <a:hlinkClick r:id="rId5"/>
              </a:rPr>
              <a:t>http://www.prota4u.org/protav8.asp?p=Cordyla+pinnata</a:t>
            </a:r>
            <a:r>
              <a:rPr lang="en-US" altLang="fr-FR" sz="1200">
                <a:solidFill>
                  <a:srgbClr val="008000"/>
                </a:solidFill>
              </a:rPr>
              <a:t> (En).  </a:t>
            </a:r>
            <a:endParaRPr lang="fr-FR" altLang="fr-FR" sz="1200">
              <a:solidFill>
                <a:srgbClr val="008000"/>
              </a:solidFill>
            </a:endParaRPr>
          </a:p>
        </p:txBody>
      </p:sp>
      <p:pic>
        <p:nvPicPr>
          <p:cNvPr id="60426" name="Image 10">
            <a:extLst>
              <a:ext uri="{FF2B5EF4-FFF2-40B4-BE49-F238E27FC236}">
                <a16:creationId xmlns:a16="http://schemas.microsoft.com/office/drawing/2014/main" id="{54AC9DE1-6583-4361-8278-0576DDA50A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17163" y="82550"/>
            <a:ext cx="823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Image 11">
            <a:extLst>
              <a:ext uri="{FF2B5EF4-FFF2-40B4-BE49-F238E27FC236}">
                <a16:creationId xmlns:a16="http://schemas.microsoft.com/office/drawing/2014/main" id="{8A8B3683-D635-41C6-80BE-30DC5CF5E84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788" y="5624513"/>
            <a:ext cx="1428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Image 12">
            <a:extLst>
              <a:ext uri="{FF2B5EF4-FFF2-40B4-BE49-F238E27FC236}">
                <a16:creationId xmlns:a16="http://schemas.microsoft.com/office/drawing/2014/main" id="{2479F519-7D18-4BD5-B672-CB18ED39409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99750" y="5334000"/>
            <a:ext cx="1428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Image 14">
            <a:extLst>
              <a:ext uri="{FF2B5EF4-FFF2-40B4-BE49-F238E27FC236}">
                <a16:creationId xmlns:a16="http://schemas.microsoft.com/office/drawing/2014/main" id="{E0B6C50C-35B6-4A74-9460-2878716BF0E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40713" y="55563"/>
            <a:ext cx="16065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Image 15">
            <a:extLst>
              <a:ext uri="{FF2B5EF4-FFF2-40B4-BE49-F238E27FC236}">
                <a16:creationId xmlns:a16="http://schemas.microsoft.com/office/drawing/2014/main" id="{95BE2C2F-4C70-43B5-AED5-DA3E160BF8F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71738" y="5545138"/>
            <a:ext cx="19272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Image 16">
            <a:extLst>
              <a:ext uri="{FF2B5EF4-FFF2-40B4-BE49-F238E27FC236}">
                <a16:creationId xmlns:a16="http://schemas.microsoft.com/office/drawing/2014/main" id="{C3F8CBEB-7885-4C1B-AC0E-5F16D56949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29138" y="5567363"/>
            <a:ext cx="17224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2" name="Image 17">
            <a:extLst>
              <a:ext uri="{FF2B5EF4-FFF2-40B4-BE49-F238E27FC236}">
                <a16:creationId xmlns:a16="http://schemas.microsoft.com/office/drawing/2014/main" id="{A74ABCA3-BE1B-40A0-B3B3-804673BA32E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5578475"/>
            <a:ext cx="19224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3" name="Image 18">
            <a:extLst>
              <a:ext uri="{FF2B5EF4-FFF2-40B4-BE49-F238E27FC236}">
                <a16:creationId xmlns:a16="http://schemas.microsoft.com/office/drawing/2014/main" id="{06027788-A138-4F29-8925-AD97A2302D9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08975" y="5518150"/>
            <a:ext cx="17875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2" descr="fruitsLogo9_ss">
            <a:extLst>
              <a:ext uri="{FF2B5EF4-FFF2-40B4-BE49-F238E27FC236}">
                <a16:creationId xmlns:a16="http://schemas.microsoft.com/office/drawing/2014/main" id="{D43E18C6-75AD-4915-9D60-01285B4C8C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60575" y="15875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1B48F9E-66EB-4E08-92E6-4F98EF5053A2}"/>
              </a:ext>
            </a:extLst>
          </p:cNvPr>
          <p:cNvSpPr>
            <a:spLocks noGrp="1"/>
          </p:cNvSpPr>
          <p:nvPr>
            <p:ph type="sldNum" sz="quarter" idx="12"/>
          </p:nvPr>
        </p:nvSpPr>
        <p:spPr>
          <a:xfrm>
            <a:off x="11355388" y="144463"/>
            <a:ext cx="606425" cy="319087"/>
          </a:xfrm>
        </p:spPr>
        <p:txBody>
          <a:bodyPr/>
          <a:lstStyle/>
          <a:p>
            <a:pPr>
              <a:defRPr/>
            </a:pPr>
            <a:fld id="{C71DF506-13BE-4A81-9378-E63DB29A0AA5}" type="slidenum">
              <a:rPr lang="fr-FR"/>
              <a:pPr>
                <a:defRPr/>
              </a:pPr>
              <a:t>75</a:t>
            </a:fld>
            <a:endParaRPr lang="fr-FR"/>
          </a:p>
        </p:txBody>
      </p:sp>
      <p:sp>
        <p:nvSpPr>
          <p:cNvPr id="61443" name="Rectangle 2">
            <a:extLst>
              <a:ext uri="{FF2B5EF4-FFF2-40B4-BE49-F238E27FC236}">
                <a16:creationId xmlns:a16="http://schemas.microsoft.com/office/drawing/2014/main" id="{DAB42972-71C2-4A22-A544-E39347775246}"/>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1444" name="Rectangle 15">
            <a:extLst>
              <a:ext uri="{FF2B5EF4-FFF2-40B4-BE49-F238E27FC236}">
                <a16:creationId xmlns:a16="http://schemas.microsoft.com/office/drawing/2014/main" id="{424E758B-6066-42C7-BC6B-BC23E8E0E0C8}"/>
              </a:ext>
            </a:extLst>
          </p:cNvPr>
          <p:cNvSpPr>
            <a:spLocks noChangeArrowheads="1"/>
          </p:cNvSpPr>
          <p:nvPr/>
        </p:nvSpPr>
        <p:spPr bwMode="auto">
          <a:xfrm>
            <a:off x="3086100" y="6350"/>
            <a:ext cx="503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61445" name="Rectangle 4">
            <a:extLst>
              <a:ext uri="{FF2B5EF4-FFF2-40B4-BE49-F238E27FC236}">
                <a16:creationId xmlns:a16="http://schemas.microsoft.com/office/drawing/2014/main" id="{654F236C-C8B5-4075-86A2-8F30308CAD35}"/>
              </a:ext>
            </a:extLst>
          </p:cNvPr>
          <p:cNvSpPr>
            <a:spLocks noChangeArrowheads="1"/>
          </p:cNvSpPr>
          <p:nvPr/>
        </p:nvSpPr>
        <p:spPr bwMode="auto">
          <a:xfrm>
            <a:off x="139700" y="688975"/>
            <a:ext cx="7980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pic>
        <p:nvPicPr>
          <p:cNvPr id="61446" name="Image 14" descr="logo aride_s.jpg">
            <a:extLst>
              <a:ext uri="{FF2B5EF4-FFF2-40B4-BE49-F238E27FC236}">
                <a16:creationId xmlns:a16="http://schemas.microsoft.com/office/drawing/2014/main" id="{4F94A25D-85BD-427B-BF14-8BA805E509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2" descr="medicament2_s">
            <a:extLst>
              <a:ext uri="{FF2B5EF4-FFF2-40B4-BE49-F238E27FC236}">
                <a16:creationId xmlns:a16="http://schemas.microsoft.com/office/drawing/2014/main" id="{842EF5A0-699C-4956-ADCE-D31AC1CCC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163" y="87313"/>
            <a:ext cx="43656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7">
            <a:extLst>
              <a:ext uri="{FF2B5EF4-FFF2-40B4-BE49-F238E27FC236}">
                <a16:creationId xmlns:a16="http://schemas.microsoft.com/office/drawing/2014/main" id="{4A680E97-092F-4AE2-B2D7-47B83B7C0336}"/>
              </a:ext>
            </a:extLst>
          </p:cNvPr>
          <p:cNvSpPr>
            <a:spLocks noChangeArrowheads="1"/>
          </p:cNvSpPr>
          <p:nvPr/>
        </p:nvSpPr>
        <p:spPr bwMode="auto">
          <a:xfrm>
            <a:off x="139700" y="1081088"/>
            <a:ext cx="862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3.22. </a:t>
            </a:r>
            <a:r>
              <a:rPr lang="en-US" altLang="fr-FR" b="1">
                <a:solidFill>
                  <a:srgbClr val="008000"/>
                </a:solidFill>
              </a:rPr>
              <a:t>Poirier du Cayor </a:t>
            </a:r>
            <a:r>
              <a:rPr lang="fr-FR" altLang="fr-FR">
                <a:solidFill>
                  <a:srgbClr val="008000"/>
                </a:solidFill>
              </a:rPr>
              <a:t>(</a:t>
            </a:r>
            <a:r>
              <a:rPr lang="fr-FR" altLang="fr-FR" i="1">
                <a:solidFill>
                  <a:srgbClr val="008000"/>
                </a:solidFill>
              </a:rPr>
              <a:t>Cordyla pinnata</a:t>
            </a:r>
            <a:r>
              <a:rPr lang="fr-FR" altLang="fr-FR">
                <a:solidFill>
                  <a:srgbClr val="008000"/>
                </a:solidFill>
              </a:rPr>
              <a:t>) (</a:t>
            </a:r>
            <a:r>
              <a:rPr lang="fr-FR" altLang="fr-FR" i="1">
                <a:solidFill>
                  <a:srgbClr val="008000"/>
                </a:solidFill>
              </a:rPr>
              <a:t>Leguminosae - Caesalpinioideae</a:t>
            </a:r>
            <a:r>
              <a:rPr lang="fr-FR" altLang="fr-FR">
                <a:solidFill>
                  <a:srgbClr val="008000"/>
                </a:solidFill>
              </a:rPr>
              <a:t>) (suite et fin)</a:t>
            </a:r>
            <a:endParaRPr lang="fr-FR" altLang="fr-FR" i="1">
              <a:solidFill>
                <a:srgbClr val="008000"/>
              </a:solidFill>
            </a:endParaRPr>
          </a:p>
        </p:txBody>
      </p:sp>
      <p:pic>
        <p:nvPicPr>
          <p:cNvPr id="61449" name="Picture 2" descr="fruitsLogo9_ss">
            <a:extLst>
              <a:ext uri="{FF2B5EF4-FFF2-40B4-BE49-F238E27FC236}">
                <a16:creationId xmlns:a16="http://schemas.microsoft.com/office/drawing/2014/main" id="{28CCEB66-DC2A-4EC1-BE0F-52EFB065C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875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ZoneTexte 9">
            <a:extLst>
              <a:ext uri="{FF2B5EF4-FFF2-40B4-BE49-F238E27FC236}">
                <a16:creationId xmlns:a16="http://schemas.microsoft.com/office/drawing/2014/main" id="{C9B9E90B-1070-4BAE-9EAD-030A76871C23}"/>
              </a:ext>
            </a:extLst>
          </p:cNvPr>
          <p:cNvSpPr txBox="1">
            <a:spLocks noChangeArrowheads="1"/>
          </p:cNvSpPr>
          <p:nvPr/>
        </p:nvSpPr>
        <p:spPr bwMode="auto">
          <a:xfrm>
            <a:off x="139700" y="1450975"/>
            <a:ext cx="118221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600" b="1">
                <a:solidFill>
                  <a:srgbClr val="008000"/>
                </a:solidFill>
              </a:rPr>
              <a:t>Alimentation (Humaine / animale) :</a:t>
            </a:r>
          </a:p>
          <a:p>
            <a:pPr eaLnBrk="1" hangingPunct="1"/>
            <a:r>
              <a:rPr lang="fr-FR" altLang="fr-FR" sz="1600" b="1">
                <a:solidFill>
                  <a:srgbClr val="008000"/>
                </a:solidFill>
              </a:rPr>
              <a:t>Animale </a:t>
            </a:r>
            <a:r>
              <a:rPr lang="fr-FR" altLang="fr-FR" sz="1600">
                <a:solidFill>
                  <a:srgbClr val="008000"/>
                </a:solidFill>
              </a:rPr>
              <a:t>: </a:t>
            </a:r>
            <a:r>
              <a:rPr lang="fr-FR" altLang="fr-FR" sz="1600" b="1">
                <a:solidFill>
                  <a:srgbClr val="008000"/>
                </a:solidFill>
              </a:rPr>
              <a:t>Rameaux</a:t>
            </a:r>
            <a:r>
              <a:rPr lang="fr-FR" altLang="fr-FR" sz="1600">
                <a:solidFill>
                  <a:srgbClr val="008000"/>
                </a:solidFill>
              </a:rPr>
              <a:t>, </a:t>
            </a:r>
            <a:r>
              <a:rPr lang="fr-FR" altLang="fr-FR" sz="1600" b="1">
                <a:solidFill>
                  <a:srgbClr val="008000"/>
                </a:solidFill>
              </a:rPr>
              <a:t>feuille </a:t>
            </a:r>
            <a:r>
              <a:rPr lang="fr-FR" altLang="fr-FR" sz="1600">
                <a:solidFill>
                  <a:srgbClr val="008000"/>
                </a:solidFill>
              </a:rPr>
              <a:t>et </a:t>
            </a:r>
            <a:r>
              <a:rPr lang="fr-FR" altLang="fr-FR" sz="1600" b="1">
                <a:solidFill>
                  <a:srgbClr val="008000"/>
                </a:solidFill>
              </a:rPr>
              <a:t>fruit </a:t>
            </a:r>
            <a:r>
              <a:rPr lang="fr-FR" altLang="fr-FR" sz="1600">
                <a:solidFill>
                  <a:srgbClr val="008000"/>
                </a:solidFill>
              </a:rPr>
              <a:t>mangés par le bétail.</a:t>
            </a:r>
          </a:p>
          <a:p>
            <a:pPr eaLnBrk="1" hangingPunct="1"/>
            <a:r>
              <a:rPr lang="fr-FR" altLang="fr-FR" sz="1600" b="1">
                <a:solidFill>
                  <a:srgbClr val="008000"/>
                </a:solidFill>
              </a:rPr>
              <a:t>Humaine </a:t>
            </a:r>
            <a:r>
              <a:rPr lang="fr-FR" altLang="fr-FR" sz="1600">
                <a:solidFill>
                  <a:srgbClr val="008000"/>
                </a:solidFill>
              </a:rPr>
              <a:t>: </a:t>
            </a:r>
            <a:r>
              <a:rPr lang="fr-FR" altLang="fr-FR" sz="1600" b="1">
                <a:solidFill>
                  <a:srgbClr val="008000"/>
                </a:solidFill>
              </a:rPr>
              <a:t>Fruit </a:t>
            </a:r>
            <a:r>
              <a:rPr lang="fr-FR" altLang="fr-FR" sz="1600">
                <a:solidFill>
                  <a:srgbClr val="008000"/>
                </a:solidFill>
              </a:rPr>
              <a:t>entre dans préparation de certains plats locaux (</a:t>
            </a:r>
            <a:r>
              <a:rPr lang="fr-FR" altLang="fr-FR" sz="1600" i="1">
                <a:solidFill>
                  <a:srgbClr val="008000"/>
                </a:solidFill>
              </a:rPr>
              <a:t>ndoungouty ou yapp Saloum </a:t>
            </a:r>
            <a:r>
              <a:rPr lang="fr-FR" altLang="fr-FR" sz="1600">
                <a:solidFill>
                  <a:srgbClr val="008000"/>
                </a:solidFill>
              </a:rPr>
              <a:t>; sauce </a:t>
            </a:r>
            <a:r>
              <a:rPr lang="fr-FR" altLang="fr-FR" sz="1600" i="1">
                <a:solidFill>
                  <a:srgbClr val="008000"/>
                </a:solidFill>
              </a:rPr>
              <a:t>bassi </a:t>
            </a:r>
            <a:r>
              <a:rPr lang="fr-FR" altLang="fr-FR" sz="1600">
                <a:solidFill>
                  <a:srgbClr val="008000"/>
                </a:solidFill>
              </a:rPr>
              <a:t>pour le couscous, </a:t>
            </a:r>
            <a:r>
              <a:rPr lang="fr-FR" altLang="fr-FR" sz="1600" i="1">
                <a:solidFill>
                  <a:srgbClr val="008000"/>
                </a:solidFill>
              </a:rPr>
              <a:t>ngourbane et mbakhal</a:t>
            </a:r>
            <a:r>
              <a:rPr lang="fr-FR" altLang="fr-FR" sz="1600">
                <a:solidFill>
                  <a:srgbClr val="008000"/>
                </a:solidFill>
              </a:rPr>
              <a:t>)</a:t>
            </a:r>
            <a:r>
              <a:rPr lang="fr-FR" altLang="fr-FR" sz="1600" i="1">
                <a:solidFill>
                  <a:srgbClr val="008000"/>
                </a:solidFill>
              </a:rPr>
              <a:t>.</a:t>
            </a:r>
          </a:p>
          <a:p>
            <a:pPr eaLnBrk="1" hangingPunct="1"/>
            <a:r>
              <a:rPr lang="fr-FR" altLang="fr-FR" sz="1600" b="1">
                <a:solidFill>
                  <a:srgbClr val="008000"/>
                </a:solidFill>
              </a:rPr>
              <a:t>Usages artisanaux : </a:t>
            </a:r>
            <a:r>
              <a:rPr lang="fr-FR" altLang="fr-FR" sz="1600">
                <a:solidFill>
                  <a:srgbClr val="008000"/>
                </a:solidFill>
              </a:rPr>
              <a:t>meubles, ustensiles de cuisine, oeuvres d’art </a:t>
            </a:r>
            <a:r>
              <a:rPr lang="fr-FR" altLang="fr-FR" sz="1600" i="1">
                <a:solidFill>
                  <a:srgbClr val="008000"/>
                </a:solidFill>
              </a:rPr>
              <a:t>(djembé).</a:t>
            </a:r>
          </a:p>
          <a:p>
            <a:pPr eaLnBrk="1" hangingPunct="1"/>
            <a:r>
              <a:rPr lang="fr-FR" altLang="fr-FR" sz="1600" b="1">
                <a:solidFill>
                  <a:srgbClr val="008000"/>
                </a:solidFill>
              </a:rPr>
              <a:t>Pharmacopée traditionnelle : N</a:t>
            </a:r>
            <a:r>
              <a:rPr lang="fr-FR" altLang="fr-FR" sz="1600">
                <a:solidFill>
                  <a:srgbClr val="008000"/>
                </a:solidFill>
              </a:rPr>
              <a:t>oix du </a:t>
            </a:r>
            <a:r>
              <a:rPr lang="fr-FR" altLang="fr-FR" sz="1600" b="1">
                <a:solidFill>
                  <a:srgbClr val="008000"/>
                </a:solidFill>
              </a:rPr>
              <a:t>fruit </a:t>
            </a:r>
            <a:r>
              <a:rPr lang="fr-FR" altLang="fr-FR" sz="1600">
                <a:solidFill>
                  <a:srgbClr val="008000"/>
                </a:solidFill>
              </a:rPr>
              <a:t>: brûlures. </a:t>
            </a:r>
            <a:r>
              <a:rPr lang="fr-FR" altLang="fr-FR" sz="1600" b="1">
                <a:solidFill>
                  <a:srgbClr val="008000"/>
                </a:solidFill>
              </a:rPr>
              <a:t>Péricarpe </a:t>
            </a:r>
            <a:r>
              <a:rPr lang="fr-FR" altLang="fr-FR" sz="1600">
                <a:solidFill>
                  <a:srgbClr val="008000"/>
                </a:solidFill>
              </a:rPr>
              <a:t>séché et transformé en poudre : plaies et autres blessures. </a:t>
            </a:r>
            <a:r>
              <a:rPr lang="fr-FR" altLang="fr-FR" sz="1600" b="1">
                <a:solidFill>
                  <a:srgbClr val="008000"/>
                </a:solidFill>
              </a:rPr>
              <a:t>Fleurs </a:t>
            </a:r>
            <a:r>
              <a:rPr lang="fr-FR" altLang="fr-FR" sz="1600">
                <a:solidFill>
                  <a:srgbClr val="008000"/>
                </a:solidFill>
              </a:rPr>
              <a:t>malaxées à l’alimentation du bétail : vertus fortifiantes et engraissantes, maux de ventre et vermifuges, myopie et fatigue. </a:t>
            </a:r>
            <a:r>
              <a:rPr lang="fr-FR" altLang="fr-FR" sz="1600" b="1">
                <a:solidFill>
                  <a:srgbClr val="008000"/>
                </a:solidFill>
              </a:rPr>
              <a:t>Feuilles </a:t>
            </a:r>
            <a:r>
              <a:rPr lang="fr-FR" altLang="fr-FR" sz="1600">
                <a:solidFill>
                  <a:srgbClr val="008000"/>
                </a:solidFill>
              </a:rPr>
              <a:t>bouillies : maux de ventre, toux, vomissements et vermifuges. La poudre des feuilles ajoutée à la nourriture soigne la diarrhée des enfants. La décoction des feuilles soigne aussi la conjonctivite. </a:t>
            </a:r>
            <a:r>
              <a:rPr lang="fr-FR" altLang="fr-FR" sz="1600" b="1">
                <a:solidFill>
                  <a:srgbClr val="008000"/>
                </a:solidFill>
              </a:rPr>
              <a:t>Ecorces </a:t>
            </a:r>
            <a:r>
              <a:rPr lang="fr-FR" altLang="fr-FR" sz="1600">
                <a:solidFill>
                  <a:srgbClr val="008000"/>
                </a:solidFill>
              </a:rPr>
              <a:t>: parasites, douleurs, diarrhée, manque d’appétit , eczémas, brûlures, céphalées, maux de dents, toux, fébrifuges. </a:t>
            </a:r>
            <a:r>
              <a:rPr lang="fr-FR" altLang="fr-FR" sz="1600" b="1">
                <a:solidFill>
                  <a:srgbClr val="008000"/>
                </a:solidFill>
              </a:rPr>
              <a:t>Racines </a:t>
            </a:r>
            <a:r>
              <a:rPr lang="fr-FR" altLang="fr-FR" sz="1600">
                <a:solidFill>
                  <a:srgbClr val="008000"/>
                </a:solidFill>
              </a:rPr>
              <a:t>: maux de ventre, fatigue, vomissements, enfant énurétique, diarrhée, appétit.</a:t>
            </a:r>
          </a:p>
          <a:p>
            <a:pPr eaLnBrk="1" hangingPunct="1"/>
            <a:r>
              <a:rPr lang="fr-FR" altLang="fr-FR" sz="1600" b="1">
                <a:solidFill>
                  <a:srgbClr val="008000"/>
                </a:solidFill>
              </a:rPr>
              <a:t>Usages cultuels : </a:t>
            </a:r>
            <a:r>
              <a:rPr lang="fr-FR" altLang="fr-FR" sz="1600">
                <a:solidFill>
                  <a:srgbClr val="008000"/>
                </a:solidFill>
              </a:rPr>
              <a:t>Arbre à palabre (</a:t>
            </a:r>
            <a:r>
              <a:rPr lang="fr-FR" altLang="fr-FR" sz="1600" i="1">
                <a:solidFill>
                  <a:srgbClr val="008000"/>
                </a:solidFill>
              </a:rPr>
              <a:t>penth </a:t>
            </a:r>
            <a:r>
              <a:rPr lang="fr-FR" altLang="fr-FR" sz="1600">
                <a:solidFill>
                  <a:srgbClr val="008000"/>
                </a:solidFill>
              </a:rPr>
              <a:t>), bon présage, signe de providence, cure dents, protection contre accident ou esprit maléfique; </a:t>
            </a:r>
            <a:r>
              <a:rPr lang="fr-FR" altLang="fr-FR" sz="1600" b="1">
                <a:solidFill>
                  <a:srgbClr val="008000"/>
                </a:solidFill>
              </a:rPr>
              <a:t>racines </a:t>
            </a:r>
            <a:r>
              <a:rPr lang="fr-FR" altLang="fr-FR" sz="1600">
                <a:solidFill>
                  <a:srgbClr val="008000"/>
                </a:solidFill>
              </a:rPr>
              <a:t>: protection femme enceinte contre les mauvaises langues et le mauvais oeil.</a:t>
            </a:r>
          </a:p>
          <a:p>
            <a:pPr eaLnBrk="1" hangingPunct="1"/>
            <a:r>
              <a:rPr lang="fr-FR" altLang="fr-FR" sz="1600" b="1">
                <a:solidFill>
                  <a:srgbClr val="008000"/>
                </a:solidFill>
              </a:rPr>
              <a:t>Habitat : </a:t>
            </a:r>
            <a:r>
              <a:rPr lang="fr-FR" altLang="fr-FR" sz="1600">
                <a:solidFill>
                  <a:srgbClr val="008000"/>
                </a:solidFill>
              </a:rPr>
              <a:t>Savanes soudaniennes, forêts sèches, sur sols moyens.</a:t>
            </a:r>
          </a:p>
          <a:p>
            <a:pPr eaLnBrk="1" hangingPunct="1"/>
            <a:r>
              <a:rPr lang="fr-FR" altLang="fr-FR" sz="1600" b="1">
                <a:solidFill>
                  <a:srgbClr val="008000"/>
                </a:solidFill>
              </a:rPr>
              <a:t>Répartition : </a:t>
            </a:r>
            <a:r>
              <a:rPr lang="fr-FR" altLang="fr-FR" sz="1600">
                <a:solidFill>
                  <a:srgbClr val="008000"/>
                </a:solidFill>
              </a:rPr>
              <a:t>Du Sénégal au Cameroun.</a:t>
            </a:r>
          </a:p>
          <a:p>
            <a:pPr eaLnBrk="1" hangingPunct="1"/>
            <a:r>
              <a:rPr lang="fr-FR" altLang="fr-FR" sz="1600">
                <a:solidFill>
                  <a:srgbClr val="008000"/>
                </a:solidFill>
              </a:rPr>
              <a:t>Source : </a:t>
            </a:r>
            <a:r>
              <a:rPr lang="fr-FR" altLang="fr-FR" sz="1600" i="1">
                <a:solidFill>
                  <a:srgbClr val="008000"/>
                </a:solidFill>
              </a:rPr>
              <a:t>Atlas sur les ressources sauvages au Sénégal, ibid</a:t>
            </a:r>
            <a:r>
              <a:rPr lang="fr-FR" altLang="fr-FR" sz="1600">
                <a:solidFill>
                  <a:srgbClr val="008000"/>
                </a:solidFill>
              </a:rPr>
              <a:t>.</a:t>
            </a:r>
          </a:p>
        </p:txBody>
      </p:sp>
      <p:pic>
        <p:nvPicPr>
          <p:cNvPr id="61451" name="Image 10">
            <a:extLst>
              <a:ext uri="{FF2B5EF4-FFF2-40B4-BE49-F238E27FC236}">
                <a16:creationId xmlns:a16="http://schemas.microsoft.com/office/drawing/2014/main" id="{AEE2B288-B9FA-48F7-89B4-0BA4E5D8DE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75813" y="4935538"/>
            <a:ext cx="2286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Image 11">
            <a:extLst>
              <a:ext uri="{FF2B5EF4-FFF2-40B4-BE49-F238E27FC236}">
                <a16:creationId xmlns:a16="http://schemas.microsoft.com/office/drawing/2014/main" id="{61C53DEF-03F0-4667-9533-A2ED05D418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54963" y="4960938"/>
            <a:ext cx="16256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Image 12">
            <a:extLst>
              <a:ext uri="{FF2B5EF4-FFF2-40B4-BE49-F238E27FC236}">
                <a16:creationId xmlns:a16="http://schemas.microsoft.com/office/drawing/2014/main" id="{B99E6866-3333-4272-AC03-275E51A8AA4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18025" y="5237163"/>
            <a:ext cx="19812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Image 13">
            <a:extLst>
              <a:ext uri="{FF2B5EF4-FFF2-40B4-BE49-F238E27FC236}">
                <a16:creationId xmlns:a16="http://schemas.microsoft.com/office/drawing/2014/main" id="{4C8785FA-A04A-4544-9734-6CBDD29939E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73863" y="4959350"/>
            <a:ext cx="8128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ZoneTexte 14">
            <a:extLst>
              <a:ext uri="{FF2B5EF4-FFF2-40B4-BE49-F238E27FC236}">
                <a16:creationId xmlns:a16="http://schemas.microsoft.com/office/drawing/2014/main" id="{D6698644-85A4-47F4-A22E-6694D8C9DC10}"/>
              </a:ext>
            </a:extLst>
          </p:cNvPr>
          <p:cNvSpPr txBox="1">
            <a:spLocks noChangeArrowheads="1"/>
          </p:cNvSpPr>
          <p:nvPr/>
        </p:nvSpPr>
        <p:spPr bwMode="auto">
          <a:xfrm>
            <a:off x="6334125" y="6305550"/>
            <a:ext cx="1793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Djembé </a:t>
            </a:r>
            <a:r>
              <a:rPr lang="fr-FR" altLang="fr-FR" sz="1200">
                <a:solidFill>
                  <a:srgbClr val="008000"/>
                </a:solidFill>
              </a:rPr>
              <a:t>en bois de </a:t>
            </a:r>
            <a:r>
              <a:rPr lang="fr-FR" altLang="fr-FR" sz="1200" i="1">
                <a:solidFill>
                  <a:srgbClr val="008000"/>
                </a:solidFill>
              </a:rPr>
              <a:t>Cordyla pinnata</a:t>
            </a:r>
            <a:endParaRPr lang="fr-FR" altLang="fr-FR" sz="1200">
              <a:solidFill>
                <a:srgbClr val="008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BBF4D53-0A86-4A5A-8365-FC569E31576C}"/>
              </a:ext>
            </a:extLst>
          </p:cNvPr>
          <p:cNvSpPr>
            <a:spLocks noGrp="1"/>
          </p:cNvSpPr>
          <p:nvPr>
            <p:ph type="sldNum" sz="quarter" idx="12"/>
          </p:nvPr>
        </p:nvSpPr>
        <p:spPr>
          <a:xfrm>
            <a:off x="69850" y="90488"/>
            <a:ext cx="487363" cy="352425"/>
          </a:xfrm>
        </p:spPr>
        <p:txBody>
          <a:bodyPr/>
          <a:lstStyle/>
          <a:p>
            <a:pPr>
              <a:defRPr/>
            </a:pPr>
            <a:fld id="{D126E133-637B-4DAE-88B1-B40A1E87DFBC}" type="slidenum">
              <a:rPr lang="fr-FR"/>
              <a:pPr>
                <a:defRPr/>
              </a:pPr>
              <a:t>76</a:t>
            </a:fld>
            <a:endParaRPr lang="fr-FR"/>
          </a:p>
        </p:txBody>
      </p:sp>
      <p:sp>
        <p:nvSpPr>
          <p:cNvPr id="62467" name="Rectangle 2">
            <a:extLst>
              <a:ext uri="{FF2B5EF4-FFF2-40B4-BE49-F238E27FC236}">
                <a16:creationId xmlns:a16="http://schemas.microsoft.com/office/drawing/2014/main" id="{EA8EC8BD-5030-4D7C-A602-F63C1E866AD2}"/>
              </a:ext>
            </a:extLst>
          </p:cNvPr>
          <p:cNvSpPr>
            <a:spLocks noChangeArrowheads="1"/>
          </p:cNvSpPr>
          <p:nvPr/>
        </p:nvSpPr>
        <p:spPr bwMode="auto">
          <a:xfrm>
            <a:off x="179388" y="1028700"/>
            <a:ext cx="7585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3.23. </a:t>
            </a:r>
            <a:r>
              <a:rPr lang="fr-FR" altLang="fr-FR" b="1">
                <a:solidFill>
                  <a:srgbClr val="008000"/>
                </a:solidFill>
              </a:rPr>
              <a:t>Arbre à vernis</a:t>
            </a:r>
            <a:r>
              <a:rPr lang="fr-FR" altLang="fr-FR">
                <a:solidFill>
                  <a:srgbClr val="008000"/>
                </a:solidFill>
              </a:rPr>
              <a:t>, </a:t>
            </a:r>
            <a:r>
              <a:rPr lang="fr-FR" altLang="fr-FR" b="1">
                <a:solidFill>
                  <a:srgbClr val="008000"/>
                </a:solidFill>
              </a:rPr>
              <a:t>Copal du Bénin </a:t>
            </a:r>
            <a:r>
              <a:rPr lang="fr-FR" altLang="fr-FR">
                <a:solidFill>
                  <a:srgbClr val="008000"/>
                </a:solidFill>
              </a:rPr>
              <a:t>(</a:t>
            </a:r>
            <a:r>
              <a:rPr lang="fr-FR" altLang="fr-FR" i="1">
                <a:solidFill>
                  <a:srgbClr val="008000"/>
                </a:solidFill>
              </a:rPr>
              <a:t>Daniella oliveri</a:t>
            </a:r>
            <a:r>
              <a:rPr lang="fr-FR" altLang="fr-FR">
                <a:solidFill>
                  <a:srgbClr val="008000"/>
                </a:solidFill>
              </a:rPr>
              <a:t>) (</a:t>
            </a:r>
            <a:r>
              <a:rPr lang="fr-FR" altLang="fr-FR" i="1" u="sng">
                <a:hlinkClick r:id="rId2"/>
              </a:rPr>
              <a:t>Caesalpiniaceae</a:t>
            </a:r>
            <a:r>
              <a:rPr lang="fr-FR" altLang="fr-FR">
                <a:solidFill>
                  <a:srgbClr val="008000"/>
                </a:solidFill>
              </a:rPr>
              <a:t>)</a:t>
            </a:r>
          </a:p>
        </p:txBody>
      </p:sp>
      <p:sp>
        <p:nvSpPr>
          <p:cNvPr id="62468" name="Rectangle 3">
            <a:extLst>
              <a:ext uri="{FF2B5EF4-FFF2-40B4-BE49-F238E27FC236}">
                <a16:creationId xmlns:a16="http://schemas.microsoft.com/office/drawing/2014/main" id="{58668F44-0ABD-4582-A449-A2DDDAEB7F6C}"/>
              </a:ext>
            </a:extLst>
          </p:cNvPr>
          <p:cNvSpPr>
            <a:spLocks noChangeArrowheads="1"/>
          </p:cNvSpPr>
          <p:nvPr/>
        </p:nvSpPr>
        <p:spPr bwMode="auto">
          <a:xfrm>
            <a:off x="4287838" y="1317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2469" name="Rectangle 15">
            <a:extLst>
              <a:ext uri="{FF2B5EF4-FFF2-40B4-BE49-F238E27FC236}">
                <a16:creationId xmlns:a16="http://schemas.microsoft.com/office/drawing/2014/main" id="{61917550-E437-4E04-8525-C3196EDD3120}"/>
              </a:ext>
            </a:extLst>
          </p:cNvPr>
          <p:cNvSpPr>
            <a:spLocks noChangeArrowheads="1"/>
          </p:cNvSpPr>
          <p:nvPr/>
        </p:nvSpPr>
        <p:spPr bwMode="auto">
          <a:xfrm>
            <a:off x="3673475" y="-47625"/>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62470" name="Rectangle 5">
            <a:extLst>
              <a:ext uri="{FF2B5EF4-FFF2-40B4-BE49-F238E27FC236}">
                <a16:creationId xmlns:a16="http://schemas.microsoft.com/office/drawing/2014/main" id="{8A310E0C-0A1A-44EE-A997-454A6E9D6745}"/>
              </a:ext>
            </a:extLst>
          </p:cNvPr>
          <p:cNvSpPr>
            <a:spLocks noChangeArrowheads="1"/>
          </p:cNvSpPr>
          <p:nvPr/>
        </p:nvSpPr>
        <p:spPr bwMode="auto">
          <a:xfrm>
            <a:off x="139700" y="688975"/>
            <a:ext cx="821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a:t>
            </a:r>
            <a:endParaRPr lang="fr-FR" altLang="fr-FR" dirty="0"/>
          </a:p>
        </p:txBody>
      </p:sp>
      <p:pic>
        <p:nvPicPr>
          <p:cNvPr id="62471" name="Image 14" descr="logo aride_s.jpg">
            <a:extLst>
              <a:ext uri="{FF2B5EF4-FFF2-40B4-BE49-F238E27FC236}">
                <a16:creationId xmlns:a16="http://schemas.microsoft.com/office/drawing/2014/main" id="{41273137-001E-4161-8058-52CDCD6607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413" y="1111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2" descr="medicament2_s">
            <a:extLst>
              <a:ext uri="{FF2B5EF4-FFF2-40B4-BE49-F238E27FC236}">
                <a16:creationId xmlns:a16="http://schemas.microsoft.com/office/drawing/2014/main" id="{360D15DC-C869-4B21-A17F-DA76916B0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388" y="90488"/>
            <a:ext cx="43656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ZoneTexte 9">
            <a:extLst>
              <a:ext uri="{FF2B5EF4-FFF2-40B4-BE49-F238E27FC236}">
                <a16:creationId xmlns:a16="http://schemas.microsoft.com/office/drawing/2014/main" id="{4575BF4F-21D2-474D-A194-ADBCB9432AF0}"/>
              </a:ext>
            </a:extLst>
          </p:cNvPr>
          <p:cNvSpPr txBox="1">
            <a:spLocks noChangeArrowheads="1"/>
          </p:cNvSpPr>
          <p:nvPr/>
        </p:nvSpPr>
        <p:spPr bwMode="auto">
          <a:xfrm>
            <a:off x="139700" y="1397000"/>
            <a:ext cx="1177925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600" dirty="0">
                <a:solidFill>
                  <a:srgbClr val="008000"/>
                </a:solidFill>
              </a:rPr>
              <a:t>Arbre de taille moyenne, à feuilles caduques, atteignant 25 (-35) m de haut; fût rectiligne et cylindrique, jusqu'à 200 cm de diamètre, sans contreforts; surface de l'écorce, de blanc grisâtre, devenant écailleuse chez les arbres plus âgés. Habitat : savane arborée, savane et de brousse dans les prairies plus ouvert, sur tout type de sol, mais souvent sur ​​des sols sableux, de l’Afrique de l’Ouest et du centre, et aussi au Soudan et en Ouganda. Il est souvent l'un des arbres dominants dans la savane plus humide. Il peut constituer localement des peuplements presque purs, par exemple dans les localités inondées temporairement dans la région du Sahel. </a:t>
            </a:r>
            <a:r>
              <a:rPr lang="fr-FR" altLang="fr-FR" sz="1600" i="1" dirty="0"/>
              <a:t> </a:t>
            </a:r>
            <a:r>
              <a:rPr lang="fr-FR" altLang="fr-FR" sz="1600" i="1" dirty="0" err="1">
                <a:solidFill>
                  <a:srgbClr val="008000"/>
                </a:solidFill>
              </a:rPr>
              <a:t>Daniellia</a:t>
            </a:r>
            <a:r>
              <a:rPr lang="fr-FR" altLang="fr-FR" sz="1600" i="1" dirty="0">
                <a:solidFill>
                  <a:srgbClr val="008000"/>
                </a:solidFill>
              </a:rPr>
              <a:t> </a:t>
            </a:r>
            <a:r>
              <a:rPr lang="fr-FR" altLang="fr-FR" sz="1600" i="1" dirty="0" err="1">
                <a:solidFill>
                  <a:srgbClr val="008000"/>
                </a:solidFill>
              </a:rPr>
              <a:t>Oliveri</a:t>
            </a:r>
            <a:r>
              <a:rPr lang="fr-FR" altLang="fr-FR" sz="1600" dirty="0">
                <a:solidFill>
                  <a:srgbClr val="008000"/>
                </a:solidFill>
              </a:rPr>
              <a:t> est une espèce produisant beaucoup de drageons et exigeante en lumière.</a:t>
            </a:r>
          </a:p>
          <a:p>
            <a:pPr algn="just" eaLnBrk="1" hangingPunct="1"/>
            <a:r>
              <a:rPr lang="fr-FR" altLang="fr-FR" sz="1600" dirty="0">
                <a:solidFill>
                  <a:srgbClr val="008000"/>
                </a:solidFill>
              </a:rPr>
              <a:t>Son </a:t>
            </a:r>
            <a:r>
              <a:rPr lang="fr-FR" altLang="fr-FR" sz="1600" b="1" dirty="0">
                <a:solidFill>
                  <a:srgbClr val="008000"/>
                </a:solidFill>
              </a:rPr>
              <a:t>bois</a:t>
            </a:r>
            <a:r>
              <a:rPr lang="fr-FR" altLang="fr-FR" sz="1600" dirty="0">
                <a:solidFill>
                  <a:srgbClr val="008000"/>
                </a:solidFill>
              </a:rPr>
              <a:t>, cotée comme « </a:t>
            </a:r>
            <a:r>
              <a:rPr lang="fr-FR" altLang="fr-FR" sz="1600" b="1" dirty="0">
                <a:solidFill>
                  <a:srgbClr val="008000"/>
                </a:solidFill>
              </a:rPr>
              <a:t>copal</a:t>
            </a:r>
            <a:r>
              <a:rPr lang="fr-FR" altLang="fr-FR" sz="1600" dirty="0">
                <a:solidFill>
                  <a:srgbClr val="008000"/>
                </a:solidFill>
              </a:rPr>
              <a:t> de l’Ouest » et «</a:t>
            </a:r>
            <a:r>
              <a:rPr lang="fr-FR" altLang="fr-FR" sz="1600" dirty="0" err="1">
                <a:solidFill>
                  <a:srgbClr val="008000"/>
                </a:solidFill>
              </a:rPr>
              <a:t>Daniellia</a:t>
            </a:r>
            <a:r>
              <a:rPr lang="fr-FR" altLang="fr-FR" sz="1600" dirty="0">
                <a:solidFill>
                  <a:srgbClr val="008000"/>
                </a:solidFill>
              </a:rPr>
              <a:t> », est utilisé pour la parqueterie légère, la menuiserie, les boiseries intérieures, les meubles, la construction de bateaux, des jouets, des auges, tambours, bols, riz mortiers, caisses d'emballage, égouttoirs, sculptures, placages, contreplaqués, panneaux de fibres et panneaux de particules. Cependant, il est un peu trop gommeux pour la menuiserie et des sculptures de haute qualité. </a:t>
            </a:r>
            <a:r>
              <a:rPr lang="fr-FR" altLang="fr-FR" sz="1600" b="1" dirty="0">
                <a:solidFill>
                  <a:srgbClr val="008000"/>
                </a:solidFill>
              </a:rPr>
              <a:t>Il est populaire comme bois de chauffage</a:t>
            </a:r>
            <a:r>
              <a:rPr lang="fr-FR" altLang="fr-FR" sz="1600" dirty="0">
                <a:solidFill>
                  <a:srgbClr val="008000"/>
                </a:solidFill>
              </a:rPr>
              <a:t>, car il a une fumée odorante et est à combustion lente. Le bois a été utilisé pour la fabrication du papier. La cendre de bois est parfois utilisé dans la production de savon. On fabrique des ruches avec les bandes d’écorce. La résine ou gomme, dénommée « copal », est parfumé et est utilisée comme torche ou comme encens dans les cérémonies religieuses et pour la fumigation des maisons et des vêtements pour chasser les insectes. La gomme, qui n’est pas soluble dans l'essence de térébenthine ou l'alcool, peut être estérifié pour produire une laque.  Le bois de cœur est rouge-brun, gris ou rouge avec des stries sombres et est clairement distinct de l’aubier blanchâtre avec une rose ou teinte brune. Il est résistant aux incendies, s’ils ne sont pas trop fréquents.</a:t>
            </a:r>
          </a:p>
          <a:p>
            <a:pPr algn="just" eaLnBrk="1" hangingPunct="1"/>
            <a:r>
              <a:rPr lang="fr-FR" altLang="fr-FR" sz="1200" dirty="0">
                <a:solidFill>
                  <a:srgbClr val="008000"/>
                </a:solidFill>
              </a:rPr>
              <a:t>Sources : a) </a:t>
            </a:r>
            <a:r>
              <a:rPr lang="fr-FR" altLang="fr-FR" sz="1200" dirty="0">
                <a:solidFill>
                  <a:srgbClr val="008000"/>
                </a:solidFill>
                <a:hlinkClick r:id="rId5"/>
              </a:rPr>
              <a:t>http://www.prota4u.org/protav8.asp?p=Daniellia+oliveri</a:t>
            </a:r>
            <a:r>
              <a:rPr lang="fr-FR" altLang="fr-FR" sz="1200" dirty="0">
                <a:solidFill>
                  <a:srgbClr val="008000"/>
                </a:solidFill>
              </a:rPr>
              <a:t>, </a:t>
            </a:r>
          </a:p>
          <a:p>
            <a:pPr algn="just" eaLnBrk="1" hangingPunct="1"/>
            <a:r>
              <a:rPr lang="fr-FR" altLang="fr-FR" sz="1200" dirty="0">
                <a:solidFill>
                  <a:srgbClr val="008000"/>
                </a:solidFill>
              </a:rPr>
              <a:t>b) </a:t>
            </a:r>
            <a:r>
              <a:rPr lang="fr-FR" altLang="fr-FR" sz="1200" dirty="0">
                <a:solidFill>
                  <a:srgbClr val="008000"/>
                </a:solidFill>
                <a:hlinkClick r:id="rId6"/>
              </a:rPr>
              <a:t>http://www.ajol.info/index.php/ijbcs/article/view/101258</a:t>
            </a:r>
            <a:r>
              <a:rPr lang="fr-FR" altLang="fr-FR" sz="1200" dirty="0">
                <a:solidFill>
                  <a:srgbClr val="008000"/>
                </a:solidFill>
              </a:rPr>
              <a:t>  </a:t>
            </a:r>
          </a:p>
        </p:txBody>
      </p:sp>
      <p:pic>
        <p:nvPicPr>
          <p:cNvPr id="62474" name="Image 11">
            <a:extLst>
              <a:ext uri="{FF2B5EF4-FFF2-40B4-BE49-F238E27FC236}">
                <a16:creationId xmlns:a16="http://schemas.microsoft.com/office/drawing/2014/main" id="{6532E29C-C439-46F4-A48F-2A23F357EE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50338" y="198438"/>
            <a:ext cx="14287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Image 12">
            <a:extLst>
              <a:ext uri="{FF2B5EF4-FFF2-40B4-BE49-F238E27FC236}">
                <a16:creationId xmlns:a16="http://schemas.microsoft.com/office/drawing/2014/main" id="{41FB9055-3045-42F7-B4B3-6649E7792C4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29900" y="144463"/>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Image 13">
            <a:extLst>
              <a:ext uri="{FF2B5EF4-FFF2-40B4-BE49-F238E27FC236}">
                <a16:creationId xmlns:a16="http://schemas.microsoft.com/office/drawing/2014/main" id="{ACC8369D-0E4D-4B10-978C-5F68258B49C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65900" y="5092700"/>
            <a:ext cx="119856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Image 14">
            <a:extLst>
              <a:ext uri="{FF2B5EF4-FFF2-40B4-BE49-F238E27FC236}">
                <a16:creationId xmlns:a16="http://schemas.microsoft.com/office/drawing/2014/main" id="{3E70AD9B-3F0D-48E4-BDD6-F7BB06E2716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93050" y="5121275"/>
            <a:ext cx="13287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Image 15">
            <a:extLst>
              <a:ext uri="{FF2B5EF4-FFF2-40B4-BE49-F238E27FC236}">
                <a16:creationId xmlns:a16="http://schemas.microsoft.com/office/drawing/2014/main" id="{F2958B29-FBA1-468B-A7A3-C471FF7ABB4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350375" y="5121275"/>
            <a:ext cx="138588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Image 16">
            <a:extLst>
              <a:ext uri="{FF2B5EF4-FFF2-40B4-BE49-F238E27FC236}">
                <a16:creationId xmlns:a16="http://schemas.microsoft.com/office/drawing/2014/main" id="{C694C544-10F8-43BB-93ED-EDADB5F4894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920413" y="5121275"/>
            <a:ext cx="11271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Image 17">
            <a:extLst>
              <a:ext uri="{FF2B5EF4-FFF2-40B4-BE49-F238E27FC236}">
                <a16:creationId xmlns:a16="http://schemas.microsoft.com/office/drawing/2014/main" id="{41FD3470-4BC0-4DFA-97B5-BD14836A29F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27625" y="5121275"/>
            <a:ext cx="130968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Image 18">
            <a:extLst>
              <a:ext uri="{FF2B5EF4-FFF2-40B4-BE49-F238E27FC236}">
                <a16:creationId xmlns:a16="http://schemas.microsoft.com/office/drawing/2014/main" id="{F44FD321-5AA8-484B-9FD5-9A2FD38C691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968500" y="5734050"/>
            <a:ext cx="14287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2" name="Image 19">
            <a:extLst>
              <a:ext uri="{FF2B5EF4-FFF2-40B4-BE49-F238E27FC236}">
                <a16:creationId xmlns:a16="http://schemas.microsoft.com/office/drawing/2014/main" id="{8EFB8F92-B853-47D5-87CE-87F36AAEDE2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5125" y="5621338"/>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3" name="Image 20">
            <a:extLst>
              <a:ext uri="{FF2B5EF4-FFF2-40B4-BE49-F238E27FC236}">
                <a16:creationId xmlns:a16="http://schemas.microsoft.com/office/drawing/2014/main" id="{E1CB8B00-C481-461E-8578-D8D1640781B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571875" y="5705475"/>
            <a:ext cx="14287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4" name="Picture 3" descr="image003">
            <a:extLst>
              <a:ext uri="{FF2B5EF4-FFF2-40B4-BE49-F238E27FC236}">
                <a16:creationId xmlns:a16="http://schemas.microsoft.com/office/drawing/2014/main" id="{D7EF19EE-DC3F-4915-A96B-7017EC711EC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03425" y="128588"/>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5" name="Picture 3" descr="fourrage2_ss">
            <a:extLst>
              <a:ext uri="{FF2B5EF4-FFF2-40B4-BE49-F238E27FC236}">
                <a16:creationId xmlns:a16="http://schemas.microsoft.com/office/drawing/2014/main" id="{D19D804A-C493-4810-9AA1-B81FCB5B09F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03488" y="84138"/>
            <a:ext cx="4270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6" name="ZoneTexte 24">
            <a:extLst>
              <a:ext uri="{FF2B5EF4-FFF2-40B4-BE49-F238E27FC236}">
                <a16:creationId xmlns:a16="http://schemas.microsoft.com/office/drawing/2014/main" id="{88468606-4507-4DE7-AEBC-36990E25F2AC}"/>
              </a:ext>
            </a:extLst>
          </p:cNvPr>
          <p:cNvSpPr txBox="1">
            <a:spLocks noChangeArrowheads="1"/>
          </p:cNvSpPr>
          <p:nvPr/>
        </p:nvSpPr>
        <p:spPr bwMode="auto">
          <a:xfrm>
            <a:off x="3128963" y="101600"/>
            <a:ext cx="442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2400" b="1">
                <a:solidFill>
                  <a:srgbClr val="008000"/>
                </a:solidFill>
              </a:rPr>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0898B23-6C9A-45BD-A1EA-C30FFB24B48A}"/>
              </a:ext>
            </a:extLst>
          </p:cNvPr>
          <p:cNvSpPr>
            <a:spLocks noGrp="1"/>
          </p:cNvSpPr>
          <p:nvPr>
            <p:ph type="sldNum" sz="quarter" idx="12"/>
          </p:nvPr>
        </p:nvSpPr>
        <p:spPr>
          <a:xfrm>
            <a:off x="80963" y="149225"/>
            <a:ext cx="434975" cy="365125"/>
          </a:xfrm>
        </p:spPr>
        <p:txBody>
          <a:bodyPr/>
          <a:lstStyle/>
          <a:p>
            <a:pPr>
              <a:defRPr/>
            </a:pPr>
            <a:fld id="{6133F5FC-D979-4D64-BF56-34EEDA2D1233}" type="slidenum">
              <a:rPr lang="fr-FR"/>
              <a:pPr>
                <a:defRPr/>
              </a:pPr>
              <a:t>77</a:t>
            </a:fld>
            <a:endParaRPr lang="fr-FR"/>
          </a:p>
        </p:txBody>
      </p:sp>
      <p:pic>
        <p:nvPicPr>
          <p:cNvPr id="63491" name="Image 2">
            <a:extLst>
              <a:ext uri="{FF2B5EF4-FFF2-40B4-BE49-F238E27FC236}">
                <a16:creationId xmlns:a16="http://schemas.microsoft.com/office/drawing/2014/main" id="{D9EFEF20-BE98-4FE5-9857-3062CDDD2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80688" y="3263900"/>
            <a:ext cx="14287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age 3">
            <a:extLst>
              <a:ext uri="{FF2B5EF4-FFF2-40B4-BE49-F238E27FC236}">
                <a16:creationId xmlns:a16="http://schemas.microsoft.com/office/drawing/2014/main" id="{64848BC1-9E38-4250-A88C-9FFCCA05B4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61625" y="101600"/>
            <a:ext cx="14287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ZoneTexte 4">
            <a:extLst>
              <a:ext uri="{FF2B5EF4-FFF2-40B4-BE49-F238E27FC236}">
                <a16:creationId xmlns:a16="http://schemas.microsoft.com/office/drawing/2014/main" id="{A26B729F-6EFA-45EA-9756-C1D1EE3480E3}"/>
              </a:ext>
            </a:extLst>
          </p:cNvPr>
          <p:cNvSpPr txBox="1">
            <a:spLocks noChangeArrowheads="1"/>
          </p:cNvSpPr>
          <p:nvPr/>
        </p:nvSpPr>
        <p:spPr bwMode="auto">
          <a:xfrm>
            <a:off x="10328275" y="6396038"/>
            <a:ext cx="186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Bois de </a:t>
            </a:r>
            <a:r>
              <a:rPr lang="fr-FR" altLang="fr-FR" sz="1200" i="1" dirty="0" err="1">
                <a:solidFill>
                  <a:srgbClr val="008000"/>
                </a:solidFill>
              </a:rPr>
              <a:t>Daniellia</a:t>
            </a:r>
            <a:r>
              <a:rPr lang="fr-FR" altLang="fr-FR" sz="1200" i="1" dirty="0">
                <a:solidFill>
                  <a:srgbClr val="008000"/>
                </a:solidFill>
              </a:rPr>
              <a:t> </a:t>
            </a:r>
            <a:r>
              <a:rPr lang="fr-FR" altLang="fr-FR" sz="1200" i="1" dirty="0" err="1">
                <a:solidFill>
                  <a:srgbClr val="008000"/>
                </a:solidFill>
              </a:rPr>
              <a:t>oliveri</a:t>
            </a:r>
            <a:r>
              <a:rPr lang="fr-FR" altLang="fr-FR" sz="1200" i="1" dirty="0">
                <a:solidFill>
                  <a:srgbClr val="008000"/>
                </a:solidFill>
              </a:rPr>
              <a:t> </a:t>
            </a:r>
            <a:r>
              <a:rPr lang="fr-FR" altLang="fr-FR" sz="1200" dirty="0">
                <a:solidFill>
                  <a:srgbClr val="008000"/>
                </a:solidFill>
              </a:rPr>
              <a:t>(source Prota4U).</a:t>
            </a:r>
          </a:p>
        </p:txBody>
      </p:sp>
      <p:pic>
        <p:nvPicPr>
          <p:cNvPr id="63494" name="Image 5">
            <a:extLst>
              <a:ext uri="{FF2B5EF4-FFF2-40B4-BE49-F238E27FC236}">
                <a16:creationId xmlns:a16="http://schemas.microsoft.com/office/drawing/2014/main" id="{F3AC303D-098B-4BF3-82F7-241299C284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925" y="4349750"/>
            <a:ext cx="20764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Image 6">
            <a:extLst>
              <a:ext uri="{FF2B5EF4-FFF2-40B4-BE49-F238E27FC236}">
                <a16:creationId xmlns:a16="http://schemas.microsoft.com/office/drawing/2014/main" id="{C3E87110-5BDF-4E9B-B94B-E833ADA273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6538" y="4522788"/>
            <a:ext cx="226853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Image 7">
            <a:extLst>
              <a:ext uri="{FF2B5EF4-FFF2-40B4-BE49-F238E27FC236}">
                <a16:creationId xmlns:a16="http://schemas.microsoft.com/office/drawing/2014/main" id="{9E3A360E-FA91-4820-90BB-F35F92C9A4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4395788"/>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Image 8">
            <a:extLst>
              <a:ext uri="{FF2B5EF4-FFF2-40B4-BE49-F238E27FC236}">
                <a16:creationId xmlns:a16="http://schemas.microsoft.com/office/drawing/2014/main" id="{92DC3473-B0EB-4859-A091-28D7765415C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29563" y="4216400"/>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ZoneTexte 9">
            <a:extLst>
              <a:ext uri="{FF2B5EF4-FFF2-40B4-BE49-F238E27FC236}">
                <a16:creationId xmlns:a16="http://schemas.microsoft.com/office/drawing/2014/main" id="{DBA192BF-4273-4854-81A1-8BCDE7EC2416}"/>
              </a:ext>
            </a:extLst>
          </p:cNvPr>
          <p:cNvSpPr txBox="1">
            <a:spLocks noChangeArrowheads="1"/>
          </p:cNvSpPr>
          <p:nvPr/>
        </p:nvSpPr>
        <p:spPr bwMode="auto">
          <a:xfrm>
            <a:off x="5461000" y="6224588"/>
            <a:ext cx="2170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Fleurs de </a:t>
            </a:r>
            <a:r>
              <a:rPr lang="fr-FR" altLang="fr-FR" sz="1200" i="1" dirty="0" err="1">
                <a:solidFill>
                  <a:srgbClr val="008000"/>
                </a:solidFill>
              </a:rPr>
              <a:t>Daniellia</a:t>
            </a:r>
            <a:r>
              <a:rPr lang="fr-FR" altLang="fr-FR" sz="1200" i="1" dirty="0">
                <a:solidFill>
                  <a:srgbClr val="008000"/>
                </a:solidFill>
              </a:rPr>
              <a:t> </a:t>
            </a:r>
            <a:r>
              <a:rPr lang="fr-FR" altLang="fr-FR" sz="1200" i="1" dirty="0" err="1">
                <a:solidFill>
                  <a:srgbClr val="008000"/>
                </a:solidFill>
              </a:rPr>
              <a:t>oliveri</a:t>
            </a:r>
            <a:r>
              <a:rPr lang="fr-FR" altLang="fr-FR" sz="1200" i="1" dirty="0">
                <a:solidFill>
                  <a:srgbClr val="008000"/>
                </a:solidFill>
              </a:rPr>
              <a:t> </a:t>
            </a:r>
            <a:r>
              <a:rPr lang="fr-FR" altLang="fr-FR" sz="1200" dirty="0">
                <a:solidFill>
                  <a:srgbClr val="008000"/>
                </a:solidFill>
              </a:rPr>
              <a:t>(source Prota4U)</a:t>
            </a:r>
          </a:p>
        </p:txBody>
      </p:sp>
      <p:sp>
        <p:nvSpPr>
          <p:cNvPr id="63499" name="ZoneTexte 10">
            <a:extLst>
              <a:ext uri="{FF2B5EF4-FFF2-40B4-BE49-F238E27FC236}">
                <a16:creationId xmlns:a16="http://schemas.microsoft.com/office/drawing/2014/main" id="{2B366AA9-2734-4711-8537-9D83A18785C2}"/>
              </a:ext>
            </a:extLst>
          </p:cNvPr>
          <p:cNvSpPr txBox="1">
            <a:spLocks noChangeArrowheads="1"/>
          </p:cNvSpPr>
          <p:nvPr/>
        </p:nvSpPr>
        <p:spPr bwMode="auto">
          <a:xfrm>
            <a:off x="2528888" y="6075363"/>
            <a:ext cx="2798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Fleurs de </a:t>
            </a:r>
            <a:r>
              <a:rPr lang="fr-FR" altLang="fr-FR" sz="1200" i="1">
                <a:solidFill>
                  <a:srgbClr val="008000"/>
                </a:solidFill>
              </a:rPr>
              <a:t>Daniellia oliveri. S</a:t>
            </a:r>
            <a:r>
              <a:rPr lang="fr-FR" altLang="fr-FR" sz="1200">
                <a:solidFill>
                  <a:srgbClr val="008000"/>
                </a:solidFill>
              </a:rPr>
              <a:t>ource </a:t>
            </a:r>
            <a:r>
              <a:rPr lang="fr-FR" altLang="fr-FR" sz="1200">
                <a:solidFill>
                  <a:srgbClr val="008000"/>
                </a:solidFill>
                <a:hlinkClick r:id="rId8"/>
              </a:rPr>
              <a:t>http://fasobrousse.e-monsite.com/pages/vegetaux/page.html</a:t>
            </a:r>
            <a:r>
              <a:rPr lang="fr-FR" altLang="fr-FR" sz="1200">
                <a:solidFill>
                  <a:srgbClr val="008000"/>
                </a:solidFill>
              </a:rPr>
              <a:t> </a:t>
            </a:r>
          </a:p>
        </p:txBody>
      </p:sp>
      <p:sp>
        <p:nvSpPr>
          <p:cNvPr id="63500" name="ZoneTexte 11">
            <a:extLst>
              <a:ext uri="{FF2B5EF4-FFF2-40B4-BE49-F238E27FC236}">
                <a16:creationId xmlns:a16="http://schemas.microsoft.com/office/drawing/2014/main" id="{F5EFBC6F-4EAA-47B9-B8EA-C087574C8A3C}"/>
              </a:ext>
            </a:extLst>
          </p:cNvPr>
          <p:cNvSpPr txBox="1">
            <a:spLocks noChangeArrowheads="1"/>
          </p:cNvSpPr>
          <p:nvPr/>
        </p:nvSpPr>
        <p:spPr bwMode="auto">
          <a:xfrm>
            <a:off x="7716838" y="6075363"/>
            <a:ext cx="28908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Daniellia oliveri. </a:t>
            </a:r>
            <a:r>
              <a:rPr lang="fr-FR" altLang="fr-FR" sz="1200">
                <a:solidFill>
                  <a:srgbClr val="008000"/>
                </a:solidFill>
              </a:rPr>
              <a:t>Source : </a:t>
            </a:r>
            <a:r>
              <a:rPr lang="fr-FR" altLang="fr-FR" sz="1200">
                <a:solidFill>
                  <a:srgbClr val="008000"/>
                </a:solidFill>
                <a:hlinkClick r:id="rId9"/>
              </a:rPr>
              <a:t>http://www.bee-paysage.fr/biblioplantes-fiche-plante.php?nomtaxon=Daniellia%20oliveri</a:t>
            </a:r>
            <a:r>
              <a:rPr lang="fr-FR" altLang="fr-FR" sz="1200">
                <a:solidFill>
                  <a:srgbClr val="008000"/>
                </a:solidFill>
              </a:rPr>
              <a:t> </a:t>
            </a:r>
          </a:p>
        </p:txBody>
      </p:sp>
      <p:sp>
        <p:nvSpPr>
          <p:cNvPr id="63501" name="Rectangle 13">
            <a:extLst>
              <a:ext uri="{FF2B5EF4-FFF2-40B4-BE49-F238E27FC236}">
                <a16:creationId xmlns:a16="http://schemas.microsoft.com/office/drawing/2014/main" id="{1F266790-A24F-4AED-B251-A649FE48DF88}"/>
              </a:ext>
            </a:extLst>
          </p:cNvPr>
          <p:cNvSpPr>
            <a:spLocks noChangeArrowheads="1"/>
          </p:cNvSpPr>
          <p:nvPr/>
        </p:nvSpPr>
        <p:spPr bwMode="auto">
          <a:xfrm>
            <a:off x="179388" y="1028700"/>
            <a:ext cx="8172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3.23. </a:t>
            </a:r>
            <a:r>
              <a:rPr lang="fr-FR" altLang="fr-FR" b="1">
                <a:solidFill>
                  <a:srgbClr val="008000"/>
                </a:solidFill>
              </a:rPr>
              <a:t>Arbre à vernis</a:t>
            </a:r>
            <a:r>
              <a:rPr lang="fr-FR" altLang="fr-FR">
                <a:solidFill>
                  <a:srgbClr val="008000"/>
                </a:solidFill>
              </a:rPr>
              <a:t>, </a:t>
            </a:r>
            <a:r>
              <a:rPr lang="fr-FR" altLang="fr-FR" b="1">
                <a:solidFill>
                  <a:srgbClr val="008000"/>
                </a:solidFill>
              </a:rPr>
              <a:t>Copal du Bénin </a:t>
            </a:r>
            <a:r>
              <a:rPr lang="fr-FR" altLang="fr-FR">
                <a:solidFill>
                  <a:srgbClr val="008000"/>
                </a:solidFill>
              </a:rPr>
              <a:t>(</a:t>
            </a:r>
            <a:r>
              <a:rPr lang="fr-FR" altLang="fr-FR" i="1">
                <a:solidFill>
                  <a:srgbClr val="008000"/>
                </a:solidFill>
              </a:rPr>
              <a:t>Daniella oliveri</a:t>
            </a:r>
            <a:r>
              <a:rPr lang="fr-FR" altLang="fr-FR">
                <a:solidFill>
                  <a:srgbClr val="008000"/>
                </a:solidFill>
              </a:rPr>
              <a:t>) (</a:t>
            </a:r>
            <a:r>
              <a:rPr lang="fr-FR" altLang="fr-FR" i="1" u="sng">
                <a:hlinkClick r:id="rId10"/>
              </a:rPr>
              <a:t>Caesalpiniaceae</a:t>
            </a:r>
            <a:r>
              <a:rPr lang="fr-FR" altLang="fr-FR">
                <a:solidFill>
                  <a:srgbClr val="008000"/>
                </a:solidFill>
              </a:rPr>
              <a:t>) (suite et fin)</a:t>
            </a:r>
          </a:p>
        </p:txBody>
      </p:sp>
      <p:sp>
        <p:nvSpPr>
          <p:cNvPr id="63502" name="Rectangle 14">
            <a:extLst>
              <a:ext uri="{FF2B5EF4-FFF2-40B4-BE49-F238E27FC236}">
                <a16:creationId xmlns:a16="http://schemas.microsoft.com/office/drawing/2014/main" id="{9C0FEFE7-0267-4B56-A4E4-92EBA846A9B2}"/>
              </a:ext>
            </a:extLst>
          </p:cNvPr>
          <p:cNvSpPr>
            <a:spLocks noChangeArrowheads="1"/>
          </p:cNvSpPr>
          <p:nvPr/>
        </p:nvSpPr>
        <p:spPr bwMode="auto">
          <a:xfrm>
            <a:off x="4287838" y="1317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3503" name="Rectangle 15">
            <a:extLst>
              <a:ext uri="{FF2B5EF4-FFF2-40B4-BE49-F238E27FC236}">
                <a16:creationId xmlns:a16="http://schemas.microsoft.com/office/drawing/2014/main" id="{54195F60-763F-478D-A95F-6FF0C8B2357D}"/>
              </a:ext>
            </a:extLst>
          </p:cNvPr>
          <p:cNvSpPr>
            <a:spLocks noChangeArrowheads="1"/>
          </p:cNvSpPr>
          <p:nvPr/>
        </p:nvSpPr>
        <p:spPr bwMode="auto">
          <a:xfrm>
            <a:off x="3673475" y="-47625"/>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63504" name="Rectangle 16">
            <a:extLst>
              <a:ext uri="{FF2B5EF4-FFF2-40B4-BE49-F238E27FC236}">
                <a16:creationId xmlns:a16="http://schemas.microsoft.com/office/drawing/2014/main" id="{3F73B984-281B-4D14-A1E1-E6BA7DEF6728}"/>
              </a:ext>
            </a:extLst>
          </p:cNvPr>
          <p:cNvSpPr>
            <a:spLocks noChangeArrowheads="1"/>
          </p:cNvSpPr>
          <p:nvPr/>
        </p:nvSpPr>
        <p:spPr bwMode="auto">
          <a:xfrm>
            <a:off x="139700" y="688975"/>
            <a:ext cx="821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63505" name="Image 14" descr="logo aride_s.jpg">
            <a:extLst>
              <a:ext uri="{FF2B5EF4-FFF2-40B4-BE49-F238E27FC236}">
                <a16:creationId xmlns:a16="http://schemas.microsoft.com/office/drawing/2014/main" id="{E16F5755-511A-4BD0-B61D-FED5441679F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0413" y="1111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2" descr="medicament2_s">
            <a:extLst>
              <a:ext uri="{FF2B5EF4-FFF2-40B4-BE49-F238E27FC236}">
                <a16:creationId xmlns:a16="http://schemas.microsoft.com/office/drawing/2014/main" id="{4B49FB0A-0D7D-43B9-819C-DDC8571922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9388" y="90488"/>
            <a:ext cx="43656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Picture 3" descr="image003">
            <a:extLst>
              <a:ext uri="{FF2B5EF4-FFF2-40B4-BE49-F238E27FC236}">
                <a16:creationId xmlns:a16="http://schemas.microsoft.com/office/drawing/2014/main" id="{FC6F3083-63C3-4A46-8CB9-BB87F09445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03425" y="128588"/>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Picture 3" descr="fourrage2_ss">
            <a:extLst>
              <a:ext uri="{FF2B5EF4-FFF2-40B4-BE49-F238E27FC236}">
                <a16:creationId xmlns:a16="http://schemas.microsoft.com/office/drawing/2014/main" id="{97829991-B3D5-4815-B657-E606A0928E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3488" y="84138"/>
            <a:ext cx="4270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9" name="ZoneTexte 21">
            <a:extLst>
              <a:ext uri="{FF2B5EF4-FFF2-40B4-BE49-F238E27FC236}">
                <a16:creationId xmlns:a16="http://schemas.microsoft.com/office/drawing/2014/main" id="{C31A7D0D-D533-4482-94ED-2FFAB665C121}"/>
              </a:ext>
            </a:extLst>
          </p:cNvPr>
          <p:cNvSpPr txBox="1">
            <a:spLocks noChangeArrowheads="1"/>
          </p:cNvSpPr>
          <p:nvPr/>
        </p:nvSpPr>
        <p:spPr bwMode="auto">
          <a:xfrm>
            <a:off x="3128963" y="101600"/>
            <a:ext cx="442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2400" b="1">
                <a:solidFill>
                  <a:srgbClr val="008000"/>
                </a:solidFill>
              </a:rPr>
              <a:t>↗</a:t>
            </a:r>
          </a:p>
        </p:txBody>
      </p:sp>
      <p:sp>
        <p:nvSpPr>
          <p:cNvPr id="63510" name="ZoneTexte 22">
            <a:extLst>
              <a:ext uri="{FF2B5EF4-FFF2-40B4-BE49-F238E27FC236}">
                <a16:creationId xmlns:a16="http://schemas.microsoft.com/office/drawing/2014/main" id="{51AD2B5C-A8F7-4734-888A-7BA44AB25A71}"/>
              </a:ext>
            </a:extLst>
          </p:cNvPr>
          <p:cNvSpPr txBox="1">
            <a:spLocks noChangeArrowheads="1"/>
          </p:cNvSpPr>
          <p:nvPr/>
        </p:nvSpPr>
        <p:spPr bwMode="auto">
          <a:xfrm>
            <a:off x="396875" y="6429375"/>
            <a:ext cx="1874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Arbre de </a:t>
            </a:r>
            <a:r>
              <a:rPr lang="fr-FR" altLang="fr-FR" sz="1200" i="1">
                <a:solidFill>
                  <a:srgbClr val="008000"/>
                </a:solidFill>
              </a:rPr>
              <a:t>Daniellia oliveri </a:t>
            </a:r>
            <a:r>
              <a:rPr lang="fr-FR" altLang="fr-FR" sz="1200">
                <a:solidFill>
                  <a:srgbClr val="008000"/>
                </a:solidFill>
              </a:rPr>
              <a:t>(source Prota4U).</a:t>
            </a:r>
          </a:p>
        </p:txBody>
      </p:sp>
      <p:sp>
        <p:nvSpPr>
          <p:cNvPr id="63511" name="ZoneTexte 23">
            <a:extLst>
              <a:ext uri="{FF2B5EF4-FFF2-40B4-BE49-F238E27FC236}">
                <a16:creationId xmlns:a16="http://schemas.microsoft.com/office/drawing/2014/main" id="{0AE77E28-A106-4832-BACD-D651513B1FFC}"/>
              </a:ext>
            </a:extLst>
          </p:cNvPr>
          <p:cNvSpPr txBox="1">
            <a:spLocks noChangeArrowheads="1"/>
          </p:cNvSpPr>
          <p:nvPr/>
        </p:nvSpPr>
        <p:spPr bwMode="auto">
          <a:xfrm>
            <a:off x="10161588" y="1058863"/>
            <a:ext cx="2030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Fruits et graines de </a:t>
            </a:r>
            <a:r>
              <a:rPr lang="fr-FR" altLang="fr-FR" sz="1200" i="1">
                <a:solidFill>
                  <a:srgbClr val="008000"/>
                </a:solidFill>
              </a:rPr>
              <a:t>Daniellia oliveri </a:t>
            </a:r>
            <a:r>
              <a:rPr lang="fr-FR" altLang="fr-FR" sz="1200">
                <a:solidFill>
                  <a:srgbClr val="008000"/>
                </a:solidFill>
              </a:rPr>
              <a:t>(source Prota4U).</a:t>
            </a:r>
          </a:p>
        </p:txBody>
      </p:sp>
      <p:sp>
        <p:nvSpPr>
          <p:cNvPr id="63512" name="ZoneTexte 24">
            <a:extLst>
              <a:ext uri="{FF2B5EF4-FFF2-40B4-BE49-F238E27FC236}">
                <a16:creationId xmlns:a16="http://schemas.microsoft.com/office/drawing/2014/main" id="{EEF575BA-5A27-4A8C-B0CB-E232D266A590}"/>
              </a:ext>
            </a:extLst>
          </p:cNvPr>
          <p:cNvSpPr txBox="1">
            <a:spLocks noChangeArrowheads="1"/>
          </p:cNvSpPr>
          <p:nvPr/>
        </p:nvSpPr>
        <p:spPr bwMode="auto">
          <a:xfrm>
            <a:off x="139700" y="1395413"/>
            <a:ext cx="10321925"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sz="1400" dirty="0">
                <a:solidFill>
                  <a:srgbClr val="008000"/>
                </a:solidFill>
              </a:rPr>
              <a:t>Arbre caduque de taille moyenne atteignant 25(–35) m de haut. </a:t>
            </a:r>
            <a:r>
              <a:rPr lang="fr-FR" altLang="fr-FR" sz="1400" dirty="0">
                <a:solidFill>
                  <a:srgbClr val="008000"/>
                </a:solidFill>
              </a:rPr>
              <a:t>La gomme, l’écorce, et dans une moindre mesure, les racines et les feuilles, sont largement utilisés dans la </a:t>
            </a:r>
            <a:r>
              <a:rPr lang="fr-FR" altLang="fr-FR" sz="1400" b="1" dirty="0">
                <a:solidFill>
                  <a:srgbClr val="008000"/>
                </a:solidFill>
              </a:rPr>
              <a:t>médecine traditionnelle</a:t>
            </a:r>
            <a:r>
              <a:rPr lang="fr-FR" altLang="fr-FR" sz="1400" dirty="0">
                <a:solidFill>
                  <a:srgbClr val="008000"/>
                </a:solidFill>
              </a:rPr>
              <a:t>. Il a des </a:t>
            </a:r>
            <a:r>
              <a:rPr lang="fr-FR" altLang="fr-FR" sz="1400" i="1" dirty="0">
                <a:solidFill>
                  <a:srgbClr val="008000"/>
                </a:solidFill>
              </a:rPr>
              <a:t>propriétés antimicrobiennes.</a:t>
            </a:r>
            <a:r>
              <a:rPr lang="fr-FR" altLang="fr-FR" sz="1400" dirty="0">
                <a:solidFill>
                  <a:srgbClr val="008000"/>
                </a:solidFill>
              </a:rPr>
              <a:t> La gomme, l'écorce et les feuilles sont brûlées et la fumée inhalée pour traiter des maux de tête et la migraine; la fumée est également utilisé comme répulsif contre les moustiques. La gomme est mâchée et avalée comme purgatif pour traiter la diarrhée. En Côte d'Ivoire la gomme est considéré comme aphrodisiaque et diurétique, et il est mâchée pour traiter la toux, des maux de tête, de la tachycardie et de la menstruation douloureuse. La gomme est appliquée extérieurement pour traiter la peau de démangeaisons et de maladies de la peau. La gomme et l'écorce sont prises dans diverses préparations, interne et externe, et parfois avec d'autres parties de la plante, pour traiter les maladies vénériennes, les ulcères et les plaies, les plaies de circoncision, la lèpre, la dysenterie, coliques, problèmes menstruels, la toux, le rhume, angine, bronchite, la tuberculose, des problèmes rénaux, l'appendicite, maux de tête, maux de dos, les rhumatismes, les douleurs de la fièvre, la hernie, les maux de dents et les morsures de serpent. Au Burkina Faso, une décoction d'écorce est donnée aux moutons et chèvres pour traiter les vers intestinaux. Les jeunes feuilles sont consommées avec des condiments ou cuits dans la soupe, comme </a:t>
            </a:r>
            <a:r>
              <a:rPr lang="fr-FR" altLang="fr-FR" sz="1400" b="1" dirty="0">
                <a:solidFill>
                  <a:srgbClr val="008000"/>
                </a:solidFill>
              </a:rPr>
              <a:t>aliment de famine</a:t>
            </a:r>
            <a:r>
              <a:rPr lang="fr-FR" altLang="fr-FR" sz="1400" dirty="0">
                <a:solidFill>
                  <a:srgbClr val="008000"/>
                </a:solidFill>
              </a:rPr>
              <a:t>. Les graines et les fruits sont consommés occasionnellement. Les bovins broutent les feuilles facilement, et les feuilles sont utilisées comme fourrage. </a:t>
            </a:r>
            <a:r>
              <a:rPr lang="fr-FR" altLang="fr-FR" sz="1400" b="1" dirty="0">
                <a:solidFill>
                  <a:srgbClr val="008000"/>
                </a:solidFill>
              </a:rPr>
              <a:t>Il est considéré comme un arbre relativement à croissance rapide. </a:t>
            </a:r>
            <a:r>
              <a:rPr lang="fr-FR" altLang="fr-FR" sz="1200" dirty="0">
                <a:solidFill>
                  <a:srgbClr val="008000"/>
                </a:solidFill>
              </a:rPr>
              <a:t>Sources : a) </a:t>
            </a:r>
            <a:r>
              <a:rPr lang="fr-FR" altLang="fr-FR" sz="1200" dirty="0">
                <a:solidFill>
                  <a:srgbClr val="008000"/>
                </a:solidFill>
                <a:hlinkClick r:id="rId15"/>
              </a:rPr>
              <a:t>http://www.prota4u.org/protav8.asp?p=Daniellia+oliveri</a:t>
            </a:r>
            <a:r>
              <a:rPr lang="fr-FR" altLang="fr-FR" sz="1200" dirty="0">
                <a:solidFill>
                  <a:srgbClr val="008000"/>
                </a:solidFill>
              </a:rPr>
              <a:t>, b) </a:t>
            </a:r>
            <a:r>
              <a:rPr lang="fr-FR" altLang="fr-FR" sz="1200" dirty="0">
                <a:solidFill>
                  <a:srgbClr val="008000"/>
                </a:solidFill>
                <a:hlinkClick r:id="rId16"/>
              </a:rPr>
              <a:t>http://www.ajol.info/index.php/ijbcs/article/view/101258</a:t>
            </a:r>
            <a:r>
              <a:rPr lang="fr-FR" altLang="fr-FR" sz="1200" dirty="0">
                <a:solidFill>
                  <a:srgbClr val="008000"/>
                </a:solidFill>
              </a:rPr>
              <a:t>, c) </a:t>
            </a:r>
            <a:r>
              <a:rPr lang="fr-FR" altLang="fr-FR" sz="1200" dirty="0">
                <a:solidFill>
                  <a:srgbClr val="008000"/>
                </a:solidFill>
                <a:hlinkClick r:id="rId17"/>
              </a:rPr>
              <a:t>http://uses.plantnet-project.org/fr/Daniellia_oliveri_(PROTA)</a:t>
            </a:r>
            <a:r>
              <a:rPr lang="fr-FR" altLang="fr-FR" sz="1200" dirty="0">
                <a:solidFill>
                  <a:srgbClr val="008000"/>
                </a:solidFill>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F0C3E50-485B-4240-A286-75578F396B77}"/>
              </a:ext>
            </a:extLst>
          </p:cNvPr>
          <p:cNvSpPr>
            <a:spLocks noGrp="1"/>
          </p:cNvSpPr>
          <p:nvPr>
            <p:ph type="sldNum" sz="quarter" idx="12"/>
          </p:nvPr>
        </p:nvSpPr>
        <p:spPr>
          <a:xfrm>
            <a:off x="150813" y="84138"/>
            <a:ext cx="477837" cy="363537"/>
          </a:xfrm>
        </p:spPr>
        <p:txBody>
          <a:bodyPr/>
          <a:lstStyle/>
          <a:p>
            <a:pPr>
              <a:defRPr/>
            </a:pPr>
            <a:fld id="{6C63F8A2-B3E5-41DF-9D36-B1F3D273618B}" type="slidenum">
              <a:rPr lang="fr-FR"/>
              <a:pPr>
                <a:defRPr/>
              </a:pPr>
              <a:t>78</a:t>
            </a:fld>
            <a:endParaRPr lang="fr-FR"/>
          </a:p>
        </p:txBody>
      </p:sp>
      <p:sp>
        <p:nvSpPr>
          <p:cNvPr id="64515" name="Rectangle 2">
            <a:extLst>
              <a:ext uri="{FF2B5EF4-FFF2-40B4-BE49-F238E27FC236}">
                <a16:creationId xmlns:a16="http://schemas.microsoft.com/office/drawing/2014/main" id="{12C46E3C-41A0-49B1-A3BB-631C0A8062E0}"/>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4516" name="Rectangle 15">
            <a:extLst>
              <a:ext uri="{FF2B5EF4-FFF2-40B4-BE49-F238E27FC236}">
                <a16:creationId xmlns:a16="http://schemas.microsoft.com/office/drawing/2014/main" id="{AD45F6AD-E5A2-4DCB-90E1-D9927B005605}"/>
              </a:ext>
            </a:extLst>
          </p:cNvPr>
          <p:cNvSpPr>
            <a:spLocks noChangeArrowheads="1"/>
          </p:cNvSpPr>
          <p:nvPr/>
        </p:nvSpPr>
        <p:spPr bwMode="auto">
          <a:xfrm>
            <a:off x="3206750" y="-23813"/>
            <a:ext cx="504825"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64517" name="Rectangle 4">
            <a:extLst>
              <a:ext uri="{FF2B5EF4-FFF2-40B4-BE49-F238E27FC236}">
                <a16:creationId xmlns:a16="http://schemas.microsoft.com/office/drawing/2014/main" id="{25497B47-3B6F-4302-9FAF-5AA83AD4046E}"/>
              </a:ext>
            </a:extLst>
          </p:cNvPr>
          <p:cNvSpPr>
            <a:spLocks noChangeArrowheads="1"/>
          </p:cNvSpPr>
          <p:nvPr/>
        </p:nvSpPr>
        <p:spPr bwMode="auto">
          <a:xfrm>
            <a:off x="147638" y="663575"/>
            <a:ext cx="8212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64518" name="Image 14" descr="logo aride_s.jpg">
            <a:extLst>
              <a:ext uri="{FF2B5EF4-FFF2-40B4-BE49-F238E27FC236}">
                <a16:creationId xmlns:a16="http://schemas.microsoft.com/office/drawing/2014/main" id="{FDBBCB49-AFA6-456C-8D17-5FBE0FC550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675" y="333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2" descr="medicament2_s">
            <a:extLst>
              <a:ext uri="{FF2B5EF4-FFF2-40B4-BE49-F238E27FC236}">
                <a16:creationId xmlns:a16="http://schemas.microsoft.com/office/drawing/2014/main" id="{183553CC-3ED9-4A93-ACE5-DA7698561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1238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 descr="fourrage2_ss">
            <a:extLst>
              <a:ext uri="{FF2B5EF4-FFF2-40B4-BE49-F238E27FC236}">
                <a16:creationId xmlns:a16="http://schemas.microsoft.com/office/drawing/2014/main" id="{4EC043A1-F4DF-4ED0-B9AC-D0240E8B1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107950"/>
            <a:ext cx="4270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Rectangle 8">
            <a:extLst>
              <a:ext uri="{FF2B5EF4-FFF2-40B4-BE49-F238E27FC236}">
                <a16:creationId xmlns:a16="http://schemas.microsoft.com/office/drawing/2014/main" id="{3E3B01A6-9E7F-4656-B822-97B7A5CBA352}"/>
              </a:ext>
            </a:extLst>
          </p:cNvPr>
          <p:cNvSpPr>
            <a:spLocks noChangeArrowheads="1"/>
          </p:cNvSpPr>
          <p:nvPr/>
        </p:nvSpPr>
        <p:spPr bwMode="auto">
          <a:xfrm>
            <a:off x="147638" y="987425"/>
            <a:ext cx="1056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3.24. </a:t>
            </a:r>
            <a:r>
              <a:rPr lang="fr-FR" altLang="fr-FR" b="1">
                <a:solidFill>
                  <a:srgbClr val="008000"/>
                </a:solidFill>
              </a:rPr>
              <a:t>Détar sucré </a:t>
            </a:r>
            <a:r>
              <a:rPr lang="fr-FR" altLang="fr-FR">
                <a:solidFill>
                  <a:srgbClr val="008000"/>
                </a:solidFill>
              </a:rPr>
              <a:t>ou </a:t>
            </a:r>
            <a:r>
              <a:rPr lang="fr-FR" altLang="fr-FR" b="1">
                <a:solidFill>
                  <a:srgbClr val="008000"/>
                </a:solidFill>
              </a:rPr>
              <a:t>Détar doux </a:t>
            </a:r>
            <a:r>
              <a:rPr lang="fr-FR" altLang="fr-FR">
                <a:solidFill>
                  <a:srgbClr val="008000"/>
                </a:solidFill>
              </a:rPr>
              <a:t>(</a:t>
            </a:r>
            <a:r>
              <a:rPr lang="fr-FR" altLang="fr-FR" i="1">
                <a:solidFill>
                  <a:srgbClr val="008000"/>
                </a:solidFill>
              </a:rPr>
              <a:t>Detarium microcarpum</a:t>
            </a:r>
            <a:r>
              <a:rPr lang="fr-FR" altLang="fr-FR">
                <a:solidFill>
                  <a:srgbClr val="008000"/>
                </a:solidFill>
              </a:rPr>
              <a:t>) (</a:t>
            </a:r>
            <a:r>
              <a:rPr lang="fr-FR" altLang="fr-FR" i="1">
                <a:hlinkClick r:id="rId5" tooltip="Caesalpiniaceae"/>
              </a:rPr>
              <a:t>Caesalpiniaceae</a:t>
            </a:r>
            <a:r>
              <a:rPr lang="fr-FR" altLang="fr-FR">
                <a:solidFill>
                  <a:srgbClr val="008000"/>
                </a:solidFill>
              </a:rPr>
              <a:t> - </a:t>
            </a:r>
            <a:r>
              <a:rPr lang="fr-FR" altLang="fr-FR" i="1">
                <a:solidFill>
                  <a:srgbClr val="008000"/>
                </a:solidFill>
              </a:rPr>
              <a:t>Fabaceae</a:t>
            </a:r>
            <a:r>
              <a:rPr lang="fr-FR" altLang="fr-FR">
                <a:solidFill>
                  <a:srgbClr val="008000"/>
                </a:solidFill>
              </a:rPr>
              <a:t>)</a:t>
            </a:r>
          </a:p>
        </p:txBody>
      </p:sp>
      <p:sp>
        <p:nvSpPr>
          <p:cNvPr id="64522" name="ZoneTexte 9">
            <a:extLst>
              <a:ext uri="{FF2B5EF4-FFF2-40B4-BE49-F238E27FC236}">
                <a16:creationId xmlns:a16="http://schemas.microsoft.com/office/drawing/2014/main" id="{07D893CA-1DA3-4DC2-8BC0-C9116FF422FF}"/>
              </a:ext>
            </a:extLst>
          </p:cNvPr>
          <p:cNvSpPr txBox="1">
            <a:spLocks noChangeArrowheads="1"/>
          </p:cNvSpPr>
          <p:nvPr/>
        </p:nvSpPr>
        <p:spPr bwMode="auto">
          <a:xfrm>
            <a:off x="147638" y="1357313"/>
            <a:ext cx="120443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est un arbre, poussant jusqu'à 15 m de haut, mais peuvent atteindre 25 m dans les zones humides, à usages multiples, avec une large gamme d'utilisations en raison de ses propriétés médicinales, de ses </a:t>
            </a:r>
            <a:r>
              <a:rPr lang="fr-FR" altLang="fr-FR" b="1">
                <a:solidFill>
                  <a:srgbClr val="008000"/>
                </a:solidFill>
              </a:rPr>
              <a:t>fruits comestibles (Ditah)</a:t>
            </a:r>
            <a:r>
              <a:rPr lang="fr-FR" altLang="fr-FR">
                <a:solidFill>
                  <a:srgbClr val="008000"/>
                </a:solidFill>
              </a:rPr>
              <a:t> (consommés crus, cuits ou transformés en farine avec de nombreuses utilisations propres) et de son bois utilisés comme bois de chauffage, poussant naturellement dans les </a:t>
            </a:r>
            <a:r>
              <a:rPr lang="fr-FR" altLang="fr-FR" b="1">
                <a:solidFill>
                  <a:srgbClr val="008000"/>
                </a:solidFill>
              </a:rPr>
              <a:t>régions sèches</a:t>
            </a:r>
            <a:r>
              <a:rPr lang="fr-FR" altLang="fr-FR">
                <a:solidFill>
                  <a:srgbClr val="008000"/>
                </a:solidFill>
              </a:rPr>
              <a:t> de l'Ouest et du Centre de l</a:t>
            </a:r>
            <a:r>
              <a:rPr lang="fr-FR" altLang="fr-FR">
                <a:solidFill>
                  <a:srgbClr val="008000"/>
                </a:solidFill>
                <a:hlinkClick r:id="rId6" tooltip="Afrique"/>
              </a:rPr>
              <a:t>’Afrique</a:t>
            </a:r>
            <a:r>
              <a:rPr lang="fr-FR" altLang="fr-FR">
                <a:solidFill>
                  <a:srgbClr val="008000"/>
                </a:solidFill>
              </a:rPr>
              <a:t>.</a:t>
            </a:r>
            <a:endParaRPr lang="fr-FR" altLang="fr-FR" sz="1200">
              <a:solidFill>
                <a:srgbClr val="008000"/>
              </a:solidFill>
            </a:endParaRPr>
          </a:p>
          <a:p>
            <a:pPr algn="just" eaLnBrk="1" hangingPunct="1"/>
            <a:r>
              <a:rPr lang="fr-FR" altLang="fr-FR" sz="1200">
                <a:solidFill>
                  <a:srgbClr val="008000"/>
                </a:solidFill>
              </a:rPr>
              <a:t>Sources : a) </a:t>
            </a:r>
            <a:r>
              <a:rPr lang="fr-FR" altLang="fr-FR" sz="1200">
                <a:solidFill>
                  <a:srgbClr val="008000"/>
                </a:solidFill>
                <a:hlinkClick r:id="rId7"/>
              </a:rPr>
              <a:t>https://en.wikipedia.org/wiki/Detarium_microcarpum</a:t>
            </a:r>
            <a:r>
              <a:rPr lang="fr-FR" altLang="fr-FR" sz="1200">
                <a:solidFill>
                  <a:srgbClr val="008000"/>
                </a:solidFill>
              </a:rPr>
              <a:t>, b) </a:t>
            </a:r>
            <a:r>
              <a:rPr lang="fr-FR" altLang="fr-FR" sz="1200">
                <a:solidFill>
                  <a:srgbClr val="008000"/>
                </a:solidFill>
                <a:hlinkClick r:id="rId7"/>
              </a:rPr>
              <a:t>https://en.wikipedia.org/wiki/Detarium_microcarpum</a:t>
            </a:r>
            <a:r>
              <a:rPr lang="fr-FR" altLang="fr-FR" sz="1200">
                <a:solidFill>
                  <a:srgbClr val="008000"/>
                </a:solidFill>
              </a:rPr>
              <a:t> </a:t>
            </a:r>
            <a:endParaRPr lang="fr-FR" altLang="fr-FR">
              <a:solidFill>
                <a:srgbClr val="008000"/>
              </a:solidFill>
            </a:endParaRPr>
          </a:p>
        </p:txBody>
      </p:sp>
      <p:pic>
        <p:nvPicPr>
          <p:cNvPr id="64523" name="Picture 2" descr="fruitsLogo9_ss">
            <a:extLst>
              <a:ext uri="{FF2B5EF4-FFF2-40B4-BE49-F238E27FC236}">
                <a16:creationId xmlns:a16="http://schemas.microsoft.com/office/drawing/2014/main" id="{C5F1A768-E791-448C-A01A-B33BA4758B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2488" y="1920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Image 13">
            <a:extLst>
              <a:ext uri="{FF2B5EF4-FFF2-40B4-BE49-F238E27FC236}">
                <a16:creationId xmlns:a16="http://schemas.microsoft.com/office/drawing/2014/main" id="{E62605ED-92F3-4B8C-8F0D-4EA9AD55BF2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99038" y="269398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Image 16">
            <a:extLst>
              <a:ext uri="{FF2B5EF4-FFF2-40B4-BE49-F238E27FC236}">
                <a16:creationId xmlns:a16="http://schemas.microsoft.com/office/drawing/2014/main" id="{520CDA1F-DCEC-49EB-867D-0112370BFCC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09850" y="2703513"/>
            <a:ext cx="21526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Image 18">
            <a:extLst>
              <a:ext uri="{FF2B5EF4-FFF2-40B4-BE49-F238E27FC236}">
                <a16:creationId xmlns:a16="http://schemas.microsoft.com/office/drawing/2014/main" id="{4039CC50-307C-4C78-8ECC-955300DB63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90238" y="-38100"/>
            <a:ext cx="13716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Image 19">
            <a:extLst>
              <a:ext uri="{FF2B5EF4-FFF2-40B4-BE49-F238E27FC236}">
                <a16:creationId xmlns:a16="http://schemas.microsoft.com/office/drawing/2014/main" id="{5EE56955-EC40-4F08-A051-A35BA991888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183813" y="2270125"/>
            <a:ext cx="193516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Image 23">
            <a:extLst>
              <a:ext uri="{FF2B5EF4-FFF2-40B4-BE49-F238E27FC236}">
                <a16:creationId xmlns:a16="http://schemas.microsoft.com/office/drawing/2014/main" id="{AEDEC507-5EF4-4918-AD73-CE85E93B16F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193088" y="2270125"/>
            <a:ext cx="184785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Image 24">
            <a:extLst>
              <a:ext uri="{FF2B5EF4-FFF2-40B4-BE49-F238E27FC236}">
                <a16:creationId xmlns:a16="http://schemas.microsoft.com/office/drawing/2014/main" id="{5AE882E3-C39B-47BA-A61A-91098468932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2725" y="26828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0" name="Image 25">
            <a:extLst>
              <a:ext uri="{FF2B5EF4-FFF2-40B4-BE49-F238E27FC236}">
                <a16:creationId xmlns:a16="http://schemas.microsoft.com/office/drawing/2014/main" id="{4BF29101-62DE-4737-84DB-12909276DB4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93088" y="4502150"/>
            <a:ext cx="19907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Image 26">
            <a:extLst>
              <a:ext uri="{FF2B5EF4-FFF2-40B4-BE49-F238E27FC236}">
                <a16:creationId xmlns:a16="http://schemas.microsoft.com/office/drawing/2014/main" id="{91FC020C-C9F7-4B16-BC70-2662C504346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47638" y="4889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2" name="Image 27">
            <a:extLst>
              <a:ext uri="{FF2B5EF4-FFF2-40B4-BE49-F238E27FC236}">
                <a16:creationId xmlns:a16="http://schemas.microsoft.com/office/drawing/2014/main" id="{6F46A8C6-1B03-40F0-9577-46BF9A30BE24}"/>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505450" y="49149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3" name="Image 28">
            <a:extLst>
              <a:ext uri="{FF2B5EF4-FFF2-40B4-BE49-F238E27FC236}">
                <a16:creationId xmlns:a16="http://schemas.microsoft.com/office/drawing/2014/main" id="{CDF86028-5192-4B6C-8175-6A22620C5025}"/>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0275888" y="4098925"/>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4" name="Image 29">
            <a:extLst>
              <a:ext uri="{FF2B5EF4-FFF2-40B4-BE49-F238E27FC236}">
                <a16:creationId xmlns:a16="http://schemas.microsoft.com/office/drawing/2014/main" id="{BF800C53-B81B-4B9F-866F-FF84EFDE7EB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762250" y="49418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Image 30">
            <a:extLst>
              <a:ext uri="{FF2B5EF4-FFF2-40B4-BE49-F238E27FC236}">
                <a16:creationId xmlns:a16="http://schemas.microsoft.com/office/drawing/2014/main" id="{68E493F0-F197-49FB-8129-DD77026D92DB}"/>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588375" y="9525"/>
            <a:ext cx="211455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228600-810D-47A5-AD10-9AF9550947A6}"/>
              </a:ext>
            </a:extLst>
          </p:cNvPr>
          <p:cNvSpPr>
            <a:spLocks noGrp="1"/>
          </p:cNvSpPr>
          <p:nvPr>
            <p:ph type="sldNum" sz="quarter" idx="12"/>
          </p:nvPr>
        </p:nvSpPr>
        <p:spPr>
          <a:xfrm>
            <a:off x="119063" y="96838"/>
            <a:ext cx="457200" cy="349250"/>
          </a:xfrm>
        </p:spPr>
        <p:txBody>
          <a:bodyPr/>
          <a:lstStyle/>
          <a:p>
            <a:pPr>
              <a:defRPr/>
            </a:pPr>
            <a:fld id="{3F47CBEE-F827-41E1-A536-D9BD3FBE1BCE}" type="slidenum">
              <a:rPr lang="fr-FR"/>
              <a:pPr>
                <a:defRPr/>
              </a:pPr>
              <a:t>79</a:t>
            </a:fld>
            <a:endParaRPr lang="fr-FR"/>
          </a:p>
        </p:txBody>
      </p:sp>
      <p:sp>
        <p:nvSpPr>
          <p:cNvPr id="65539" name="Rectangle 3">
            <a:extLst>
              <a:ext uri="{FF2B5EF4-FFF2-40B4-BE49-F238E27FC236}">
                <a16:creationId xmlns:a16="http://schemas.microsoft.com/office/drawing/2014/main" id="{8702A10B-500E-484C-A209-2AD0FC069A6F}"/>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5540" name="Rectangle 15">
            <a:extLst>
              <a:ext uri="{FF2B5EF4-FFF2-40B4-BE49-F238E27FC236}">
                <a16:creationId xmlns:a16="http://schemas.microsoft.com/office/drawing/2014/main" id="{F36912E8-67DF-45AF-85F6-E7631178BCF2}"/>
              </a:ext>
            </a:extLst>
          </p:cNvPr>
          <p:cNvSpPr>
            <a:spLocks noChangeArrowheads="1"/>
          </p:cNvSpPr>
          <p:nvPr/>
        </p:nvSpPr>
        <p:spPr bwMode="auto">
          <a:xfrm>
            <a:off x="3305175" y="-44450"/>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65541" name="Rectangle 5">
            <a:extLst>
              <a:ext uri="{FF2B5EF4-FFF2-40B4-BE49-F238E27FC236}">
                <a16:creationId xmlns:a16="http://schemas.microsoft.com/office/drawing/2014/main" id="{24102851-1388-4E04-B909-EF0506C675CA}"/>
              </a:ext>
            </a:extLst>
          </p:cNvPr>
          <p:cNvSpPr>
            <a:spLocks noChangeArrowheads="1"/>
          </p:cNvSpPr>
          <p:nvPr/>
        </p:nvSpPr>
        <p:spPr bwMode="auto">
          <a:xfrm>
            <a:off x="0" y="663575"/>
            <a:ext cx="821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65542" name="Image 14" descr="logo aride_s.jpg">
            <a:extLst>
              <a:ext uri="{FF2B5EF4-FFF2-40B4-BE49-F238E27FC236}">
                <a16:creationId xmlns:a16="http://schemas.microsoft.com/office/drawing/2014/main" id="{A5EC5FEE-2562-4C31-B1F9-5030DAD64A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2" descr="medicament2_s">
            <a:extLst>
              <a:ext uri="{FF2B5EF4-FFF2-40B4-BE49-F238E27FC236}">
                <a16:creationId xmlns:a16="http://schemas.microsoft.com/office/drawing/2014/main" id="{D4EA65E6-A989-4EED-9C10-15A250A19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1127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3" descr="fourrage2_ss">
            <a:extLst>
              <a:ext uri="{FF2B5EF4-FFF2-40B4-BE49-F238E27FC236}">
                <a16:creationId xmlns:a16="http://schemas.microsoft.com/office/drawing/2014/main" id="{3D79B886-20FC-42A5-A018-370DF6DC1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538" y="96838"/>
            <a:ext cx="4270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Rectangle 9">
            <a:extLst>
              <a:ext uri="{FF2B5EF4-FFF2-40B4-BE49-F238E27FC236}">
                <a16:creationId xmlns:a16="http://schemas.microsoft.com/office/drawing/2014/main" id="{93C5D8FE-F040-4FF8-86A9-711B356955B5}"/>
              </a:ext>
            </a:extLst>
          </p:cNvPr>
          <p:cNvSpPr>
            <a:spLocks noChangeArrowheads="1"/>
          </p:cNvSpPr>
          <p:nvPr/>
        </p:nvSpPr>
        <p:spPr bwMode="auto">
          <a:xfrm>
            <a:off x="0" y="996950"/>
            <a:ext cx="11115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3.24. </a:t>
            </a:r>
            <a:r>
              <a:rPr lang="fr-FR" altLang="fr-FR" b="1">
                <a:solidFill>
                  <a:srgbClr val="008000"/>
                </a:solidFill>
              </a:rPr>
              <a:t>Détar sucré, petit Détar </a:t>
            </a:r>
            <a:r>
              <a:rPr lang="fr-FR" altLang="fr-FR">
                <a:solidFill>
                  <a:srgbClr val="008000"/>
                </a:solidFill>
              </a:rPr>
              <a:t>ou </a:t>
            </a:r>
            <a:r>
              <a:rPr lang="fr-FR" altLang="fr-FR" b="1">
                <a:solidFill>
                  <a:srgbClr val="008000"/>
                </a:solidFill>
              </a:rPr>
              <a:t>Détar doux </a:t>
            </a:r>
            <a:r>
              <a:rPr lang="fr-FR" altLang="fr-FR">
                <a:solidFill>
                  <a:srgbClr val="008000"/>
                </a:solidFill>
              </a:rPr>
              <a:t>(</a:t>
            </a:r>
            <a:r>
              <a:rPr lang="fr-FR" altLang="fr-FR" i="1">
                <a:solidFill>
                  <a:srgbClr val="008000"/>
                </a:solidFill>
              </a:rPr>
              <a:t>Detarium microcarpum</a:t>
            </a:r>
            <a:r>
              <a:rPr lang="fr-FR" altLang="fr-FR">
                <a:solidFill>
                  <a:srgbClr val="008000"/>
                </a:solidFill>
              </a:rPr>
              <a:t>) (</a:t>
            </a:r>
            <a:r>
              <a:rPr lang="fr-FR" altLang="fr-FR" i="1">
                <a:hlinkClick r:id="rId5" tooltip="Caesalpiniaceae"/>
              </a:rPr>
              <a:t>Caesalpiniaceae</a:t>
            </a:r>
            <a:r>
              <a:rPr lang="fr-FR" altLang="fr-FR">
                <a:solidFill>
                  <a:srgbClr val="008000"/>
                </a:solidFill>
              </a:rPr>
              <a:t> - </a:t>
            </a:r>
            <a:r>
              <a:rPr lang="fr-FR" altLang="fr-FR" i="1">
                <a:solidFill>
                  <a:srgbClr val="008000"/>
                </a:solidFill>
              </a:rPr>
              <a:t>Fabaceae</a:t>
            </a:r>
            <a:r>
              <a:rPr lang="fr-FR" altLang="fr-FR">
                <a:solidFill>
                  <a:srgbClr val="008000"/>
                </a:solidFill>
              </a:rPr>
              <a:t>) (suite et fin)</a:t>
            </a:r>
          </a:p>
        </p:txBody>
      </p:sp>
      <p:pic>
        <p:nvPicPr>
          <p:cNvPr id="65546" name="Picture 2" descr="fruitsLogo9_ss">
            <a:extLst>
              <a:ext uri="{FF2B5EF4-FFF2-40B4-BE49-F238E27FC236}">
                <a16:creationId xmlns:a16="http://schemas.microsoft.com/office/drawing/2014/main" id="{D6615838-E208-4F22-B8CE-BB2663016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425" y="18256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Image 13">
            <a:extLst>
              <a:ext uri="{FF2B5EF4-FFF2-40B4-BE49-F238E27FC236}">
                <a16:creationId xmlns:a16="http://schemas.microsoft.com/office/drawing/2014/main" id="{8632048E-11D2-4E87-B8FA-4E20CC2AD2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6263" y="4699000"/>
            <a:ext cx="22320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Image 15">
            <a:extLst>
              <a:ext uri="{FF2B5EF4-FFF2-40B4-BE49-F238E27FC236}">
                <a16:creationId xmlns:a16="http://schemas.microsoft.com/office/drawing/2014/main" id="{8757B516-F7C0-4558-AB69-2C7E68D4D45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92875" y="4745038"/>
            <a:ext cx="244633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ZoneTexte 2">
            <a:extLst>
              <a:ext uri="{FF2B5EF4-FFF2-40B4-BE49-F238E27FC236}">
                <a16:creationId xmlns:a16="http://schemas.microsoft.com/office/drawing/2014/main" id="{A1CC67A0-1CC1-4AA6-9E77-6EAAC471CF30}"/>
              </a:ext>
            </a:extLst>
          </p:cNvPr>
          <p:cNvSpPr txBox="1">
            <a:spLocks noChangeArrowheads="1"/>
          </p:cNvSpPr>
          <p:nvPr/>
        </p:nvSpPr>
        <p:spPr bwMode="auto">
          <a:xfrm>
            <a:off x="0" y="1327150"/>
            <a:ext cx="12041188"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600">
                <a:solidFill>
                  <a:srgbClr val="008000"/>
                </a:solidFill>
              </a:rPr>
              <a:t>C’est un petit arbre ou un arbuste poussant jusqu'à 15 m de haut, mais pouvant atteindre 25 m dans les zones humides. En termes de taux de croissance, les pousses du tronc peut atteindre une hauteur de 1,5 m - 2 m, en 1 à 2 ans, et sont beaucoup plus vigoureux que les semis qui, en moyenne poussent de 0,6 m, après 3 ans, et peuvent atteindre 1,5 m, en 4 ans. Il fleurit pendant la saison des pluies (Juillet à Septembre / Novembre), mais la période de floraison principale ne dure que jusqu'à 8 jours. Il porte ses fruits à partir de Septembre - Janvier / Mai et en Novembre; l'arbre perd ses feuilles et produit de nouvelles feuilles en Mars. Il est capable de multiplication végétative par tailles de régénération et épamprage, à partir des souches ou des racines, ainsi que la multiplication par boutures de racines et par greffage utilisant greffons d'arbres matures. Contrairement aux autres espèces de sa famille, </a:t>
            </a:r>
            <a:r>
              <a:rPr lang="fr-FR" altLang="fr-FR" sz="1600" b="1" i="1">
                <a:solidFill>
                  <a:srgbClr val="008000"/>
                </a:solidFill>
              </a:rPr>
              <a:t>D.</a:t>
            </a:r>
            <a:r>
              <a:rPr lang="fr-FR" altLang="fr-FR" sz="1600" b="1">
                <a:solidFill>
                  <a:srgbClr val="008000"/>
                </a:solidFill>
              </a:rPr>
              <a:t> </a:t>
            </a:r>
            <a:r>
              <a:rPr lang="fr-FR" altLang="fr-FR" sz="1600" b="1" i="1">
                <a:solidFill>
                  <a:srgbClr val="008000"/>
                </a:solidFill>
              </a:rPr>
              <a:t>microcarpum</a:t>
            </a:r>
            <a:r>
              <a:rPr lang="fr-FR" altLang="fr-FR" sz="1600" b="1">
                <a:solidFill>
                  <a:srgbClr val="008000"/>
                </a:solidFill>
              </a:rPr>
              <a:t> pousse dans la savane sèche</a:t>
            </a:r>
            <a:r>
              <a:rPr lang="fr-FR" altLang="fr-FR" sz="1600">
                <a:solidFill>
                  <a:srgbClr val="008000"/>
                </a:solidFill>
              </a:rPr>
              <a:t>, tandis que </a:t>
            </a:r>
            <a:r>
              <a:rPr lang="fr-FR" altLang="fr-FR" sz="1600" i="1">
                <a:solidFill>
                  <a:srgbClr val="008000"/>
                </a:solidFill>
              </a:rPr>
              <a:t>Detarium senegalense</a:t>
            </a:r>
            <a:r>
              <a:rPr lang="fr-FR" altLang="fr-FR" sz="1600">
                <a:solidFill>
                  <a:srgbClr val="008000"/>
                </a:solidFill>
              </a:rPr>
              <a:t> pousse dans la forêt sèche, et </a:t>
            </a:r>
            <a:r>
              <a:rPr lang="fr-FR" altLang="fr-FR" sz="1600" i="1">
                <a:solidFill>
                  <a:srgbClr val="008000"/>
                </a:solidFill>
              </a:rPr>
              <a:t>Detarium macrocarpum</a:t>
            </a:r>
            <a:r>
              <a:rPr lang="fr-FR" altLang="fr-FR" sz="1600">
                <a:solidFill>
                  <a:srgbClr val="008000"/>
                </a:solidFill>
              </a:rPr>
              <a:t> pousse dans les forêts humides. Beaucoup de différents noms vernaculaires existent pour cette espèce, y compris l'anglais, dattock sucré ou arbre à suif, et les Français, dankh ou petit Detar, ainsi que Abu-laili (au Soudan) ou Tamba Dala (au Mali). Cette espèce se trouve principalement sur les sols ​​peu profonds, pierreux et latéritiques, souvent sur ​​les collines, ainsi que dans les régions avec une pluviométrie annuelle de 600-1000 mm. Il est plus fréquent dans les savanes boisées ou les savanes, les forêts sèches de semi-dégagée et jachères, qui poussent dans des sols sableux ou les disques à haute teneur en fer.</a:t>
            </a:r>
            <a:endParaRPr lang="fr-FR" altLang="fr-FR" sz="1200">
              <a:solidFill>
                <a:srgbClr val="008000"/>
              </a:solidFill>
            </a:endParaRPr>
          </a:p>
          <a:p>
            <a:pPr algn="just" eaLnBrk="1" hangingPunct="1"/>
            <a:r>
              <a:rPr lang="fr-FR" altLang="fr-FR" sz="1200">
                <a:solidFill>
                  <a:srgbClr val="008000"/>
                </a:solidFill>
              </a:rPr>
              <a:t>Sources : a) </a:t>
            </a:r>
            <a:r>
              <a:rPr lang="fr-FR" altLang="fr-FR" sz="1200">
                <a:solidFill>
                  <a:srgbClr val="008000"/>
                </a:solidFill>
                <a:hlinkClick r:id="rId9"/>
              </a:rPr>
              <a:t>https://en.wikipedia.org/wiki/Detarium_microcarpum</a:t>
            </a:r>
            <a:r>
              <a:rPr lang="fr-FR" altLang="fr-FR" sz="1200">
                <a:solidFill>
                  <a:srgbClr val="008000"/>
                </a:solidFill>
              </a:rPr>
              <a:t>, b) </a:t>
            </a:r>
            <a:r>
              <a:rPr lang="fr-FR" altLang="fr-FR" sz="1200">
                <a:solidFill>
                  <a:srgbClr val="008000"/>
                </a:solidFill>
                <a:hlinkClick r:id="rId9"/>
              </a:rPr>
              <a:t>https://en.wikipedia.org/wiki/Detarium_microcarpum</a:t>
            </a:r>
            <a:r>
              <a:rPr lang="fr-FR" altLang="fr-FR" sz="1200">
                <a:solidFill>
                  <a:srgbClr val="008000"/>
                </a:solidFill>
              </a:rPr>
              <a:t>, </a:t>
            </a:r>
          </a:p>
          <a:p>
            <a:pPr algn="just" eaLnBrk="1" hangingPunct="1"/>
            <a:r>
              <a:rPr lang="fr-FR" altLang="fr-FR" sz="1200">
                <a:solidFill>
                  <a:srgbClr val="008000"/>
                </a:solidFill>
              </a:rPr>
              <a:t>c) </a:t>
            </a:r>
            <a:r>
              <a:rPr lang="fr-FR" altLang="fr-FR" sz="1200">
                <a:solidFill>
                  <a:srgbClr val="008000"/>
                </a:solidFill>
                <a:hlinkClick r:id="rId10"/>
              </a:rPr>
              <a:t>http://tropical.theferns.info/image.php?id=Detarium+microcarpum</a:t>
            </a:r>
            <a:r>
              <a:rPr lang="fr-FR" altLang="fr-FR" sz="1200">
                <a:solidFill>
                  <a:srgbClr val="008000"/>
                </a:solidFill>
              </a:rPr>
              <a:t>; d) </a:t>
            </a:r>
            <a:r>
              <a:rPr lang="fr-FR" altLang="fr-FR" sz="1200">
                <a:solidFill>
                  <a:srgbClr val="008000"/>
                </a:solidFill>
                <a:hlinkClick r:id="rId11"/>
              </a:rPr>
              <a:t>http://www.prota4u.org/protav8.asp?fr=1&amp;h=M4&amp;t=Detarium,microcarpum&amp;p=Detarium%20microcarpum</a:t>
            </a:r>
            <a:r>
              <a:rPr lang="fr-FR" altLang="fr-FR" sz="1200">
                <a:solidFill>
                  <a:srgbClr val="008000"/>
                </a:solidFill>
              </a:rPr>
              <a:t>   </a:t>
            </a:r>
          </a:p>
        </p:txBody>
      </p:sp>
      <p:sp>
        <p:nvSpPr>
          <p:cNvPr id="65550" name="ZoneTexte 11">
            <a:extLst>
              <a:ext uri="{FF2B5EF4-FFF2-40B4-BE49-F238E27FC236}">
                <a16:creationId xmlns:a16="http://schemas.microsoft.com/office/drawing/2014/main" id="{5C45B47F-18C4-497A-99C4-BCA7B8B47273}"/>
              </a:ext>
            </a:extLst>
          </p:cNvPr>
          <p:cNvSpPr txBox="1">
            <a:spLocks noChangeArrowheads="1"/>
          </p:cNvSpPr>
          <p:nvPr/>
        </p:nvSpPr>
        <p:spPr bwMode="auto">
          <a:xfrm>
            <a:off x="192088" y="6196013"/>
            <a:ext cx="2925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Fruits à vendre sur le marché local </a:t>
            </a:r>
            <a:r>
              <a:rPr lang="fr-FR" altLang="fr-FR" sz="1200" i="1">
                <a:solidFill>
                  <a:srgbClr val="008000"/>
                </a:solidFill>
              </a:rPr>
              <a:t>© </a:t>
            </a:r>
            <a:r>
              <a:rPr lang="fr-FR" altLang="fr-FR" sz="1200" i="1">
                <a:hlinkClick r:id="rId12"/>
              </a:rPr>
              <a:t>Stefan Porembski; African plants - A Photo Guide</a:t>
            </a:r>
            <a:endParaRPr lang="fr-FR" altLang="fr-FR" sz="1200">
              <a:solidFill>
                <a:srgbClr val="008000"/>
              </a:solidFill>
            </a:endParaRPr>
          </a:p>
        </p:txBody>
      </p:sp>
      <p:sp>
        <p:nvSpPr>
          <p:cNvPr id="65551" name="ZoneTexte 16">
            <a:extLst>
              <a:ext uri="{FF2B5EF4-FFF2-40B4-BE49-F238E27FC236}">
                <a16:creationId xmlns:a16="http://schemas.microsoft.com/office/drawing/2014/main" id="{DF27C975-B787-4CD6-8607-726C3DA583A3}"/>
              </a:ext>
            </a:extLst>
          </p:cNvPr>
          <p:cNvSpPr txBox="1">
            <a:spLocks noChangeArrowheads="1"/>
          </p:cNvSpPr>
          <p:nvPr/>
        </p:nvSpPr>
        <p:spPr bwMode="auto">
          <a:xfrm>
            <a:off x="6189663" y="6302375"/>
            <a:ext cx="318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gousses </a:t>
            </a:r>
            <a:r>
              <a:rPr lang="fr-FR" altLang="fr-FR" sz="1200" i="1">
                <a:solidFill>
                  <a:srgbClr val="008000"/>
                </a:solidFill>
              </a:rPr>
              <a:t>© </a:t>
            </a:r>
            <a:r>
              <a:rPr lang="fr-FR" altLang="fr-FR" sz="1200" i="1">
                <a:hlinkClick r:id="rId12"/>
              </a:rPr>
              <a:t>Philippe Birnbaum; African plants - A Photo Guide</a:t>
            </a:r>
            <a:r>
              <a:rPr lang="fr-FR" altLang="fr-FR" sz="1200" i="1">
                <a:solidFill>
                  <a:srgbClr val="008000"/>
                </a:solidFill>
              </a:rPr>
              <a:t> </a:t>
            </a:r>
            <a:endParaRPr lang="fr-FR" altLang="fr-FR" sz="1200">
              <a:solidFill>
                <a:srgbClr val="008000"/>
              </a:solidFill>
            </a:endParaRPr>
          </a:p>
        </p:txBody>
      </p:sp>
      <p:sp>
        <p:nvSpPr>
          <p:cNvPr id="65552" name="ZoneTexte 17">
            <a:extLst>
              <a:ext uri="{FF2B5EF4-FFF2-40B4-BE49-F238E27FC236}">
                <a16:creationId xmlns:a16="http://schemas.microsoft.com/office/drawing/2014/main" id="{475F2025-9251-468B-A033-9C085684DEFE}"/>
              </a:ext>
            </a:extLst>
          </p:cNvPr>
          <p:cNvSpPr txBox="1">
            <a:spLocks noChangeArrowheads="1"/>
          </p:cNvSpPr>
          <p:nvPr/>
        </p:nvSpPr>
        <p:spPr bwMode="auto">
          <a:xfrm>
            <a:off x="9156700" y="6196013"/>
            <a:ext cx="2917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a:t>
            </a:r>
            <a:r>
              <a:rPr lang="fr-FR" altLang="fr-FR" sz="1200">
                <a:solidFill>
                  <a:srgbClr val="008000"/>
                </a:solidFill>
                <a:hlinkClick r:id="rId13"/>
              </a:rPr>
              <a:t>https://www.flickr.com/photos/jean_kebere/7888269904</a:t>
            </a:r>
            <a:r>
              <a:rPr lang="fr-FR" altLang="fr-FR" sz="1200">
                <a:solidFill>
                  <a:srgbClr val="008000"/>
                </a:solidFill>
              </a:rPr>
              <a:t> </a:t>
            </a:r>
          </a:p>
        </p:txBody>
      </p:sp>
      <p:pic>
        <p:nvPicPr>
          <p:cNvPr id="65553" name="Image 18">
            <a:extLst>
              <a:ext uri="{FF2B5EF4-FFF2-40B4-BE49-F238E27FC236}">
                <a16:creationId xmlns:a16="http://schemas.microsoft.com/office/drawing/2014/main" id="{116D5404-F3BE-4ECD-9537-FD44A12E9CC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444038" y="4692650"/>
            <a:ext cx="23447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4" name="Image 19">
            <a:extLst>
              <a:ext uri="{FF2B5EF4-FFF2-40B4-BE49-F238E27FC236}">
                <a16:creationId xmlns:a16="http://schemas.microsoft.com/office/drawing/2014/main" id="{AEFA0D14-B3E1-49B3-B01A-4FEFA142B03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666413" y="66675"/>
            <a:ext cx="15335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5" name="ZoneTexte 20">
            <a:extLst>
              <a:ext uri="{FF2B5EF4-FFF2-40B4-BE49-F238E27FC236}">
                <a16:creationId xmlns:a16="http://schemas.microsoft.com/office/drawing/2014/main" id="{B7FCE650-4457-44DA-BD62-6D63CBBEA908}"/>
              </a:ext>
            </a:extLst>
          </p:cNvPr>
          <p:cNvSpPr txBox="1">
            <a:spLocks noChangeArrowheads="1"/>
          </p:cNvSpPr>
          <p:nvPr/>
        </p:nvSpPr>
        <p:spPr bwMode="auto">
          <a:xfrm>
            <a:off x="8462963" y="66675"/>
            <a:ext cx="2216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a:solidFill>
                  <a:srgbClr val="008000"/>
                </a:solidFill>
              </a:rPr>
              <a:t>Source : </a:t>
            </a:r>
            <a:r>
              <a:rPr lang="fr-FR" altLang="fr-FR" sz="1200">
                <a:solidFill>
                  <a:srgbClr val="008000"/>
                </a:solidFill>
                <a:hlinkClick r:id="rId16"/>
              </a:rPr>
              <a:t>http://www.botanicalbeads.com/BBB_page_62.html</a:t>
            </a:r>
            <a:r>
              <a:rPr lang="fr-FR" altLang="fr-FR" sz="1200">
                <a:solidFill>
                  <a:srgbClr val="008000"/>
                </a:solidFill>
              </a:rPr>
              <a:t> →</a:t>
            </a:r>
          </a:p>
        </p:txBody>
      </p:sp>
      <p:pic>
        <p:nvPicPr>
          <p:cNvPr id="65556" name="Image 22">
            <a:extLst>
              <a:ext uri="{FF2B5EF4-FFF2-40B4-BE49-F238E27FC236}">
                <a16:creationId xmlns:a16="http://schemas.microsoft.com/office/drawing/2014/main" id="{C91FF2AD-8E2A-45AF-9906-99EB19779C6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465513" y="4745038"/>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7" name="ZoneTexte 23">
            <a:extLst>
              <a:ext uri="{FF2B5EF4-FFF2-40B4-BE49-F238E27FC236}">
                <a16:creationId xmlns:a16="http://schemas.microsoft.com/office/drawing/2014/main" id="{4466CC1B-6102-4F08-BCC6-A7B4E1CB3794}"/>
              </a:ext>
            </a:extLst>
          </p:cNvPr>
          <p:cNvSpPr txBox="1">
            <a:spLocks noChangeArrowheads="1"/>
          </p:cNvSpPr>
          <p:nvPr/>
        </p:nvSpPr>
        <p:spPr bwMode="auto">
          <a:xfrm>
            <a:off x="3465513" y="6518275"/>
            <a:ext cx="2724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Prota4U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E702B91-FEF1-4F98-A9B1-5881B6894E98}"/>
              </a:ext>
            </a:extLst>
          </p:cNvPr>
          <p:cNvSpPr>
            <a:spLocks noGrp="1"/>
          </p:cNvSpPr>
          <p:nvPr>
            <p:ph type="sldNum" sz="quarter" idx="12"/>
          </p:nvPr>
        </p:nvSpPr>
        <p:spPr>
          <a:xfrm>
            <a:off x="171450" y="125413"/>
            <a:ext cx="714375" cy="342900"/>
          </a:xfrm>
        </p:spPr>
        <p:txBody>
          <a:bodyPr/>
          <a:lstStyle/>
          <a:p>
            <a:pPr>
              <a:defRPr/>
            </a:pPr>
            <a:fld id="{B8A9EB1D-8DB7-45D5-88B0-E3AABC37EDB9}" type="slidenum">
              <a:rPr lang="fr-FR"/>
              <a:pPr>
                <a:defRPr/>
              </a:pPr>
              <a:t>8</a:t>
            </a:fld>
            <a:endParaRPr lang="fr-FR"/>
          </a:p>
        </p:txBody>
      </p:sp>
      <p:sp>
        <p:nvSpPr>
          <p:cNvPr id="10243" name="Rectangle 2">
            <a:extLst>
              <a:ext uri="{FF2B5EF4-FFF2-40B4-BE49-F238E27FC236}">
                <a16:creationId xmlns:a16="http://schemas.microsoft.com/office/drawing/2014/main" id="{71B9577D-4FB4-4F57-8074-079383939017}"/>
              </a:ext>
            </a:extLst>
          </p:cNvPr>
          <p:cNvSpPr>
            <a:spLocks noChangeArrowheads="1"/>
          </p:cNvSpPr>
          <p:nvPr/>
        </p:nvSpPr>
        <p:spPr bwMode="auto">
          <a:xfrm>
            <a:off x="290513" y="1290638"/>
            <a:ext cx="4603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Pour la rédaction de ce diaporama, nous nous sommes beaucoup servi de cet atlas, ci-après :  </a:t>
            </a:r>
          </a:p>
          <a:p>
            <a:pPr eaLnBrk="1" hangingPunct="1"/>
            <a:endParaRPr lang="fr-FR" altLang="fr-FR">
              <a:solidFill>
                <a:srgbClr val="008000"/>
              </a:solidFill>
            </a:endParaRPr>
          </a:p>
          <a:p>
            <a:pPr eaLnBrk="1" hangingPunct="1"/>
            <a:r>
              <a:rPr lang="fr-FR" altLang="fr-FR" i="1">
                <a:solidFill>
                  <a:srgbClr val="008000"/>
                </a:solidFill>
              </a:rPr>
              <a:t>Atlas sur les ressources sauvages au Sénégal</a:t>
            </a:r>
            <a:r>
              <a:rPr lang="fr-FR" altLang="fr-FR">
                <a:solidFill>
                  <a:srgbClr val="008000"/>
                </a:solidFill>
              </a:rPr>
              <a:t>, Centre de suivi écologique (Dakar), 2006, </a:t>
            </a:r>
            <a:r>
              <a:rPr lang="fr-FR" altLang="fr-FR">
                <a:solidFill>
                  <a:srgbClr val="008000"/>
                </a:solidFill>
                <a:hlinkClick r:id="rId2"/>
              </a:rPr>
              <a:t>http://www.cse.sn/IMG/pdf/Atlas_sur_les_ressources_sauvages_au_Senegal.pdf</a:t>
            </a:r>
            <a:r>
              <a:rPr lang="fr-FR" altLang="fr-FR">
                <a:solidFill>
                  <a:srgbClr val="008000"/>
                </a:solidFill>
              </a:rPr>
              <a:t> </a:t>
            </a:r>
          </a:p>
          <a:p>
            <a:pPr eaLnBrk="1" hangingPunct="1"/>
            <a:endParaRPr lang="fr-FR" altLang="fr-FR">
              <a:solidFill>
                <a:srgbClr val="008000"/>
              </a:solidFill>
            </a:endParaRPr>
          </a:p>
          <a:p>
            <a:pPr eaLnBrk="1" hangingPunct="1"/>
            <a:r>
              <a:rPr lang="fr-FR" altLang="fr-FR">
                <a:solidFill>
                  <a:srgbClr val="008000"/>
                </a:solidFill>
              </a:rPr>
              <a:t>Nous remercions donc les personnes qui ont contribué à la rédaction de cet Atlas, très utile.</a:t>
            </a:r>
            <a:endParaRPr lang="fr-FR" altLang="fr-FR"/>
          </a:p>
        </p:txBody>
      </p:sp>
      <p:sp>
        <p:nvSpPr>
          <p:cNvPr id="10244" name="Rectangle 5">
            <a:extLst>
              <a:ext uri="{FF2B5EF4-FFF2-40B4-BE49-F238E27FC236}">
                <a16:creationId xmlns:a16="http://schemas.microsoft.com/office/drawing/2014/main" id="{B36A251B-A9FA-4291-AB69-1935C134A9F5}"/>
              </a:ext>
            </a:extLst>
          </p:cNvPr>
          <p:cNvSpPr>
            <a:spLocks noChangeArrowheads="1"/>
          </p:cNvSpPr>
          <p:nvPr/>
        </p:nvSpPr>
        <p:spPr bwMode="auto">
          <a:xfrm>
            <a:off x="4041775" y="261938"/>
            <a:ext cx="3605213"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0245" name="Rectangle 4">
            <a:extLst>
              <a:ext uri="{FF2B5EF4-FFF2-40B4-BE49-F238E27FC236}">
                <a16:creationId xmlns:a16="http://schemas.microsoft.com/office/drawing/2014/main" id="{DBACCCCB-CC9E-4E96-BF67-3D208AD2BFEF}"/>
              </a:ext>
            </a:extLst>
          </p:cNvPr>
          <p:cNvSpPr>
            <a:spLocks noChangeArrowheads="1"/>
          </p:cNvSpPr>
          <p:nvPr/>
        </p:nvSpPr>
        <p:spPr bwMode="auto">
          <a:xfrm>
            <a:off x="290513" y="695325"/>
            <a:ext cx="2532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latin typeface="Arial" panose="020B0604020202020204" pitchFamily="34" charset="0"/>
              </a:rPr>
              <a:t>0ter) </a:t>
            </a:r>
            <a:r>
              <a:rPr lang="fr-FR" altLang="fr-FR" u="sng">
                <a:solidFill>
                  <a:srgbClr val="008000"/>
                </a:solidFill>
                <a:latin typeface="Arial" panose="020B0604020202020204" pitchFamily="34" charset="0"/>
              </a:rPr>
              <a:t>Remerciements</a:t>
            </a:r>
            <a:r>
              <a:rPr lang="fr-FR" altLang="fr-FR">
                <a:solidFill>
                  <a:srgbClr val="008000"/>
                </a:solidFill>
                <a:latin typeface="Arial" panose="020B0604020202020204" pitchFamily="34" charset="0"/>
              </a:rPr>
              <a:t>  :</a:t>
            </a:r>
          </a:p>
        </p:txBody>
      </p:sp>
      <p:sp>
        <p:nvSpPr>
          <p:cNvPr id="10246" name="ZoneTexte 15">
            <a:extLst>
              <a:ext uri="{FF2B5EF4-FFF2-40B4-BE49-F238E27FC236}">
                <a16:creationId xmlns:a16="http://schemas.microsoft.com/office/drawing/2014/main" id="{CA821804-B169-44E6-89F7-7BE4C99A17AF}"/>
              </a:ext>
            </a:extLst>
          </p:cNvPr>
          <p:cNvSpPr txBox="1">
            <a:spLocks noChangeArrowheads="1"/>
          </p:cNvSpPr>
          <p:nvPr/>
        </p:nvSpPr>
        <p:spPr bwMode="auto">
          <a:xfrm>
            <a:off x="0" y="6249988"/>
            <a:ext cx="3603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Source : </a:t>
            </a:r>
            <a:r>
              <a:rPr lang="fr-FR" altLang="fr-FR" sz="1200" dirty="0">
                <a:solidFill>
                  <a:srgbClr val="008000"/>
                </a:solidFill>
                <a:hlinkClick r:id="rId3"/>
              </a:rPr>
              <a:t>http://2feetafrica.com/2013/08/agroforestry-offers-potential-for-greater-food-security-in-africa-2/</a:t>
            </a:r>
            <a:r>
              <a:rPr lang="fr-FR" altLang="fr-FR" sz="1200" dirty="0">
                <a:solidFill>
                  <a:srgbClr val="008000"/>
                </a:solidFill>
              </a:rPr>
              <a:t> </a:t>
            </a:r>
          </a:p>
        </p:txBody>
      </p:sp>
      <p:pic>
        <p:nvPicPr>
          <p:cNvPr id="10247" name="Image 16">
            <a:extLst>
              <a:ext uri="{FF2B5EF4-FFF2-40B4-BE49-F238E27FC236}">
                <a16:creationId xmlns:a16="http://schemas.microsoft.com/office/drawing/2014/main" id="{D09D9AD5-807D-4419-B191-02968FD996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638" y="44021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ZoneTexte 17">
            <a:extLst>
              <a:ext uri="{FF2B5EF4-FFF2-40B4-BE49-F238E27FC236}">
                <a16:creationId xmlns:a16="http://schemas.microsoft.com/office/drawing/2014/main" id="{74FBF57B-05D5-4194-B251-6E6329B3BDBF}"/>
              </a:ext>
            </a:extLst>
          </p:cNvPr>
          <p:cNvSpPr txBox="1">
            <a:spLocks noChangeArrowheads="1"/>
          </p:cNvSpPr>
          <p:nvPr/>
        </p:nvSpPr>
        <p:spPr bwMode="auto">
          <a:xfrm>
            <a:off x="4064000" y="6065838"/>
            <a:ext cx="4002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L'agroforesterie soutient les systèmes alimentaires durables. Source : </a:t>
            </a:r>
            <a:r>
              <a:rPr lang="fr-FR" altLang="fr-FR" sz="1200">
                <a:solidFill>
                  <a:srgbClr val="008000"/>
                </a:solidFill>
                <a:hlinkClick r:id="rId5"/>
              </a:rPr>
              <a:t>http://africagreenmedia.co.za/world-food-day-2013-agroforestry-supports-sustainable-food-systems/</a:t>
            </a:r>
            <a:r>
              <a:rPr lang="fr-FR" altLang="fr-FR" sz="1200">
                <a:solidFill>
                  <a:srgbClr val="008000"/>
                </a:solidFill>
              </a:rPr>
              <a:t> </a:t>
            </a:r>
          </a:p>
        </p:txBody>
      </p:sp>
      <p:pic>
        <p:nvPicPr>
          <p:cNvPr id="10249" name="Image 18">
            <a:extLst>
              <a:ext uri="{FF2B5EF4-FFF2-40B4-BE49-F238E27FC236}">
                <a16:creationId xmlns:a16="http://schemas.microsoft.com/office/drawing/2014/main" id="{F284B4E6-4306-4CD4-8C16-2DD829B6DE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6150" y="4229100"/>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Image 19">
            <a:extLst>
              <a:ext uri="{FF2B5EF4-FFF2-40B4-BE49-F238E27FC236}">
                <a16:creationId xmlns:a16="http://schemas.microsoft.com/office/drawing/2014/main" id="{7C4562D9-9B1A-49D6-A027-01569C8CC4A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70975" y="38909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ZoneTexte 20">
            <a:extLst>
              <a:ext uri="{FF2B5EF4-FFF2-40B4-BE49-F238E27FC236}">
                <a16:creationId xmlns:a16="http://schemas.microsoft.com/office/drawing/2014/main" id="{34458160-B98A-4D24-B677-B03D294BDB4F}"/>
              </a:ext>
            </a:extLst>
          </p:cNvPr>
          <p:cNvSpPr txBox="1">
            <a:spLocks noChangeArrowheads="1"/>
          </p:cNvSpPr>
          <p:nvPr/>
        </p:nvSpPr>
        <p:spPr bwMode="auto">
          <a:xfrm>
            <a:off x="8577263" y="5738813"/>
            <a:ext cx="345281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Pakistan. Sources : 1) Hydrate life, 2012. 2) </a:t>
            </a:r>
            <a:r>
              <a:rPr lang="en-US" altLang="fr-FR" sz="1200">
                <a:solidFill>
                  <a:srgbClr val="008000"/>
                </a:solidFill>
              </a:rPr>
              <a:t>The Sustainability of Aid: The Case of the Vi Agroforestry Programme,</a:t>
            </a:r>
            <a:r>
              <a:rPr lang="fr-FR" altLang="fr-FR" sz="1200">
                <a:solidFill>
                  <a:srgbClr val="008000"/>
                </a:solidFill>
              </a:rPr>
              <a:t> </a:t>
            </a:r>
            <a:r>
              <a:rPr lang="fr-FR" altLang="fr-FR" sz="1200">
                <a:solidFill>
                  <a:srgbClr val="008000"/>
                </a:solidFill>
                <a:hlinkClick r:id="rId8"/>
              </a:rPr>
              <a:t>https://prezi.com/4jewyjiysl4n/the-sustainability-of-aid-the-case-of-the-vi-agroforestry-programme/</a:t>
            </a:r>
            <a:r>
              <a:rPr lang="fr-FR" altLang="fr-FR" sz="1200">
                <a:solidFill>
                  <a:srgbClr val="008000"/>
                </a:solidFill>
              </a:rPr>
              <a:t>  &amp; </a:t>
            </a:r>
            <a:r>
              <a:rPr lang="fr-FR" altLang="fr-FR" sz="1200">
                <a:solidFill>
                  <a:srgbClr val="008000"/>
                </a:solidFill>
                <a:hlinkClick r:id="rId9"/>
              </a:rPr>
              <a:t>http://www.hydratelife.org/?p=449</a:t>
            </a:r>
            <a:r>
              <a:rPr lang="fr-FR" altLang="fr-FR" sz="1200">
                <a:solidFill>
                  <a:srgbClr val="008000"/>
                </a:solidFill>
              </a:rPr>
              <a:t> </a:t>
            </a:r>
          </a:p>
        </p:txBody>
      </p:sp>
      <p:sp>
        <p:nvSpPr>
          <p:cNvPr id="10252" name="ZoneTexte 31">
            <a:extLst>
              <a:ext uri="{FF2B5EF4-FFF2-40B4-BE49-F238E27FC236}">
                <a16:creationId xmlns:a16="http://schemas.microsoft.com/office/drawing/2014/main" id="{CF8BA433-4DC6-4AB3-8C5F-02F9491723A3}"/>
              </a:ext>
            </a:extLst>
          </p:cNvPr>
          <p:cNvSpPr txBox="1">
            <a:spLocks noChangeArrowheads="1"/>
          </p:cNvSpPr>
          <p:nvPr/>
        </p:nvSpPr>
        <p:spPr bwMode="auto">
          <a:xfrm>
            <a:off x="6389688" y="2093913"/>
            <a:ext cx="58023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a:solidFill>
                  <a:srgbClr val="008000"/>
                </a:solidFill>
              </a:rPr>
              <a:t>↗ </a:t>
            </a:r>
            <a:r>
              <a:rPr lang="fr-FR" altLang="fr-FR" sz="1200" i="1">
                <a:solidFill>
                  <a:srgbClr val="008000"/>
                </a:solidFill>
              </a:rPr>
              <a:t>L'agroforesterie pour la résilience climatique</a:t>
            </a:r>
            <a:r>
              <a:rPr lang="fr-FR" altLang="fr-FR" sz="1200">
                <a:solidFill>
                  <a:srgbClr val="008000"/>
                </a:solidFill>
              </a:rPr>
              <a:t>. Dans le Sinjela, à l'est de la capitale zambienne Lusaka, l'abattage des arbres pour la fabrication de charbon a laissé les terrains nus et les agriculteurs de la région ont du mal à faire face à la réduction des précipitations. Mais certains, comme Moïse Moonga, ont commencé à adopter l'agroforesterie dans leurs exploitations, en plantant une variété d'arbres et d'arbustes qui offrent de multiples avantages, à la fois pour les agriculteurs et pour l'environnement, pour améliorer la fertilité des sols et fournir une source supplémentaire de nourriture, ainsi que des poteaux pour le bâtiment. Source : </a:t>
            </a:r>
            <a:r>
              <a:rPr lang="fr-FR" altLang="fr-FR" sz="1200">
                <a:solidFill>
                  <a:srgbClr val="008000"/>
                </a:solidFill>
                <a:hlinkClick r:id="rId10"/>
              </a:rPr>
              <a:t>http://www.agfax.net/radio/detail.php?i=500</a:t>
            </a:r>
            <a:r>
              <a:rPr lang="fr-FR" altLang="fr-FR" sz="1200">
                <a:solidFill>
                  <a:srgbClr val="008000"/>
                </a:solidFill>
              </a:rPr>
              <a:t> </a:t>
            </a:r>
          </a:p>
        </p:txBody>
      </p:sp>
      <p:pic>
        <p:nvPicPr>
          <p:cNvPr id="10253" name="Image 29">
            <a:extLst>
              <a:ext uri="{FF2B5EF4-FFF2-40B4-BE49-F238E27FC236}">
                <a16:creationId xmlns:a16="http://schemas.microsoft.com/office/drawing/2014/main" id="{5CE35593-C472-42F4-AB99-96570DC570D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296275" y="1635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0853DF2-90DB-4C27-9C2B-CF349D6DFC8F}"/>
              </a:ext>
            </a:extLst>
          </p:cNvPr>
          <p:cNvSpPr>
            <a:spLocks noGrp="1"/>
          </p:cNvSpPr>
          <p:nvPr>
            <p:ph type="sldNum" sz="quarter" idx="12"/>
          </p:nvPr>
        </p:nvSpPr>
        <p:spPr>
          <a:xfrm>
            <a:off x="233363" y="138113"/>
            <a:ext cx="477837" cy="363537"/>
          </a:xfrm>
        </p:spPr>
        <p:txBody>
          <a:bodyPr/>
          <a:lstStyle/>
          <a:p>
            <a:pPr>
              <a:defRPr/>
            </a:pPr>
            <a:fld id="{9ABBA2C0-C881-45E9-A79D-0005CEA51BB4}" type="slidenum">
              <a:rPr lang="fr-FR"/>
              <a:pPr>
                <a:defRPr/>
              </a:pPr>
              <a:t>80</a:t>
            </a:fld>
            <a:endParaRPr lang="fr-FR" dirty="0"/>
          </a:p>
        </p:txBody>
      </p:sp>
      <p:sp>
        <p:nvSpPr>
          <p:cNvPr id="66563" name="Rectangle 2">
            <a:extLst>
              <a:ext uri="{FF2B5EF4-FFF2-40B4-BE49-F238E27FC236}">
                <a16:creationId xmlns:a16="http://schemas.microsoft.com/office/drawing/2014/main" id="{4B6CFD73-8331-4DF1-94BF-0E1707411DE8}"/>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6564" name="Rectangle 15">
            <a:extLst>
              <a:ext uri="{FF2B5EF4-FFF2-40B4-BE49-F238E27FC236}">
                <a16:creationId xmlns:a16="http://schemas.microsoft.com/office/drawing/2014/main" id="{22CBDD22-FDCF-4395-A755-4BAB708493A0}"/>
              </a:ext>
            </a:extLst>
          </p:cNvPr>
          <p:cNvSpPr>
            <a:spLocks noChangeArrowheads="1"/>
          </p:cNvSpPr>
          <p:nvPr/>
        </p:nvSpPr>
        <p:spPr bwMode="auto">
          <a:xfrm>
            <a:off x="3086100" y="6350"/>
            <a:ext cx="503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66565" name="Rectangle 4">
            <a:extLst>
              <a:ext uri="{FF2B5EF4-FFF2-40B4-BE49-F238E27FC236}">
                <a16:creationId xmlns:a16="http://schemas.microsoft.com/office/drawing/2014/main" id="{4FEEB71E-D60D-473D-93BF-E8E8BC0EB6E8}"/>
              </a:ext>
            </a:extLst>
          </p:cNvPr>
          <p:cNvSpPr>
            <a:spLocks noChangeArrowheads="1"/>
          </p:cNvSpPr>
          <p:nvPr/>
        </p:nvSpPr>
        <p:spPr bwMode="auto">
          <a:xfrm>
            <a:off x="147638" y="663575"/>
            <a:ext cx="8212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66566" name="Picture 2" descr="medicament2_s">
            <a:extLst>
              <a:ext uri="{FF2B5EF4-FFF2-40B4-BE49-F238E27FC236}">
                <a16:creationId xmlns:a16="http://schemas.microsoft.com/office/drawing/2014/main" id="{60991060-7E3F-45AD-9115-8068EDC30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3" y="873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3" descr="fourrage2_ss">
            <a:extLst>
              <a:ext uri="{FF2B5EF4-FFF2-40B4-BE49-F238E27FC236}">
                <a16:creationId xmlns:a16="http://schemas.microsoft.com/office/drawing/2014/main" id="{378B4B90-6071-44A9-BA2D-08EE4517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55563"/>
            <a:ext cx="4270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Rectangle 8">
            <a:extLst>
              <a:ext uri="{FF2B5EF4-FFF2-40B4-BE49-F238E27FC236}">
                <a16:creationId xmlns:a16="http://schemas.microsoft.com/office/drawing/2014/main" id="{6FC43BAE-40E5-4DE3-9EFD-B604D922A3E7}"/>
              </a:ext>
            </a:extLst>
          </p:cNvPr>
          <p:cNvSpPr>
            <a:spLocks noChangeArrowheads="1"/>
          </p:cNvSpPr>
          <p:nvPr/>
        </p:nvSpPr>
        <p:spPr bwMode="auto">
          <a:xfrm>
            <a:off x="147638" y="987425"/>
            <a:ext cx="1056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3.25. </a:t>
            </a:r>
            <a:r>
              <a:rPr lang="fr-FR" altLang="fr-FR" b="1">
                <a:solidFill>
                  <a:srgbClr val="008000"/>
                </a:solidFill>
              </a:rPr>
              <a:t>Grand détar</a:t>
            </a:r>
            <a:r>
              <a:rPr lang="fr-FR" altLang="fr-FR">
                <a:solidFill>
                  <a:srgbClr val="008000"/>
                </a:solidFill>
              </a:rPr>
              <a:t> (</a:t>
            </a:r>
            <a:r>
              <a:rPr lang="fr-FR" altLang="fr-FR" i="1">
                <a:solidFill>
                  <a:srgbClr val="008000"/>
                </a:solidFill>
              </a:rPr>
              <a:t>Detarium senegalense</a:t>
            </a:r>
            <a:r>
              <a:rPr lang="fr-FR" altLang="fr-FR">
                <a:solidFill>
                  <a:srgbClr val="008000"/>
                </a:solidFill>
              </a:rPr>
              <a:t>) (</a:t>
            </a:r>
            <a:r>
              <a:rPr lang="fr-FR" altLang="fr-FR" i="1">
                <a:hlinkClick r:id="rId4" tooltip="Caesalpiniaceae"/>
              </a:rPr>
              <a:t>Caesalpiniaceae</a:t>
            </a:r>
            <a:r>
              <a:rPr lang="fr-FR" altLang="fr-FR">
                <a:solidFill>
                  <a:srgbClr val="008000"/>
                </a:solidFill>
              </a:rPr>
              <a:t> - </a:t>
            </a:r>
            <a:r>
              <a:rPr lang="fr-FR" altLang="fr-FR" i="1">
                <a:solidFill>
                  <a:srgbClr val="008000"/>
                </a:solidFill>
              </a:rPr>
              <a:t>Fabaceae</a:t>
            </a:r>
            <a:r>
              <a:rPr lang="fr-FR" altLang="fr-FR">
                <a:solidFill>
                  <a:srgbClr val="008000"/>
                </a:solidFill>
              </a:rPr>
              <a:t>)</a:t>
            </a:r>
          </a:p>
        </p:txBody>
      </p:sp>
      <p:sp>
        <p:nvSpPr>
          <p:cNvPr id="66569" name="ZoneTexte 9">
            <a:extLst>
              <a:ext uri="{FF2B5EF4-FFF2-40B4-BE49-F238E27FC236}">
                <a16:creationId xmlns:a16="http://schemas.microsoft.com/office/drawing/2014/main" id="{27EDD634-0BD5-4933-8C27-9AAA0BFEBBCF}"/>
              </a:ext>
            </a:extLst>
          </p:cNvPr>
          <p:cNvSpPr txBox="1">
            <a:spLocks noChangeArrowheads="1"/>
          </p:cNvSpPr>
          <p:nvPr/>
        </p:nvSpPr>
        <p:spPr bwMode="auto">
          <a:xfrm>
            <a:off x="147638" y="1357313"/>
            <a:ext cx="12044362"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200" b="1">
                <a:solidFill>
                  <a:srgbClr val="008000"/>
                </a:solidFill>
              </a:rPr>
              <a:t>Alimentation :</a:t>
            </a:r>
            <a:r>
              <a:rPr lang="fr-FR" altLang="fr-FR" sz="1200">
                <a:solidFill>
                  <a:srgbClr val="008000"/>
                </a:solidFill>
              </a:rPr>
              <a:t> </a:t>
            </a:r>
            <a:r>
              <a:rPr lang="fr-FR" altLang="fr-FR" sz="1200" b="1">
                <a:solidFill>
                  <a:srgbClr val="008000"/>
                </a:solidFill>
              </a:rPr>
              <a:t>Animale : Feuille</a:t>
            </a:r>
            <a:r>
              <a:rPr lang="fr-FR" altLang="fr-FR" sz="1200">
                <a:solidFill>
                  <a:srgbClr val="008000"/>
                </a:solidFill>
              </a:rPr>
              <a:t>, </a:t>
            </a:r>
            <a:r>
              <a:rPr lang="fr-FR" altLang="fr-FR" sz="1200" b="1">
                <a:solidFill>
                  <a:srgbClr val="008000"/>
                </a:solidFill>
              </a:rPr>
              <a:t>rameau </a:t>
            </a:r>
            <a:r>
              <a:rPr lang="fr-FR" altLang="fr-FR" sz="1200">
                <a:solidFill>
                  <a:srgbClr val="008000"/>
                </a:solidFill>
              </a:rPr>
              <a:t>et </a:t>
            </a:r>
            <a:r>
              <a:rPr lang="fr-FR" altLang="fr-FR" sz="1200" b="1">
                <a:solidFill>
                  <a:srgbClr val="008000"/>
                </a:solidFill>
              </a:rPr>
              <a:t>fruit </a:t>
            </a:r>
            <a:r>
              <a:rPr lang="fr-FR" altLang="fr-FR" sz="1200">
                <a:solidFill>
                  <a:srgbClr val="008000"/>
                </a:solidFill>
              </a:rPr>
              <a:t>broutés. </a:t>
            </a:r>
            <a:r>
              <a:rPr lang="fr-FR" altLang="fr-FR" sz="1200" b="1">
                <a:solidFill>
                  <a:srgbClr val="008000"/>
                </a:solidFill>
              </a:rPr>
              <a:t>Humaine </a:t>
            </a:r>
            <a:r>
              <a:rPr lang="fr-FR" altLang="fr-FR" sz="1200">
                <a:solidFill>
                  <a:srgbClr val="008000"/>
                </a:solidFill>
              </a:rPr>
              <a:t>: </a:t>
            </a:r>
            <a:r>
              <a:rPr lang="fr-FR" altLang="fr-FR" sz="1200" b="1">
                <a:solidFill>
                  <a:srgbClr val="008000"/>
                </a:solidFill>
              </a:rPr>
              <a:t>fruit </a:t>
            </a:r>
            <a:r>
              <a:rPr lang="fr-FR" altLang="fr-FR" sz="1200">
                <a:solidFill>
                  <a:srgbClr val="008000"/>
                </a:solidFill>
              </a:rPr>
              <a:t>(Jus sucré);</a:t>
            </a:r>
          </a:p>
          <a:p>
            <a:r>
              <a:rPr lang="fr-FR" altLang="fr-FR" sz="1200" b="1">
                <a:solidFill>
                  <a:srgbClr val="008000"/>
                </a:solidFill>
              </a:rPr>
              <a:t>Usages artisanaux : Bois </a:t>
            </a:r>
            <a:r>
              <a:rPr lang="fr-FR" altLang="fr-FR" sz="1200">
                <a:solidFill>
                  <a:srgbClr val="008000"/>
                </a:solidFill>
              </a:rPr>
              <a:t>: fabrication de meubles, ustensiles de cuisine, palissades, enclos, cases.</a:t>
            </a:r>
          </a:p>
          <a:p>
            <a:r>
              <a:rPr lang="fr-FR" altLang="fr-FR" sz="1200" b="1">
                <a:solidFill>
                  <a:srgbClr val="008000"/>
                </a:solidFill>
              </a:rPr>
              <a:t>Pharmacopée traditionnelle : Fruit : </a:t>
            </a:r>
            <a:r>
              <a:rPr lang="fr-FR" altLang="fr-FR" sz="1200">
                <a:solidFill>
                  <a:srgbClr val="008000"/>
                </a:solidFill>
              </a:rPr>
              <a:t>jus (rhume, paludisme, constipation) cendres de l’amande soignent les abcès et cicatrisent les plaies. </a:t>
            </a:r>
            <a:r>
              <a:rPr lang="fr-FR" altLang="fr-FR" sz="1200" b="1">
                <a:solidFill>
                  <a:srgbClr val="008000"/>
                </a:solidFill>
              </a:rPr>
              <a:t>Fruit </a:t>
            </a:r>
            <a:r>
              <a:rPr lang="fr-FR" altLang="fr-FR" sz="1200">
                <a:solidFill>
                  <a:srgbClr val="008000"/>
                </a:solidFill>
              </a:rPr>
              <a:t>mûr en l’état soigne les maladies de la bouche (maux de dents, mauvaise haleine, etc.). Purgatif, dou­leurs de la poitrine, toux, laxatif, diarrhée , céphalées, eczémas, hypertension, vers intestinaux. La poudre des </a:t>
            </a:r>
            <a:r>
              <a:rPr lang="fr-FR" altLang="fr-FR" sz="1200" b="1">
                <a:solidFill>
                  <a:srgbClr val="008000"/>
                </a:solidFill>
              </a:rPr>
              <a:t>feuilles </a:t>
            </a:r>
            <a:r>
              <a:rPr lang="fr-FR" altLang="fr-FR" sz="1200">
                <a:solidFill>
                  <a:srgbClr val="008000"/>
                </a:solidFill>
              </a:rPr>
              <a:t>séchées et pilées soigne brûlures et cicatrise les plaies. L’infusion des </a:t>
            </a:r>
            <a:r>
              <a:rPr lang="fr-FR" altLang="fr-FR" sz="1200" b="1">
                <a:solidFill>
                  <a:srgbClr val="008000"/>
                </a:solidFill>
              </a:rPr>
              <a:t>feuilles </a:t>
            </a:r>
            <a:r>
              <a:rPr lang="fr-FR" altLang="fr-FR" sz="1200">
                <a:solidFill>
                  <a:srgbClr val="008000"/>
                </a:solidFill>
              </a:rPr>
              <a:t>soigne les maux de ventre, la fièvre, les vers intestinaux, les maux de ventre, la toux et la conjonctivite. Les </a:t>
            </a:r>
            <a:r>
              <a:rPr lang="fr-FR" altLang="fr-FR" sz="1200" b="1">
                <a:solidFill>
                  <a:srgbClr val="008000"/>
                </a:solidFill>
              </a:rPr>
              <a:t>feuilles </a:t>
            </a:r>
            <a:r>
              <a:rPr lang="fr-FR" altLang="fr-FR" sz="1200">
                <a:solidFill>
                  <a:srgbClr val="008000"/>
                </a:solidFill>
              </a:rPr>
              <a:t>sèches sont brûlées pour chasser les moustiques. </a:t>
            </a:r>
            <a:r>
              <a:rPr lang="fr-FR" altLang="fr-FR" sz="1200" b="1">
                <a:solidFill>
                  <a:srgbClr val="008000"/>
                </a:solidFill>
              </a:rPr>
              <a:t>Ecorces et racines </a:t>
            </a:r>
            <a:r>
              <a:rPr lang="fr-FR" altLang="fr-FR" sz="1200">
                <a:solidFill>
                  <a:srgbClr val="008000"/>
                </a:solidFill>
              </a:rPr>
              <a:t>: maux de dents, maux de ventre, diarrhée. Fertilisant, douleurs des poumons, céphalées, fébrifuge, conjonctivite, douleurs au cœur, panaris, fatigue, constipation. </a:t>
            </a:r>
          </a:p>
          <a:p>
            <a:pPr eaLnBrk="1" hangingPunct="1"/>
            <a:r>
              <a:rPr lang="fr-FR" altLang="fr-FR" sz="1200" b="1">
                <a:solidFill>
                  <a:srgbClr val="008000"/>
                </a:solidFill>
              </a:rPr>
              <a:t>Autre : </a:t>
            </a:r>
            <a:r>
              <a:rPr lang="fr-FR" altLang="fr-FR" sz="1200">
                <a:solidFill>
                  <a:srgbClr val="008000"/>
                </a:solidFill>
              </a:rPr>
              <a:t>Les pêcheurs utilisent les écorces pilées et mélangées avec du lalo (feuilles de baobab séchées et pilées) pour boucher les trous de leurs pirogues.</a:t>
            </a:r>
          </a:p>
          <a:p>
            <a:pPr eaLnBrk="1" hangingPunct="1"/>
            <a:r>
              <a:rPr lang="fr-FR" altLang="fr-FR" sz="1200" b="1">
                <a:solidFill>
                  <a:srgbClr val="008000"/>
                </a:solidFill>
              </a:rPr>
              <a:t>Habitat : </a:t>
            </a:r>
            <a:r>
              <a:rPr lang="fr-FR" altLang="fr-FR" sz="1200">
                <a:solidFill>
                  <a:srgbClr val="008000"/>
                </a:solidFill>
              </a:rPr>
              <a:t>Forêts soudano-guinéennes et galeries soudaniennes, </a:t>
            </a:r>
            <a:r>
              <a:rPr lang="fr-FR" altLang="fr-FR" sz="1200">
                <a:solidFill>
                  <a:srgbClr val="FF0000"/>
                </a:solidFill>
              </a:rPr>
              <a:t>bas-fonds humides et sols frais. </a:t>
            </a:r>
            <a:r>
              <a:rPr lang="fr-FR" altLang="fr-FR" sz="1200" b="1">
                <a:solidFill>
                  <a:srgbClr val="008000"/>
                </a:solidFill>
              </a:rPr>
              <a:t>Répartition : </a:t>
            </a:r>
            <a:r>
              <a:rPr lang="fr-FR" altLang="fr-FR" sz="1200">
                <a:solidFill>
                  <a:srgbClr val="008000"/>
                </a:solidFill>
              </a:rPr>
              <a:t>Du Sénégal au Soudan, Afrique orientale.</a:t>
            </a:r>
          </a:p>
          <a:p>
            <a:pPr algn="just" eaLnBrk="1" hangingPunct="1"/>
            <a:r>
              <a:rPr lang="fr-FR" altLang="fr-FR" sz="1200">
                <a:solidFill>
                  <a:srgbClr val="008000"/>
                </a:solidFill>
              </a:rPr>
              <a:t>Sources : a) </a:t>
            </a:r>
            <a:r>
              <a:rPr lang="fr-FR" altLang="fr-FR" sz="1200">
                <a:solidFill>
                  <a:srgbClr val="008000"/>
                </a:solidFill>
                <a:hlinkClick r:id="rId5"/>
              </a:rPr>
              <a:t>http://www.prota4u.org/protav8.asp?fr=1&amp;h=M4&amp;t=Detarium,senegalense&amp;p=Detarium%20senegalense</a:t>
            </a:r>
            <a:r>
              <a:rPr lang="fr-FR" altLang="fr-FR" sz="1200">
                <a:solidFill>
                  <a:srgbClr val="008000"/>
                </a:solidFill>
              </a:rPr>
              <a:t>, b) </a:t>
            </a:r>
            <a:r>
              <a:rPr lang="fr-FR" altLang="fr-FR" sz="1200" i="1">
                <a:solidFill>
                  <a:srgbClr val="008000"/>
                </a:solidFill>
              </a:rPr>
              <a:t>Atlas sur les ressources sauvages au Sénégal</a:t>
            </a:r>
            <a:r>
              <a:rPr lang="fr-FR" altLang="fr-FR" sz="1200">
                <a:solidFill>
                  <a:srgbClr val="008000"/>
                </a:solidFill>
              </a:rPr>
              <a:t>, Centre de suivi écologique (Dakar), 2006, </a:t>
            </a:r>
            <a:r>
              <a:rPr lang="fr-FR" altLang="fr-FR" sz="1200">
                <a:solidFill>
                  <a:srgbClr val="008000"/>
                </a:solidFill>
                <a:hlinkClick r:id="rId6"/>
              </a:rPr>
              <a:t>http://www.cse.sn/IMG/pdf/Atlas_sur_les_ressources_sauvages_au_Senegal.pdf</a:t>
            </a:r>
            <a:r>
              <a:rPr lang="fr-FR" altLang="fr-FR" sz="1200">
                <a:solidFill>
                  <a:srgbClr val="008000"/>
                </a:solidFill>
              </a:rPr>
              <a:t> </a:t>
            </a:r>
            <a:endParaRPr lang="fr-FR" altLang="fr-FR">
              <a:solidFill>
                <a:srgbClr val="008000"/>
              </a:solidFill>
            </a:endParaRPr>
          </a:p>
        </p:txBody>
      </p:sp>
      <p:pic>
        <p:nvPicPr>
          <p:cNvPr id="66570" name="Picture 2" descr="fruitsLogo9_ss">
            <a:extLst>
              <a:ext uri="{FF2B5EF4-FFF2-40B4-BE49-F238E27FC236}">
                <a16:creationId xmlns:a16="http://schemas.microsoft.com/office/drawing/2014/main" id="{133ABE24-6ACB-43A1-AA40-64F73D7E2C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4425" y="18256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Image 5">
            <a:extLst>
              <a:ext uri="{FF2B5EF4-FFF2-40B4-BE49-F238E27FC236}">
                <a16:creationId xmlns:a16="http://schemas.microsoft.com/office/drawing/2014/main" id="{3E21696A-37D7-4D2F-9634-7D130BCC8BE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38375" y="4851400"/>
            <a:ext cx="23876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Image 11">
            <a:extLst>
              <a:ext uri="{FF2B5EF4-FFF2-40B4-BE49-F238E27FC236}">
                <a16:creationId xmlns:a16="http://schemas.microsoft.com/office/drawing/2014/main" id="{3616D618-E7C0-48B1-BDE3-53C96C3CC5C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6838" y="5548313"/>
            <a:ext cx="19812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Image 12">
            <a:extLst>
              <a:ext uri="{FF2B5EF4-FFF2-40B4-BE49-F238E27FC236}">
                <a16:creationId xmlns:a16="http://schemas.microsoft.com/office/drawing/2014/main" id="{8732EC37-676F-4E9D-A8F3-4E7169F3F51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438" y="4278313"/>
            <a:ext cx="2032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Image 13">
            <a:extLst>
              <a:ext uri="{FF2B5EF4-FFF2-40B4-BE49-F238E27FC236}">
                <a16:creationId xmlns:a16="http://schemas.microsoft.com/office/drawing/2014/main" id="{BEACEECE-AD32-4A2C-8C71-E7E64A80A31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23263" y="0"/>
            <a:ext cx="12700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Image 14">
            <a:extLst>
              <a:ext uri="{FF2B5EF4-FFF2-40B4-BE49-F238E27FC236}">
                <a16:creationId xmlns:a16="http://schemas.microsoft.com/office/drawing/2014/main" id="{AD0A038B-5678-498E-8218-6A236D4C622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237788" y="109538"/>
            <a:ext cx="172720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6" name="ZoneTexte 15">
            <a:extLst>
              <a:ext uri="{FF2B5EF4-FFF2-40B4-BE49-F238E27FC236}">
                <a16:creationId xmlns:a16="http://schemas.microsoft.com/office/drawing/2014/main" id="{BFFBA023-9C3C-4691-B025-45805388A425}"/>
              </a:ext>
            </a:extLst>
          </p:cNvPr>
          <p:cNvSpPr txBox="1">
            <a:spLocks noChangeArrowheads="1"/>
          </p:cNvSpPr>
          <p:nvPr/>
        </p:nvSpPr>
        <p:spPr bwMode="auto">
          <a:xfrm>
            <a:off x="8440738" y="1422400"/>
            <a:ext cx="10334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Fruit vert</a:t>
            </a:r>
          </a:p>
        </p:txBody>
      </p:sp>
      <p:sp>
        <p:nvSpPr>
          <p:cNvPr id="66577" name="ZoneTexte 16">
            <a:extLst>
              <a:ext uri="{FF2B5EF4-FFF2-40B4-BE49-F238E27FC236}">
                <a16:creationId xmlns:a16="http://schemas.microsoft.com/office/drawing/2014/main" id="{86E4547C-A38F-4D89-ADA1-E03E0678DEDB}"/>
              </a:ext>
            </a:extLst>
          </p:cNvPr>
          <p:cNvSpPr txBox="1">
            <a:spLocks noChangeArrowheads="1"/>
          </p:cNvSpPr>
          <p:nvPr/>
        </p:nvSpPr>
        <p:spPr bwMode="auto">
          <a:xfrm>
            <a:off x="10585450" y="1219200"/>
            <a:ext cx="1031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Fruit mûr</a:t>
            </a:r>
          </a:p>
        </p:txBody>
      </p:sp>
      <p:pic>
        <p:nvPicPr>
          <p:cNvPr id="66578" name="Image 17">
            <a:extLst>
              <a:ext uri="{FF2B5EF4-FFF2-40B4-BE49-F238E27FC236}">
                <a16:creationId xmlns:a16="http://schemas.microsoft.com/office/drawing/2014/main" id="{1959D45E-3408-4B78-82EB-AB30F1FAE19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07313" y="5195888"/>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Image 18">
            <a:extLst>
              <a:ext uri="{FF2B5EF4-FFF2-40B4-BE49-F238E27FC236}">
                <a16:creationId xmlns:a16="http://schemas.microsoft.com/office/drawing/2014/main" id="{4451EC02-85CC-439C-9A2E-3DEC0B29ED0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90125" y="4567238"/>
            <a:ext cx="21542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Image 19">
            <a:extLst>
              <a:ext uri="{FF2B5EF4-FFF2-40B4-BE49-F238E27FC236}">
                <a16:creationId xmlns:a16="http://schemas.microsoft.com/office/drawing/2014/main" id="{C01BD221-401D-443B-8E5F-B1913DC0174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33363" y="3435350"/>
            <a:ext cx="1630362"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Image 21">
            <a:extLst>
              <a:ext uri="{FF2B5EF4-FFF2-40B4-BE49-F238E27FC236}">
                <a16:creationId xmlns:a16="http://schemas.microsoft.com/office/drawing/2014/main" id="{362231E4-AD81-45D9-96AC-1B4F249FB35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413000" y="3463925"/>
            <a:ext cx="22256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Image 22">
            <a:extLst>
              <a:ext uri="{FF2B5EF4-FFF2-40B4-BE49-F238E27FC236}">
                <a16:creationId xmlns:a16="http://schemas.microsoft.com/office/drawing/2014/main" id="{70A8E7E8-0AA5-493F-84C7-E7CF0869E18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232525" y="3465513"/>
            <a:ext cx="12541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3" name="Image 23">
            <a:extLst>
              <a:ext uri="{FF2B5EF4-FFF2-40B4-BE49-F238E27FC236}">
                <a16:creationId xmlns:a16="http://schemas.microsoft.com/office/drawing/2014/main" id="{3D196A89-A418-42C5-B4A7-4BCD11186422}"/>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0350500" y="3255963"/>
            <a:ext cx="16764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4" name="Image 24">
            <a:extLst>
              <a:ext uri="{FF2B5EF4-FFF2-40B4-BE49-F238E27FC236}">
                <a16:creationId xmlns:a16="http://schemas.microsoft.com/office/drawing/2014/main" id="{5503A8D1-D2BF-4730-A111-951D7ABDC700}"/>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728075" y="3495675"/>
            <a:ext cx="10636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5" name="Image 25">
            <a:extLst>
              <a:ext uri="{FF2B5EF4-FFF2-40B4-BE49-F238E27FC236}">
                <a16:creationId xmlns:a16="http://schemas.microsoft.com/office/drawing/2014/main" id="{768B36A3-71A7-4AD4-93E3-CB4E2313224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550150" y="3473450"/>
            <a:ext cx="10810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Image 26">
            <a:extLst>
              <a:ext uri="{FF2B5EF4-FFF2-40B4-BE49-F238E27FC236}">
                <a16:creationId xmlns:a16="http://schemas.microsoft.com/office/drawing/2014/main" id="{3361CDA5-CF2A-4891-ABF9-42F277C11C61}"/>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070600" y="3394075"/>
            <a:ext cx="508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7" name="Image 27">
            <a:extLst>
              <a:ext uri="{FF2B5EF4-FFF2-40B4-BE49-F238E27FC236}">
                <a16:creationId xmlns:a16="http://schemas.microsoft.com/office/drawing/2014/main" id="{EF5C80F6-AF10-4DC0-96B9-018414C30301}"/>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264275" y="5264150"/>
            <a:ext cx="12414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8" name="Image 28">
            <a:extLst>
              <a:ext uri="{FF2B5EF4-FFF2-40B4-BE49-F238E27FC236}">
                <a16:creationId xmlns:a16="http://schemas.microsoft.com/office/drawing/2014/main" id="{D216E27A-AB66-41D0-86F7-90792FBB32FD}"/>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751388" y="4748213"/>
            <a:ext cx="14287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9" name="ZoneTexte 29">
            <a:extLst>
              <a:ext uri="{FF2B5EF4-FFF2-40B4-BE49-F238E27FC236}">
                <a16:creationId xmlns:a16="http://schemas.microsoft.com/office/drawing/2014/main" id="{D988E70E-EE8C-4691-BDDF-8F904DE9493C}"/>
              </a:ext>
            </a:extLst>
          </p:cNvPr>
          <p:cNvSpPr txBox="1">
            <a:spLocks noChangeArrowheads="1"/>
          </p:cNvSpPr>
          <p:nvPr/>
        </p:nvSpPr>
        <p:spPr bwMode="auto">
          <a:xfrm>
            <a:off x="7699375" y="6486525"/>
            <a:ext cx="1920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Prota4U</a:t>
            </a:r>
          </a:p>
        </p:txBody>
      </p:sp>
      <p:sp>
        <p:nvSpPr>
          <p:cNvPr id="66590" name="ZoneTexte 30">
            <a:extLst>
              <a:ext uri="{FF2B5EF4-FFF2-40B4-BE49-F238E27FC236}">
                <a16:creationId xmlns:a16="http://schemas.microsoft.com/office/drawing/2014/main" id="{A6980122-5F24-4F53-9A36-96B0991CCA94}"/>
              </a:ext>
            </a:extLst>
          </p:cNvPr>
          <p:cNvSpPr txBox="1">
            <a:spLocks noChangeArrowheads="1"/>
          </p:cNvSpPr>
          <p:nvPr/>
        </p:nvSpPr>
        <p:spPr bwMode="auto">
          <a:xfrm>
            <a:off x="9758363" y="6164263"/>
            <a:ext cx="2414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hlinkClick r:id="rId24"/>
              </a:rPr>
              <a:t>http://www.ethnopharmacologia.org/recherche-dans-prelude/?plant_id=4700</a:t>
            </a:r>
            <a:r>
              <a:rPr lang="fr-FR" altLang="fr-FR" sz="1200">
                <a:solidFill>
                  <a:srgbClr val="008000"/>
                </a:solidFill>
              </a:rPr>
              <a:t> </a:t>
            </a:r>
          </a:p>
        </p:txBody>
      </p:sp>
      <p:pic>
        <p:nvPicPr>
          <p:cNvPr id="66591" name="Image 31">
            <a:extLst>
              <a:ext uri="{FF2B5EF4-FFF2-40B4-BE49-F238E27FC236}">
                <a16:creationId xmlns:a16="http://schemas.microsoft.com/office/drawing/2014/main" id="{7EC10100-CF81-40C3-B55F-9F8F8FE59192}"/>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872038" y="3521075"/>
            <a:ext cx="11874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1B52C7-CFA7-4247-96F9-FB056BBB6287}"/>
              </a:ext>
            </a:extLst>
          </p:cNvPr>
          <p:cNvSpPr>
            <a:spLocks noGrp="1"/>
          </p:cNvSpPr>
          <p:nvPr>
            <p:ph type="sldNum" sz="quarter" idx="12"/>
          </p:nvPr>
        </p:nvSpPr>
        <p:spPr>
          <a:xfrm>
            <a:off x="155575" y="150813"/>
            <a:ext cx="477838" cy="363537"/>
          </a:xfrm>
        </p:spPr>
        <p:txBody>
          <a:bodyPr/>
          <a:lstStyle/>
          <a:p>
            <a:pPr>
              <a:defRPr/>
            </a:pPr>
            <a:fld id="{04032E8F-5E1E-4810-B61A-0300FD35FF42}" type="slidenum">
              <a:rPr lang="fr-FR"/>
              <a:pPr>
                <a:defRPr/>
              </a:pPr>
              <a:t>81</a:t>
            </a:fld>
            <a:endParaRPr lang="fr-FR"/>
          </a:p>
        </p:txBody>
      </p:sp>
      <p:sp>
        <p:nvSpPr>
          <p:cNvPr id="67587" name="Rectangle 2">
            <a:extLst>
              <a:ext uri="{FF2B5EF4-FFF2-40B4-BE49-F238E27FC236}">
                <a16:creationId xmlns:a16="http://schemas.microsoft.com/office/drawing/2014/main" id="{137C6DFE-3449-4748-9733-0D1AC28AD650}"/>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7588" name="Rectangle 15">
            <a:extLst>
              <a:ext uri="{FF2B5EF4-FFF2-40B4-BE49-F238E27FC236}">
                <a16:creationId xmlns:a16="http://schemas.microsoft.com/office/drawing/2014/main" id="{A0B83E52-7E03-49DF-84D0-4CFDE9C682D6}"/>
              </a:ext>
            </a:extLst>
          </p:cNvPr>
          <p:cNvSpPr>
            <a:spLocks noChangeArrowheads="1"/>
          </p:cNvSpPr>
          <p:nvPr/>
        </p:nvSpPr>
        <p:spPr bwMode="auto">
          <a:xfrm>
            <a:off x="2579688" y="7938"/>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67589" name="Rectangle 4">
            <a:extLst>
              <a:ext uri="{FF2B5EF4-FFF2-40B4-BE49-F238E27FC236}">
                <a16:creationId xmlns:a16="http://schemas.microsoft.com/office/drawing/2014/main" id="{2E91BBF1-DE7C-4654-952E-473A12477219}"/>
              </a:ext>
            </a:extLst>
          </p:cNvPr>
          <p:cNvSpPr>
            <a:spLocks noChangeArrowheads="1"/>
          </p:cNvSpPr>
          <p:nvPr/>
        </p:nvSpPr>
        <p:spPr bwMode="auto">
          <a:xfrm>
            <a:off x="255588" y="669925"/>
            <a:ext cx="8212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67590" name="Image 14" descr="logo aride_s.jpg">
            <a:extLst>
              <a:ext uri="{FF2B5EF4-FFF2-40B4-BE49-F238E27FC236}">
                <a16:creationId xmlns:a16="http://schemas.microsoft.com/office/drawing/2014/main" id="{7F470F3C-6047-4D5B-AECB-06915008AC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2" descr="medicament2_s">
            <a:extLst>
              <a:ext uri="{FF2B5EF4-FFF2-40B4-BE49-F238E27FC236}">
                <a16:creationId xmlns:a16="http://schemas.microsoft.com/office/drawing/2014/main" id="{FB47D6FA-FB50-4171-B922-5C60D0FE4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11906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3" descr="fourrage2_ss">
            <a:extLst>
              <a:ext uri="{FF2B5EF4-FFF2-40B4-BE49-F238E27FC236}">
                <a16:creationId xmlns:a16="http://schemas.microsoft.com/office/drawing/2014/main" id="{8284BFD3-3BAD-4C86-BD77-9DC13CB98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38" y="142875"/>
            <a:ext cx="425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Rectangle 8">
            <a:extLst>
              <a:ext uri="{FF2B5EF4-FFF2-40B4-BE49-F238E27FC236}">
                <a16:creationId xmlns:a16="http://schemas.microsoft.com/office/drawing/2014/main" id="{E939950B-6583-4AA6-BD63-4630BBEEE98C}"/>
              </a:ext>
            </a:extLst>
          </p:cNvPr>
          <p:cNvSpPr>
            <a:spLocks noChangeArrowheads="1"/>
          </p:cNvSpPr>
          <p:nvPr/>
        </p:nvSpPr>
        <p:spPr bwMode="auto">
          <a:xfrm>
            <a:off x="155574" y="1039813"/>
            <a:ext cx="117423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3.26. </a:t>
            </a:r>
            <a:r>
              <a:rPr lang="fr-FR" altLang="fr-FR" b="1" dirty="0">
                <a:solidFill>
                  <a:srgbClr val="008000"/>
                </a:solidFill>
              </a:rPr>
              <a:t>Ebène d’Afrique, ébène de Mozambique, kaki de brousse - </a:t>
            </a:r>
            <a:r>
              <a:rPr lang="fr-FR" b="1" dirty="0" err="1">
                <a:solidFill>
                  <a:srgbClr val="008000"/>
                </a:solidFill>
              </a:rPr>
              <a:t>jackalberry</a:t>
            </a:r>
            <a:r>
              <a:rPr lang="fr-FR" altLang="fr-FR" b="1" dirty="0">
                <a:solidFill>
                  <a:srgbClr val="008000"/>
                </a:solidFill>
              </a:rPr>
              <a:t> </a:t>
            </a:r>
            <a:r>
              <a:rPr lang="fr-FR" altLang="fr-FR" dirty="0">
                <a:solidFill>
                  <a:srgbClr val="008000"/>
                </a:solidFill>
              </a:rPr>
              <a:t>(</a:t>
            </a:r>
            <a:r>
              <a:rPr lang="fr-FR" altLang="fr-FR" i="1" dirty="0" err="1">
                <a:solidFill>
                  <a:srgbClr val="008000"/>
                </a:solidFill>
              </a:rPr>
              <a:t>Diospyros</a:t>
            </a:r>
            <a:r>
              <a:rPr lang="fr-FR" altLang="fr-FR" i="1" dirty="0">
                <a:solidFill>
                  <a:srgbClr val="008000"/>
                </a:solidFill>
              </a:rPr>
              <a:t> </a:t>
            </a:r>
            <a:r>
              <a:rPr lang="fr-FR" altLang="fr-FR" i="1" dirty="0" err="1">
                <a:solidFill>
                  <a:srgbClr val="008000"/>
                </a:solidFill>
              </a:rPr>
              <a:t>mespiliformis</a:t>
            </a:r>
            <a:r>
              <a:rPr lang="fr-FR" altLang="fr-FR" dirty="0">
                <a:solidFill>
                  <a:srgbClr val="008000"/>
                </a:solidFill>
              </a:rPr>
              <a:t>) (famille </a:t>
            </a:r>
            <a:r>
              <a:rPr lang="fr-FR" altLang="fr-FR" i="1" dirty="0" err="1">
                <a:solidFill>
                  <a:srgbClr val="008000"/>
                </a:solidFill>
              </a:rPr>
              <a:t>Ebenaceae</a:t>
            </a:r>
            <a:r>
              <a:rPr lang="fr-FR" altLang="fr-FR" dirty="0">
                <a:solidFill>
                  <a:srgbClr val="008000"/>
                </a:solidFill>
              </a:rPr>
              <a:t>).</a:t>
            </a:r>
            <a:r>
              <a:rPr lang="fr-FR" altLang="fr-FR" i="1" dirty="0">
                <a:solidFill>
                  <a:srgbClr val="008000"/>
                </a:solidFill>
              </a:rPr>
              <a:t> </a:t>
            </a:r>
          </a:p>
        </p:txBody>
      </p:sp>
      <p:sp>
        <p:nvSpPr>
          <p:cNvPr id="3" name="ZoneTexte 2">
            <a:extLst>
              <a:ext uri="{FF2B5EF4-FFF2-40B4-BE49-F238E27FC236}">
                <a16:creationId xmlns:a16="http://schemas.microsoft.com/office/drawing/2014/main" id="{BE251429-0786-4063-A6B5-19A3EAE3B017}"/>
              </a:ext>
            </a:extLst>
          </p:cNvPr>
          <p:cNvSpPr txBox="1"/>
          <p:nvPr/>
        </p:nvSpPr>
        <p:spPr>
          <a:xfrm>
            <a:off x="155575" y="1409145"/>
            <a:ext cx="11839201" cy="3970318"/>
          </a:xfrm>
          <a:prstGeom prst="rect">
            <a:avLst/>
          </a:prstGeom>
          <a:noFill/>
        </p:spPr>
        <p:txBody>
          <a:bodyPr wrap="square" rtlCol="0">
            <a:spAutoFit/>
          </a:bodyPr>
          <a:lstStyle/>
          <a:p>
            <a:r>
              <a:rPr lang="fr-FR" dirty="0"/>
              <a:t>C’est un grand arbre dioïque, </a:t>
            </a:r>
            <a:r>
              <a:rPr lang="fr-FR" dirty="0">
                <a:hlinkClick r:id="rId5" tooltip="Arbre"/>
              </a:rPr>
              <a:t>à </a:t>
            </a:r>
            <a:r>
              <a:rPr lang="fr-FR" dirty="0">
                <a:hlinkClick r:id="rId6" tooltip="À feuilles caduques"/>
              </a:rPr>
              <a:t>feuilles caduques</a:t>
            </a:r>
            <a:r>
              <a:rPr lang="fr-FR" dirty="0"/>
              <a:t>, se rencontrant principalement dans les</a:t>
            </a:r>
            <a:r>
              <a:rPr lang="fr-FR" dirty="0">
                <a:hlinkClick r:id="rId7" tooltip="Savane"/>
              </a:rPr>
              <a:t> savanes</a:t>
            </a:r>
            <a:r>
              <a:rPr lang="fr-FR" dirty="0"/>
              <a:t> de l'</a:t>
            </a:r>
            <a:r>
              <a:rPr lang="fr-FR" dirty="0">
                <a:hlinkClick r:id="rId8" tooltip="Afrique"/>
              </a:rPr>
              <a:t>Afrique</a:t>
            </a:r>
            <a:r>
              <a:rPr lang="fr-FR" dirty="0"/>
              <a:t>. Adulte, il atteint en moyenne 4 à 6 mètres de hauteur, mais parfois 25 mètres, et a une écorce fissurée gris foncé. Le feuillage est dense et vert foncé avec </a:t>
            </a:r>
            <a:r>
              <a:rPr lang="fr-FR" dirty="0">
                <a:hlinkClick r:id="rId9" tooltip="Elliptique"/>
              </a:rPr>
              <a:t>des</a:t>
            </a:r>
            <a:r>
              <a:rPr lang="fr-FR" dirty="0"/>
              <a:t> feuilles </a:t>
            </a:r>
            <a:r>
              <a:rPr lang="fr-FR" dirty="0">
                <a:hlinkClick r:id="rId9" tooltip="Elliptical"/>
              </a:rPr>
              <a:t>elliptiques</a:t>
            </a:r>
            <a:r>
              <a:rPr lang="fr-FR" dirty="0"/>
              <a:t>, qui sont souvent consommées par les herbivores comme les </a:t>
            </a:r>
            <a:r>
              <a:rPr lang="fr-FR" dirty="0">
                <a:hlinkClick r:id="rId10" tooltip="Éléphants"/>
              </a:rPr>
              <a:t>éléphants</a:t>
            </a:r>
            <a:r>
              <a:rPr lang="fr-FR" dirty="0"/>
              <a:t> et les </a:t>
            </a:r>
            <a:r>
              <a:rPr lang="fr-FR" dirty="0">
                <a:hlinkClick r:id="rId11" tooltip="Buffle africain"/>
              </a:rPr>
              <a:t>buffles</a:t>
            </a:r>
            <a:r>
              <a:rPr lang="fr-FR" dirty="0"/>
              <a:t>. L'arbre fleurit pendant la saison des pluies. Ses fleurs sont parfumées et de couleur crème. </a:t>
            </a:r>
            <a:r>
              <a:rPr lang="fr-FR" sz="1200" dirty="0"/>
              <a:t>Les chacals sont aussi friands de ses fruits. </a:t>
            </a:r>
            <a:r>
              <a:rPr lang="fr-FR" dirty="0"/>
              <a:t>L'arbre femelle porte des fruits à la saison sèche et ceux-ci sont consommés par de nombreux animaux sauvages; ils ont une forme ovale, jaune et d'environ 20 à 30 mm de diamètre. Lorsque les fruits mûrissent, ils deviennent violets. </a:t>
            </a:r>
            <a:r>
              <a:rPr lang="fr-FR" sz="1200" dirty="0"/>
              <a:t>L'arbre, comme </a:t>
            </a:r>
            <a:r>
              <a:rPr lang="fr-FR" sz="1200" dirty="0">
                <a:hlinkClick r:id="rId12" tooltip="Marula"/>
              </a:rPr>
              <a:t>Marula</a:t>
            </a:r>
            <a:r>
              <a:rPr lang="fr-FR" sz="1200" dirty="0"/>
              <a:t>, est favorisé par les autochtones (Bantous …), qui les laisseront croître dans leurs terres cultivées afin de récolter le fruit. Il se développe en </a:t>
            </a:r>
            <a:r>
              <a:rPr lang="fr-FR" sz="1200" dirty="0">
                <a:hlinkClick r:id="rId13" tooltip="Mutualisme (biologie)"/>
              </a:rPr>
              <a:t>mutualisme</a:t>
            </a:r>
            <a:r>
              <a:rPr lang="fr-FR" sz="1200" dirty="0"/>
              <a:t> avec les </a:t>
            </a:r>
            <a:r>
              <a:rPr lang="fr-FR" sz="1200" dirty="0">
                <a:hlinkClick r:id="rId14" tooltip="Termite"/>
              </a:rPr>
              <a:t>termites</a:t>
            </a:r>
            <a:r>
              <a:rPr lang="fr-FR" sz="1200" dirty="0"/>
              <a:t>, qui </a:t>
            </a:r>
            <a:r>
              <a:rPr lang="fr-FR" sz="1200" dirty="0" err="1"/>
              <a:t>aérent</a:t>
            </a:r>
            <a:r>
              <a:rPr lang="fr-FR" sz="1200" dirty="0"/>
              <a:t> le sol pour l'arbre mais ne mangent pas le bois vivant; à son tour, l'arbre protège les termites. Il pousse souvent sur les </a:t>
            </a:r>
            <a:r>
              <a:rPr lang="fr-FR" sz="1200" dirty="0">
                <a:hlinkClick r:id="rId15" tooltip="Termite"/>
              </a:rPr>
              <a:t>monticules</a:t>
            </a:r>
            <a:r>
              <a:rPr lang="fr-FR" sz="1200" dirty="0"/>
              <a:t>, les </a:t>
            </a:r>
            <a:r>
              <a:rPr lang="fr-FR" sz="1200" u="sng" dirty="0">
                <a:hlinkClick r:id="rId16" tooltip="Alluvion"/>
              </a:rPr>
              <a:t>sols alluviaux profonds</a:t>
            </a:r>
            <a:r>
              <a:rPr lang="fr-FR" sz="1200" dirty="0"/>
              <a:t>, mais il n’est pas rare de les trouver sur les sols sableux de la savane. </a:t>
            </a:r>
            <a:r>
              <a:rPr lang="fr-FR" sz="1200" b="1" dirty="0">
                <a:solidFill>
                  <a:srgbClr val="008000"/>
                </a:solidFill>
              </a:rPr>
              <a:t>Ce fruit a le potentiel d'améliorer la nutrition, de stimuler la sécurité alimentaire, de favoriser le développement rural et de soutenir les soins durables. Le fruit mûr a une pulpe sucrée et acidulée, est comestible pour les humains</a:t>
            </a:r>
            <a:r>
              <a:rPr lang="fr-FR" sz="1200" dirty="0"/>
              <a:t>; </a:t>
            </a:r>
            <a:r>
              <a:rPr lang="fr-FR" sz="1200" b="1" dirty="0">
                <a:solidFill>
                  <a:srgbClr val="008000"/>
                </a:solidFill>
              </a:rPr>
              <a:t>sa saveur a été décrite comme celui du </a:t>
            </a:r>
            <a:r>
              <a:rPr lang="fr-FR" sz="1200" b="1" dirty="0">
                <a:solidFill>
                  <a:srgbClr val="008000"/>
                </a:solidFill>
                <a:hlinkClick r:id="rId17" tooltip="citron"/>
              </a:rPr>
              <a:t>citron</a:t>
            </a:r>
            <a:r>
              <a:rPr lang="fr-FR" sz="1200" dirty="0"/>
              <a:t>, avec une </a:t>
            </a:r>
            <a:r>
              <a:rPr lang="fr-FR" sz="1200" dirty="0">
                <a:solidFill>
                  <a:srgbClr val="FF0000"/>
                </a:solidFill>
              </a:rPr>
              <a:t>consistance farineuse</a:t>
            </a:r>
            <a:r>
              <a:rPr lang="fr-FR" sz="1200" dirty="0"/>
              <a:t>. Ils sont parfois </a:t>
            </a:r>
            <a:r>
              <a:rPr lang="fr-FR" sz="1200" dirty="0">
                <a:hlinkClick r:id="rId18" tooltip="Confiture"/>
              </a:rPr>
              <a:t>conservés</a:t>
            </a:r>
            <a:r>
              <a:rPr lang="fr-FR" sz="1200" dirty="0"/>
              <a:t>, peuvent être séchés et broyés, transformé en </a:t>
            </a:r>
            <a:r>
              <a:rPr lang="fr-FR" sz="1200" dirty="0">
                <a:hlinkClick r:id="rId19" tooltip="Farine"/>
              </a:rPr>
              <a:t>farine</a:t>
            </a:r>
            <a:r>
              <a:rPr lang="fr-FR" sz="1200" dirty="0"/>
              <a:t>, et sont souvent utilisés pour préparer de la </a:t>
            </a:r>
            <a:r>
              <a:rPr lang="fr-FR" sz="1200" dirty="0">
                <a:hlinkClick r:id="rId20" tooltip="Bière"/>
              </a:rPr>
              <a:t>bière</a:t>
            </a:r>
            <a:r>
              <a:rPr lang="fr-FR" sz="1200" dirty="0"/>
              <a:t> et de l'</a:t>
            </a:r>
            <a:r>
              <a:rPr lang="fr-FR" sz="1200" dirty="0">
                <a:hlinkClick r:id="rId21" tooltip="Cognac"/>
              </a:rPr>
              <a:t>eau-de</a:t>
            </a:r>
            <a:r>
              <a:rPr lang="fr-FR" sz="1200" dirty="0"/>
              <a:t>-</a:t>
            </a:r>
            <a:r>
              <a:rPr lang="fr-FR" sz="1200" u="sng" dirty="0">
                <a:hlinkClick r:id="rId21" tooltip="Cognac"/>
              </a:rPr>
              <a:t>vie</a:t>
            </a:r>
            <a:r>
              <a:rPr lang="fr-FR" sz="1200" dirty="0"/>
              <a:t>. </a:t>
            </a:r>
            <a:r>
              <a:rPr lang="fr-FR" sz="1200" b="1" dirty="0">
                <a:solidFill>
                  <a:srgbClr val="008000"/>
                </a:solidFill>
              </a:rPr>
              <a:t>L’arbre est médicinal. Son bois résiste aux termites. Le bois du cœur est finement grainé et fort, et est souvent utilisé pour la fabrication de parquet et de meubles. Le bois varie en couleur de brun rougeâtre clair à brun très foncé</a:t>
            </a:r>
            <a:r>
              <a:rPr lang="fr-FR" sz="1200" dirty="0"/>
              <a:t>. Il se rencontre en zone boisée et en savane arborée, quelquefois aussi en bordure de forêt plus humide, jusqu’à 1350 m d’altitude, rarement jusqu’à 2000 m. Dans de nombreuses régions sèches, il est fréquent dans la ripisylve. Les précipitations annuelles moyennes dans </a:t>
            </a:r>
            <a:r>
              <a:rPr lang="fr-FR" sz="1200" dirty="0">
                <a:solidFill>
                  <a:srgbClr val="008000"/>
                </a:solidFill>
              </a:rPr>
              <a:t>son aire de répartition sont de 300–2000 mm</a:t>
            </a:r>
            <a:r>
              <a:rPr lang="fr-FR" sz="1200" dirty="0"/>
              <a:t>, avec une saison sèche qui peut aller jusqu’à 8 mois. </a:t>
            </a:r>
            <a:r>
              <a:rPr lang="fr-FR" sz="1200" i="1" dirty="0" err="1"/>
              <a:t>Diospyros</a:t>
            </a:r>
            <a:r>
              <a:rPr lang="fr-FR" sz="1200" i="1" dirty="0"/>
              <a:t> </a:t>
            </a:r>
            <a:r>
              <a:rPr lang="fr-FR" sz="1200" i="1" dirty="0" err="1"/>
              <a:t>mespiliformis</a:t>
            </a:r>
            <a:r>
              <a:rPr lang="fr-FR" sz="1200" i="1" dirty="0"/>
              <a:t> </a:t>
            </a:r>
            <a:r>
              <a:rPr lang="fr-FR" sz="1200" dirty="0"/>
              <a:t>est fréquent sur des sols fertiles, profonds, souvent alluviaux et sur des termitières, mais on le rencontre parfois sur les talus des collines rocheuses. On a remarqué que les jeunes individus étaient sensibles aux incendies. Sources : a) </a:t>
            </a:r>
            <a:r>
              <a:rPr lang="fr-FR" sz="1200" dirty="0">
                <a:hlinkClick r:id="rId22"/>
              </a:rPr>
              <a:t>https://en.wikipedia.org/wiki/Diospyros_mespiliformis</a:t>
            </a:r>
            <a:r>
              <a:rPr lang="fr-FR" sz="1200" dirty="0"/>
              <a:t>, b) </a:t>
            </a:r>
            <a:r>
              <a:rPr lang="fr-FR" sz="1200" dirty="0">
                <a:hlinkClick r:id="rId23"/>
              </a:rPr>
              <a:t>http://uses.plantnet-project.org/fr/Diospyros_mespiliformis_(PROTA)</a:t>
            </a:r>
            <a:r>
              <a:rPr lang="fr-FR" sz="1200" dirty="0"/>
              <a:t>, c) </a:t>
            </a:r>
            <a:r>
              <a:rPr lang="fr-FR" sz="1200" dirty="0">
                <a:hlinkClick r:id="rId24"/>
              </a:rPr>
              <a:t>http://www.jardinsdumonde.org/wp-content/uploads/2016/05/Diospyros-mespiliformis-affiche-Burkina.pdf</a:t>
            </a:r>
            <a:r>
              <a:rPr lang="fr-FR" sz="1200" dirty="0"/>
              <a:t> </a:t>
            </a:r>
          </a:p>
          <a:p>
            <a:r>
              <a:rPr lang="fr-FR" sz="1200" dirty="0"/>
              <a:t>d) </a:t>
            </a:r>
            <a:r>
              <a:rPr lang="fr-FR" sz="1200" dirty="0">
                <a:hlinkClick r:id="rId25"/>
              </a:rPr>
              <a:t>http://www.worldagroforestry.org/treedb/AFTPDFS/Diospyros_mespiliformis.PDF</a:t>
            </a:r>
            <a:r>
              <a:rPr lang="fr-FR" sz="1200" dirty="0"/>
              <a:t> </a:t>
            </a:r>
          </a:p>
        </p:txBody>
      </p:sp>
      <p:pic>
        <p:nvPicPr>
          <p:cNvPr id="5" name="Image 4" descr="Une image contenant arbre, extérieur, vert, petit&#10;&#10;Description générée avec un niveau de confiance très élevé">
            <a:extLst>
              <a:ext uri="{FF2B5EF4-FFF2-40B4-BE49-F238E27FC236}">
                <a16:creationId xmlns:a16="http://schemas.microsoft.com/office/drawing/2014/main" id="{CA0FB351-1738-4E25-8A40-50824264D9B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813676" y="4974403"/>
            <a:ext cx="1181100" cy="1771650"/>
          </a:xfrm>
          <a:prstGeom prst="rect">
            <a:avLst/>
          </a:prstGeom>
        </p:spPr>
      </p:pic>
      <p:pic>
        <p:nvPicPr>
          <p:cNvPr id="7" name="Image 6" descr="Une image contenant arbre, extérieur&#10;&#10;Description générée avec un niveau de confiance élevé">
            <a:extLst>
              <a:ext uri="{FF2B5EF4-FFF2-40B4-BE49-F238E27FC236}">
                <a16:creationId xmlns:a16="http://schemas.microsoft.com/office/drawing/2014/main" id="{1E884ED3-6EA2-4213-AB26-0F4393CCCC2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302813" y="5644787"/>
            <a:ext cx="1304925" cy="866775"/>
          </a:xfrm>
          <a:prstGeom prst="rect">
            <a:avLst/>
          </a:prstGeom>
        </p:spPr>
      </p:pic>
      <p:pic>
        <p:nvPicPr>
          <p:cNvPr id="9" name="Image 8" descr="Une image contenant herbe&#10;&#10;Description générée avec un niveau de confiance très élevé">
            <a:extLst>
              <a:ext uri="{FF2B5EF4-FFF2-40B4-BE49-F238E27FC236}">
                <a16:creationId xmlns:a16="http://schemas.microsoft.com/office/drawing/2014/main" id="{8AF42876-BE86-4F93-8FA9-17AE71B3FB6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32100" y="5629370"/>
            <a:ext cx="1123950" cy="866775"/>
          </a:xfrm>
          <a:prstGeom prst="rect">
            <a:avLst/>
          </a:prstGeom>
        </p:spPr>
      </p:pic>
      <p:pic>
        <p:nvPicPr>
          <p:cNvPr id="11" name="Image 10" descr="Une image contenant arbre, extérieur, plante&#10;&#10;Description générée avec un niveau de confiance très élevé">
            <a:extLst>
              <a:ext uri="{FF2B5EF4-FFF2-40B4-BE49-F238E27FC236}">
                <a16:creationId xmlns:a16="http://schemas.microsoft.com/office/drawing/2014/main" id="{37585C5B-5018-4AF0-B7BE-D299A573861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272316" y="5644787"/>
            <a:ext cx="1123950" cy="866775"/>
          </a:xfrm>
          <a:prstGeom prst="rect">
            <a:avLst/>
          </a:prstGeom>
        </p:spPr>
      </p:pic>
      <p:pic>
        <p:nvPicPr>
          <p:cNvPr id="13" name="Image 12" descr="Une image contenant arbre, extérieur, vert, assis&#10;&#10;Description générée avec un niveau de confiance très élevé">
            <a:extLst>
              <a:ext uri="{FF2B5EF4-FFF2-40B4-BE49-F238E27FC236}">
                <a16:creationId xmlns:a16="http://schemas.microsoft.com/office/drawing/2014/main" id="{96D6049C-C8B5-4792-B6CA-F54D77B9F73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762792" y="5567458"/>
            <a:ext cx="1323975" cy="990600"/>
          </a:xfrm>
          <a:prstGeom prst="rect">
            <a:avLst/>
          </a:prstGeom>
        </p:spPr>
      </p:pic>
      <p:pic>
        <p:nvPicPr>
          <p:cNvPr id="15" name="Image 14" descr="Une image contenant arbre, ciel, plante, extérieur&#10;&#10;Description générée avec un niveau de confiance très élevé">
            <a:extLst>
              <a:ext uri="{FF2B5EF4-FFF2-40B4-BE49-F238E27FC236}">
                <a16:creationId xmlns:a16="http://schemas.microsoft.com/office/drawing/2014/main" id="{7A0CE629-86AF-4FCB-9A85-066AB04FE75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110998" y="5431474"/>
            <a:ext cx="1457325" cy="1352550"/>
          </a:xfrm>
          <a:prstGeom prst="rect">
            <a:avLst/>
          </a:prstGeom>
        </p:spPr>
      </p:pic>
      <p:pic>
        <p:nvPicPr>
          <p:cNvPr id="17" name="Image 16" descr="Une image contenant arbre, plante&#10;&#10;Description générée avec un niveau de confiance très élevé">
            <a:extLst>
              <a:ext uri="{FF2B5EF4-FFF2-40B4-BE49-F238E27FC236}">
                <a16:creationId xmlns:a16="http://schemas.microsoft.com/office/drawing/2014/main" id="{A6798629-A1B4-4E98-A363-6D51D112F30B}"/>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332120" y="5379463"/>
            <a:ext cx="1533525" cy="1152525"/>
          </a:xfrm>
          <a:prstGeom prst="rect">
            <a:avLst/>
          </a:prstGeom>
        </p:spPr>
      </p:pic>
      <p:pic>
        <p:nvPicPr>
          <p:cNvPr id="18" name="Picture 2" descr="fruitsLogo9_ss">
            <a:extLst>
              <a:ext uri="{FF2B5EF4-FFF2-40B4-BE49-F238E27FC236}">
                <a16:creationId xmlns:a16="http://schemas.microsoft.com/office/drawing/2014/main" id="{802285B7-4E41-416F-A3DC-8FB73BD2E70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232150" y="2127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C1935A-9D90-4AD5-A6C1-221489915475}"/>
              </a:ext>
            </a:extLst>
          </p:cNvPr>
          <p:cNvSpPr>
            <a:spLocks noGrp="1"/>
          </p:cNvSpPr>
          <p:nvPr>
            <p:ph type="sldNum" sz="quarter" idx="12"/>
          </p:nvPr>
        </p:nvSpPr>
        <p:spPr>
          <a:xfrm>
            <a:off x="11627059" y="141606"/>
            <a:ext cx="477837" cy="363537"/>
          </a:xfrm>
        </p:spPr>
        <p:txBody>
          <a:bodyPr/>
          <a:lstStyle/>
          <a:p>
            <a:pPr>
              <a:defRPr/>
            </a:pPr>
            <a:fld id="{70687F32-6BB4-437D-BAFC-FC956D051149}" type="slidenum">
              <a:rPr lang="fr-FR"/>
              <a:pPr>
                <a:defRPr/>
              </a:pPr>
              <a:t>82</a:t>
            </a:fld>
            <a:endParaRPr lang="fr-FR" dirty="0"/>
          </a:p>
        </p:txBody>
      </p:sp>
      <p:sp>
        <p:nvSpPr>
          <p:cNvPr id="68611" name="Rectangle 2">
            <a:extLst>
              <a:ext uri="{FF2B5EF4-FFF2-40B4-BE49-F238E27FC236}">
                <a16:creationId xmlns:a16="http://schemas.microsoft.com/office/drawing/2014/main" id="{9A024E29-6CBF-4D1B-9602-786C9D4E327A}"/>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8612" name="Rectangle 15">
            <a:extLst>
              <a:ext uri="{FF2B5EF4-FFF2-40B4-BE49-F238E27FC236}">
                <a16:creationId xmlns:a16="http://schemas.microsoft.com/office/drawing/2014/main" id="{78E8382E-20C5-43C7-86D9-95DF8FB72CE4}"/>
              </a:ext>
            </a:extLst>
          </p:cNvPr>
          <p:cNvSpPr>
            <a:spLocks noChangeArrowheads="1"/>
          </p:cNvSpPr>
          <p:nvPr/>
        </p:nvSpPr>
        <p:spPr bwMode="auto">
          <a:xfrm>
            <a:off x="3086100" y="6350"/>
            <a:ext cx="503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68613" name="Rectangle 4">
            <a:extLst>
              <a:ext uri="{FF2B5EF4-FFF2-40B4-BE49-F238E27FC236}">
                <a16:creationId xmlns:a16="http://schemas.microsoft.com/office/drawing/2014/main" id="{58D12BE9-9CE4-474B-89BD-3671C4485A04}"/>
              </a:ext>
            </a:extLst>
          </p:cNvPr>
          <p:cNvSpPr>
            <a:spLocks noChangeArrowheads="1"/>
          </p:cNvSpPr>
          <p:nvPr/>
        </p:nvSpPr>
        <p:spPr bwMode="auto">
          <a:xfrm>
            <a:off x="65088" y="673100"/>
            <a:ext cx="7980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pic>
        <p:nvPicPr>
          <p:cNvPr id="68614" name="Image 14" descr="logo aride_s.jpg">
            <a:extLst>
              <a:ext uri="{FF2B5EF4-FFF2-40B4-BE49-F238E27FC236}">
                <a16:creationId xmlns:a16="http://schemas.microsoft.com/office/drawing/2014/main" id="{56ED9479-DE72-49A4-AD20-EF6C8D4E0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2" descr="medicament2_s">
            <a:extLst>
              <a:ext uri="{FF2B5EF4-FFF2-40B4-BE49-F238E27FC236}">
                <a16:creationId xmlns:a16="http://schemas.microsoft.com/office/drawing/2014/main" id="{CF8F8939-4747-4662-AFBB-0BA3D914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873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3" descr="fourrage2_ss">
            <a:extLst>
              <a:ext uri="{FF2B5EF4-FFF2-40B4-BE49-F238E27FC236}">
                <a16:creationId xmlns:a16="http://schemas.microsoft.com/office/drawing/2014/main" id="{E11224D7-17E2-4155-8F40-913D1A260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338" y="55563"/>
            <a:ext cx="4270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ectangle 8">
            <a:extLst>
              <a:ext uri="{FF2B5EF4-FFF2-40B4-BE49-F238E27FC236}">
                <a16:creationId xmlns:a16="http://schemas.microsoft.com/office/drawing/2014/main" id="{CC1059A5-8B86-4250-81D7-43BFD89FE142}"/>
              </a:ext>
            </a:extLst>
          </p:cNvPr>
          <p:cNvSpPr>
            <a:spLocks noChangeArrowheads="1"/>
          </p:cNvSpPr>
          <p:nvPr/>
        </p:nvSpPr>
        <p:spPr bwMode="auto">
          <a:xfrm>
            <a:off x="65089" y="1054099"/>
            <a:ext cx="4506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3.26. </a:t>
            </a:r>
            <a:r>
              <a:rPr lang="fr-FR" altLang="fr-FR" i="1" dirty="0" err="1">
                <a:solidFill>
                  <a:srgbClr val="008000"/>
                </a:solidFill>
              </a:rPr>
              <a:t>Entada</a:t>
            </a:r>
            <a:r>
              <a:rPr lang="fr-FR" altLang="fr-FR" i="1" dirty="0">
                <a:solidFill>
                  <a:srgbClr val="008000"/>
                </a:solidFill>
              </a:rPr>
              <a:t> </a:t>
            </a:r>
            <a:r>
              <a:rPr lang="fr-FR" altLang="fr-FR" i="1" dirty="0" err="1">
                <a:solidFill>
                  <a:srgbClr val="008000"/>
                </a:solidFill>
              </a:rPr>
              <a:t>africana</a:t>
            </a:r>
            <a:r>
              <a:rPr lang="fr-FR" altLang="fr-FR" dirty="0">
                <a:solidFill>
                  <a:srgbClr val="008000"/>
                </a:solidFill>
              </a:rPr>
              <a:t> (famille des </a:t>
            </a:r>
            <a:r>
              <a:rPr lang="fr-FR" i="1" u="sng" dirty="0" err="1">
                <a:hlinkClick r:id="rId5"/>
              </a:rPr>
              <a:t>Fabaceae</a:t>
            </a:r>
            <a:r>
              <a:rPr lang="fr-FR" altLang="fr-FR" dirty="0">
                <a:solidFill>
                  <a:srgbClr val="008000"/>
                </a:solidFill>
              </a:rPr>
              <a:t>)</a:t>
            </a:r>
            <a:endParaRPr lang="fr-FR" altLang="fr-FR" i="1" dirty="0">
              <a:solidFill>
                <a:srgbClr val="008000"/>
              </a:solidFill>
            </a:endParaRPr>
          </a:p>
        </p:txBody>
      </p:sp>
      <p:sp>
        <p:nvSpPr>
          <p:cNvPr id="3" name="ZoneTexte 2">
            <a:extLst>
              <a:ext uri="{FF2B5EF4-FFF2-40B4-BE49-F238E27FC236}">
                <a16:creationId xmlns:a16="http://schemas.microsoft.com/office/drawing/2014/main" id="{983E64A3-38B5-4E68-A35D-FBF0B307B5DC}"/>
              </a:ext>
            </a:extLst>
          </p:cNvPr>
          <p:cNvSpPr txBox="1"/>
          <p:nvPr/>
        </p:nvSpPr>
        <p:spPr>
          <a:xfrm>
            <a:off x="65088" y="1463287"/>
            <a:ext cx="11951204" cy="3600986"/>
          </a:xfrm>
          <a:prstGeom prst="rect">
            <a:avLst/>
          </a:prstGeom>
          <a:noFill/>
        </p:spPr>
        <p:txBody>
          <a:bodyPr wrap="square" rtlCol="0">
            <a:spAutoFit/>
          </a:bodyPr>
          <a:lstStyle/>
          <a:p>
            <a:r>
              <a:rPr lang="fr-FR" i="1" dirty="0" err="1"/>
              <a:t>Entada</a:t>
            </a:r>
            <a:r>
              <a:rPr lang="fr-FR" i="1" dirty="0"/>
              <a:t> </a:t>
            </a:r>
            <a:r>
              <a:rPr lang="fr-FR" i="1" dirty="0" err="1"/>
              <a:t>africana</a:t>
            </a:r>
            <a:r>
              <a:rPr lang="fr-FR" i="1" dirty="0"/>
              <a:t> </a:t>
            </a:r>
            <a:r>
              <a:rPr lang="fr-FR" dirty="0"/>
              <a:t>est un petit arbre de 4 a 10 m de hauteur et 90 cm de circonférence; bas branchu, avec une couronne de largeur. </a:t>
            </a:r>
            <a:r>
              <a:rPr lang="fr-FR" sz="1200" dirty="0"/>
              <a:t>L’écorce est grise-brune au noir, très rugueuse, transversalement rayée, écailleuse, se desquamant en longues bandes fibreuses, avec des tranches fibreuses, rouges ou jaunes-brunes. Les feuilles sont alternes avec 3 a 9 paires, une tige glabre commune de 15 a 45 cm de long avec 2 a 9 paires de pennes; 8-24 paires de folioles. Les folioles ont une forme allongée elliptique avec le sommet arrondi et parfois minutieusement entaillés, avec une base asymétrique dont le bord inférieur est plus arrondi que la partie supérieure; nervure médiane et des nerfs distincts sur les deux faces. Les fleurs ont une couleur blanche crème ou jaune-rougeâtre d une longueur de 6 mm , légèrement parfumées, densément regroupées en grappes spiciformes de 5 a 15 cm de long, y compris la tige courte central; pics solitaires ou en petites grappes à l'aisselle des feuilles ou disposées en panicules à l'extrémité des pousses Sépales glabres, petites, à lobes, à pétales 3 5 x 1 mm, spatule, 10 étamines libres. Le fruit est une gousse très persistante, qui pend pendant plusieurs mois sur l'arbre, avec les graines montrant à travers, droites ou légèrement incurvées, avec des marges ondulées épaisses, brunes-rouges à l'extérieur; rupture ouverte avec des segments de la partie sèches de l'intérieur de la nacelle, contenant 10 a 15 elliptiques larges graines plates d'environ 12 mm de long. </a:t>
            </a:r>
            <a:r>
              <a:rPr lang="fr-FR" sz="1200" i="1" dirty="0"/>
              <a:t>E. </a:t>
            </a:r>
            <a:r>
              <a:rPr lang="fr-FR" sz="1200" i="1" dirty="0" err="1"/>
              <a:t>africana</a:t>
            </a:r>
            <a:r>
              <a:rPr lang="fr-FR" sz="1200" i="1" dirty="0"/>
              <a:t> </a:t>
            </a:r>
            <a:r>
              <a:rPr lang="fr-FR" sz="1200" dirty="0"/>
              <a:t>pousse dans les zones à forte pluviométrie et dans la savane. </a:t>
            </a:r>
            <a:r>
              <a:rPr lang="fr-FR" sz="1200" dirty="0">
                <a:solidFill>
                  <a:srgbClr val="C00000"/>
                </a:solidFill>
              </a:rPr>
              <a:t>Les arbres se trouvent dans la zone soudanienne, qu'à titre exceptionnel pénétrant dans le sud du Sahel, au Burkina Faso, Sénégal, Cameroun, l'Ouganda et le Zaïre</a:t>
            </a:r>
            <a:r>
              <a:rPr lang="fr-FR" sz="1200" dirty="0"/>
              <a:t>. Il se produit sur les pentes inférieures ou des berges de marécages, sur les sites d'eau souterraine. </a:t>
            </a:r>
            <a:r>
              <a:rPr lang="fr-FR" sz="1200" dirty="0">
                <a:solidFill>
                  <a:srgbClr val="C00000"/>
                </a:solidFill>
              </a:rPr>
              <a:t>Il est très sensible aux feux de brousse, souvent mutilés par eux. </a:t>
            </a:r>
            <a:r>
              <a:rPr lang="fr-FR" sz="1200" dirty="0"/>
              <a:t>Il est répandue et abondant au Nigeria. </a:t>
            </a:r>
            <a:r>
              <a:rPr lang="fr-FR" sz="1200" dirty="0">
                <a:solidFill>
                  <a:srgbClr val="008000"/>
                </a:solidFill>
              </a:rPr>
              <a:t>Les feuilles de E</a:t>
            </a:r>
            <a:r>
              <a:rPr lang="fr-FR" sz="1200" i="1" dirty="0">
                <a:solidFill>
                  <a:srgbClr val="008000"/>
                </a:solidFill>
              </a:rPr>
              <a:t>. </a:t>
            </a:r>
            <a:r>
              <a:rPr lang="fr-FR" sz="1200" i="1" dirty="0" err="1">
                <a:solidFill>
                  <a:srgbClr val="008000"/>
                </a:solidFill>
              </a:rPr>
              <a:t>africana</a:t>
            </a:r>
            <a:r>
              <a:rPr lang="fr-FR" sz="1200" i="1" dirty="0">
                <a:solidFill>
                  <a:srgbClr val="008000"/>
                </a:solidFill>
              </a:rPr>
              <a:t> </a:t>
            </a:r>
            <a:r>
              <a:rPr lang="fr-FR" sz="1200" dirty="0">
                <a:solidFill>
                  <a:srgbClr val="008000"/>
                </a:solidFill>
              </a:rPr>
              <a:t>constituent un bon fourrage. Les fibres sont utilisés pour la fabrication de cordage et de lianes. es feuilles sont utilisées comme poison pour la pèche. L'écorce a des effets abortifs, tandis que la décoction de racines est un agent stimulant et tonique. Les feuilles, les écorces et les racines sont employées pour traiter la fièvre</a:t>
            </a:r>
            <a:r>
              <a:rPr lang="fr-FR" sz="1200" dirty="0"/>
              <a:t>. Sources : a) </a:t>
            </a:r>
            <a:r>
              <a:rPr lang="fr-FR" sz="1200" dirty="0">
                <a:hlinkClick r:id="rId6"/>
              </a:rPr>
              <a:t>http://medecinedafrique2i.e-monsite.com/pages/plantes-medicinales/les-plantes-medicinales-africaines/entada-africana.html</a:t>
            </a:r>
            <a:r>
              <a:rPr lang="fr-FR" sz="1200" dirty="0"/>
              <a:t>, b) </a:t>
            </a:r>
            <a:r>
              <a:rPr lang="fr-FR" sz="1200" dirty="0">
                <a:hlinkClick r:id="rId7"/>
              </a:rPr>
              <a:t>http://www.fao.org/ag/agp/agpc/doc/gbase/data/pf000367.htm</a:t>
            </a:r>
            <a:r>
              <a:rPr lang="fr-FR" sz="1200" dirty="0"/>
              <a:t> </a:t>
            </a:r>
          </a:p>
          <a:p>
            <a:r>
              <a:rPr lang="fr-FR" sz="1200" i="1" dirty="0" err="1"/>
              <a:t>Entada</a:t>
            </a:r>
            <a:r>
              <a:rPr lang="fr-FR" sz="1200" i="1" dirty="0"/>
              <a:t> </a:t>
            </a:r>
            <a:r>
              <a:rPr lang="fr-FR" sz="1200" i="1" dirty="0" err="1"/>
              <a:t>africana</a:t>
            </a:r>
            <a:r>
              <a:rPr lang="fr-FR" sz="1200" i="1" dirty="0"/>
              <a:t> </a:t>
            </a:r>
            <a:r>
              <a:rPr lang="fr-FR" sz="1200" dirty="0"/>
              <a:t>est un arbre à feuilles caduques avec une couronne à faible branche et large; Il peut atteindre 10 mètres de haut, mais il est plus bas à l'ouest de sa zone. Le fût peut atteindre 30 cm de diamètre. L'arbre est un médicament traditionnel populaire dans sa gamme native, où il est communément récolté de la nature à la fois pour un usage local et est vendu sur les marchés locaux. L'arbre est également occasionnellement utilisé pour la nourriture et fournit du bois, des tanins et des fibres. Les feuilles sont utilisées pour fabriquer un poison pour les poissons. Une infusion de feuilles à une concentration de 1:1000 tue </a:t>
            </a:r>
            <a:r>
              <a:rPr lang="fr-FR" sz="1200" dirty="0" err="1"/>
              <a:t>Carassius</a:t>
            </a:r>
            <a:r>
              <a:rPr lang="fr-FR" sz="1200" dirty="0"/>
              <a:t> </a:t>
            </a:r>
            <a:r>
              <a:rPr lang="fr-FR" sz="1200" dirty="0" err="1"/>
              <a:t>auratus</a:t>
            </a:r>
            <a:r>
              <a:rPr lang="fr-FR" sz="1200" dirty="0"/>
              <a:t> (poisson rouge) en 12 heures. </a:t>
            </a:r>
            <a:r>
              <a:rPr lang="fr-FR" sz="1200" dirty="0">
                <a:hlinkClick r:id="rId8"/>
              </a:rPr>
              <a:t>http://tropical.theferns.info/viewtropical.php?id=Entada+africana</a:t>
            </a:r>
            <a:r>
              <a:rPr lang="fr-FR" sz="1200" dirty="0"/>
              <a:t> </a:t>
            </a:r>
          </a:p>
        </p:txBody>
      </p:sp>
      <p:pic>
        <p:nvPicPr>
          <p:cNvPr id="5" name="Image 4">
            <a:extLst>
              <a:ext uri="{FF2B5EF4-FFF2-40B4-BE49-F238E27FC236}">
                <a16:creationId xmlns:a16="http://schemas.microsoft.com/office/drawing/2014/main" id="{024D0825-7830-41D6-A77C-1C4A622F2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7320" y="0"/>
            <a:ext cx="1462088" cy="1074187"/>
          </a:xfrm>
          <a:prstGeom prst="rect">
            <a:avLst/>
          </a:prstGeom>
        </p:spPr>
      </p:pic>
      <p:pic>
        <p:nvPicPr>
          <p:cNvPr id="11" name="Image 10" descr="Une image contenant bâtiment&#10;&#10;Description générée avec un niveau de confiance très élevé">
            <a:extLst>
              <a:ext uri="{FF2B5EF4-FFF2-40B4-BE49-F238E27FC236}">
                <a16:creationId xmlns:a16="http://schemas.microsoft.com/office/drawing/2014/main" id="{A577EB01-15D7-47AF-8009-10014306B1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28382" y="5117814"/>
            <a:ext cx="1687910" cy="1687910"/>
          </a:xfrm>
          <a:prstGeom prst="rect">
            <a:avLst/>
          </a:prstGeom>
        </p:spPr>
      </p:pic>
      <p:pic>
        <p:nvPicPr>
          <p:cNvPr id="15" name="Image 14">
            <a:extLst>
              <a:ext uri="{FF2B5EF4-FFF2-40B4-BE49-F238E27FC236}">
                <a16:creationId xmlns:a16="http://schemas.microsoft.com/office/drawing/2014/main" id="{DA5FEA35-1FEB-48E8-AFE0-61FFAEC901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4462" y="5064273"/>
            <a:ext cx="2600325" cy="1752600"/>
          </a:xfrm>
          <a:prstGeom prst="rect">
            <a:avLst/>
          </a:prstGeom>
        </p:spPr>
      </p:pic>
      <p:pic>
        <p:nvPicPr>
          <p:cNvPr id="17" name="Image 16" descr="Une image contenant arbre, extérieur, ciel, herbe&#10;&#10;Description générée avec un niveau de confiance très élevé">
            <a:extLst>
              <a:ext uri="{FF2B5EF4-FFF2-40B4-BE49-F238E27FC236}">
                <a16:creationId xmlns:a16="http://schemas.microsoft.com/office/drawing/2014/main" id="{A6CE0F90-957F-476B-88E5-850925BCD3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09177" y="4969023"/>
            <a:ext cx="2466975" cy="1847850"/>
          </a:xfrm>
          <a:prstGeom prst="rect">
            <a:avLst/>
          </a:prstGeom>
        </p:spPr>
      </p:pic>
      <p:pic>
        <p:nvPicPr>
          <p:cNvPr id="19" name="Image 18" descr="Une image contenant plante, arbre&#10;&#10;Description générée avec un niveau de confiance très élevé">
            <a:extLst>
              <a:ext uri="{FF2B5EF4-FFF2-40B4-BE49-F238E27FC236}">
                <a16:creationId xmlns:a16="http://schemas.microsoft.com/office/drawing/2014/main" id="{0EFBC8DD-DDFE-46D7-A648-77238007E4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46525" y="5212242"/>
            <a:ext cx="2372903" cy="1593482"/>
          </a:xfrm>
          <a:prstGeom prst="rect">
            <a:avLst/>
          </a:prstGeom>
        </p:spPr>
      </p:pic>
      <p:pic>
        <p:nvPicPr>
          <p:cNvPr id="21" name="Image 20" descr="Une image contenant plante, fougère, feuille, arbre&#10;&#10;Description générée avec un niveau de confiance très élevé">
            <a:extLst>
              <a:ext uri="{FF2B5EF4-FFF2-40B4-BE49-F238E27FC236}">
                <a16:creationId xmlns:a16="http://schemas.microsoft.com/office/drawing/2014/main" id="{6810A112-75E2-4225-8B3F-C4566C95E3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866" y="5073741"/>
            <a:ext cx="1200150" cy="904875"/>
          </a:xfrm>
          <a:prstGeom prst="rect">
            <a:avLst/>
          </a:prstGeom>
        </p:spPr>
      </p:pic>
      <p:pic>
        <p:nvPicPr>
          <p:cNvPr id="23" name="Image 22" descr="Une image contenant arbre, plante, extérieur&#10;&#10;Description générée avec un niveau de confiance très élevé">
            <a:extLst>
              <a:ext uri="{FF2B5EF4-FFF2-40B4-BE49-F238E27FC236}">
                <a16:creationId xmlns:a16="http://schemas.microsoft.com/office/drawing/2014/main" id="{C39BED7B-ABF0-478E-89A5-5763181B1C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8350" y="5064273"/>
            <a:ext cx="1276350" cy="962025"/>
          </a:xfrm>
          <a:prstGeom prst="rect">
            <a:avLst/>
          </a:prstGeom>
        </p:spPr>
      </p:pic>
      <p:pic>
        <p:nvPicPr>
          <p:cNvPr id="25" name="Image 24" descr="Une image contenant herbe, arbre, extérieur, ciel&#10;&#10;Description générée avec un niveau de confiance très élevé">
            <a:extLst>
              <a:ext uri="{FF2B5EF4-FFF2-40B4-BE49-F238E27FC236}">
                <a16:creationId xmlns:a16="http://schemas.microsoft.com/office/drawing/2014/main" id="{72F4E2BD-DCB1-4593-8EC6-05F82CDA041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33414" y="162915"/>
            <a:ext cx="685800" cy="914400"/>
          </a:xfrm>
          <a:prstGeom prst="rect">
            <a:avLst/>
          </a:prstGeom>
        </p:spPr>
      </p:pic>
      <p:pic>
        <p:nvPicPr>
          <p:cNvPr id="27" name="Image 26" descr="Une image contenant arbre, plante, extérieur&#10;&#10;Description générée avec un niveau de confiance très élevé">
            <a:extLst>
              <a:ext uri="{FF2B5EF4-FFF2-40B4-BE49-F238E27FC236}">
                <a16:creationId xmlns:a16="http://schemas.microsoft.com/office/drawing/2014/main" id="{369B5935-B513-4882-8A2A-7351701B19E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45158" y="150813"/>
            <a:ext cx="1200150" cy="904875"/>
          </a:xfrm>
          <a:prstGeom prst="rect">
            <a:avLst/>
          </a:prstGeom>
        </p:spPr>
      </p:pic>
      <p:sp>
        <p:nvSpPr>
          <p:cNvPr id="30" name="ZoneTexte 29">
            <a:extLst>
              <a:ext uri="{FF2B5EF4-FFF2-40B4-BE49-F238E27FC236}">
                <a16:creationId xmlns:a16="http://schemas.microsoft.com/office/drawing/2014/main" id="{D34B26E4-1B19-4BA5-A795-C70F12A1D005}"/>
              </a:ext>
            </a:extLst>
          </p:cNvPr>
          <p:cNvSpPr txBox="1"/>
          <p:nvPr/>
        </p:nvSpPr>
        <p:spPr>
          <a:xfrm>
            <a:off x="4513667" y="1128085"/>
            <a:ext cx="7502625" cy="369332"/>
          </a:xfrm>
          <a:prstGeom prst="rect">
            <a:avLst/>
          </a:prstGeom>
          <a:noFill/>
        </p:spPr>
        <p:txBody>
          <a:bodyPr wrap="square" rtlCol="0">
            <a:spAutoFit/>
          </a:bodyPr>
          <a:lstStyle/>
          <a:p>
            <a:r>
              <a:rPr lang="fr-FR" dirty="0">
                <a:solidFill>
                  <a:srgbClr val="C00000"/>
                </a:solidFill>
              </a:rPr>
              <a:t>La ressource pourrait être menacée à terme, à cause de trop de prélèvement.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B0F95DF-DF15-4C1F-ACFE-5440B29D014C}"/>
              </a:ext>
            </a:extLst>
          </p:cNvPr>
          <p:cNvSpPr>
            <a:spLocks noGrp="1"/>
          </p:cNvSpPr>
          <p:nvPr>
            <p:ph type="sldNum" sz="quarter" idx="12"/>
          </p:nvPr>
        </p:nvSpPr>
        <p:spPr>
          <a:xfrm>
            <a:off x="207497" y="118268"/>
            <a:ext cx="477837" cy="363537"/>
          </a:xfrm>
        </p:spPr>
        <p:txBody>
          <a:bodyPr/>
          <a:lstStyle/>
          <a:p>
            <a:pPr>
              <a:defRPr/>
            </a:pPr>
            <a:fld id="{AE91984C-B7EC-48EE-A20A-7FD32F5EB2D9}" type="slidenum">
              <a:rPr lang="fr-FR"/>
              <a:pPr>
                <a:defRPr/>
              </a:pPr>
              <a:t>83</a:t>
            </a:fld>
            <a:endParaRPr lang="fr-FR"/>
          </a:p>
        </p:txBody>
      </p:sp>
      <p:sp>
        <p:nvSpPr>
          <p:cNvPr id="69635" name="Rectangle 2">
            <a:extLst>
              <a:ext uri="{FF2B5EF4-FFF2-40B4-BE49-F238E27FC236}">
                <a16:creationId xmlns:a16="http://schemas.microsoft.com/office/drawing/2014/main" id="{A2561DA4-3E6C-4AFA-AEF3-B1F4DC95A08F}"/>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69636" name="Rectangle 15">
            <a:extLst>
              <a:ext uri="{FF2B5EF4-FFF2-40B4-BE49-F238E27FC236}">
                <a16:creationId xmlns:a16="http://schemas.microsoft.com/office/drawing/2014/main" id="{A79F4B0A-0FD0-4953-A950-C990ACE29FF4}"/>
              </a:ext>
            </a:extLst>
          </p:cNvPr>
          <p:cNvSpPr>
            <a:spLocks noChangeArrowheads="1"/>
          </p:cNvSpPr>
          <p:nvPr/>
        </p:nvSpPr>
        <p:spPr bwMode="auto">
          <a:xfrm>
            <a:off x="8216106" y="-24607"/>
            <a:ext cx="503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rPr>
              <a:t>U</a:t>
            </a:r>
          </a:p>
        </p:txBody>
      </p:sp>
      <p:sp>
        <p:nvSpPr>
          <p:cNvPr id="69637" name="Rectangle 4">
            <a:extLst>
              <a:ext uri="{FF2B5EF4-FFF2-40B4-BE49-F238E27FC236}">
                <a16:creationId xmlns:a16="http://schemas.microsoft.com/office/drawing/2014/main" id="{BF8C5AC9-A5C1-4E0D-80A4-42045C3B1E1C}"/>
              </a:ext>
            </a:extLst>
          </p:cNvPr>
          <p:cNvSpPr>
            <a:spLocks noChangeArrowheads="1"/>
          </p:cNvSpPr>
          <p:nvPr/>
        </p:nvSpPr>
        <p:spPr bwMode="auto">
          <a:xfrm>
            <a:off x="255588" y="669925"/>
            <a:ext cx="8212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pic>
        <p:nvPicPr>
          <p:cNvPr id="69638" name="Image 14" descr="logo aride_s.jpg">
            <a:extLst>
              <a:ext uri="{FF2B5EF4-FFF2-40B4-BE49-F238E27FC236}">
                <a16:creationId xmlns:a16="http://schemas.microsoft.com/office/drawing/2014/main" id="{A5BC0B83-364F-44A9-BF24-BB1F2B6145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6431" y="30509"/>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2" descr="medicament2_s">
            <a:extLst>
              <a:ext uri="{FF2B5EF4-FFF2-40B4-BE49-F238E27FC236}">
                <a16:creationId xmlns:a16="http://schemas.microsoft.com/office/drawing/2014/main" id="{871FE175-E22A-452F-A3A7-BA582516F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250" y="87045"/>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3" descr="fourrage2_ss">
            <a:extLst>
              <a:ext uri="{FF2B5EF4-FFF2-40B4-BE49-F238E27FC236}">
                <a16:creationId xmlns:a16="http://schemas.microsoft.com/office/drawing/2014/main" id="{840B15FA-475B-4DDC-903E-B13125A7F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0636" y="91877"/>
            <a:ext cx="4270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Rectangle 8">
            <a:extLst>
              <a:ext uri="{FF2B5EF4-FFF2-40B4-BE49-F238E27FC236}">
                <a16:creationId xmlns:a16="http://schemas.microsoft.com/office/drawing/2014/main" id="{E52EA584-8D0D-48E8-97D6-06E16961879D}"/>
              </a:ext>
            </a:extLst>
          </p:cNvPr>
          <p:cNvSpPr>
            <a:spLocks noChangeArrowheads="1"/>
          </p:cNvSpPr>
          <p:nvPr/>
        </p:nvSpPr>
        <p:spPr bwMode="auto">
          <a:xfrm>
            <a:off x="255588" y="1138238"/>
            <a:ext cx="1103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3.20. </a:t>
            </a:r>
            <a:r>
              <a:rPr lang="fr-FR" b="1" dirty="0">
                <a:solidFill>
                  <a:srgbClr val="008000"/>
                </a:solidFill>
              </a:rPr>
              <a:t>Erythrine du Sénégal, arbre corail du Sénégal </a:t>
            </a:r>
            <a:r>
              <a:rPr lang="fr-FR" dirty="0">
                <a:solidFill>
                  <a:srgbClr val="008000"/>
                </a:solidFill>
              </a:rPr>
              <a:t>(</a:t>
            </a:r>
            <a:r>
              <a:rPr lang="fr-FR" altLang="fr-FR" i="1" dirty="0" err="1">
                <a:solidFill>
                  <a:srgbClr val="008000"/>
                </a:solidFill>
              </a:rPr>
              <a:t>Erythrina</a:t>
            </a:r>
            <a:r>
              <a:rPr lang="fr-FR" altLang="fr-FR" i="1" dirty="0">
                <a:solidFill>
                  <a:srgbClr val="008000"/>
                </a:solidFill>
              </a:rPr>
              <a:t> </a:t>
            </a:r>
            <a:r>
              <a:rPr lang="fr-FR" altLang="fr-FR" i="1" dirty="0" err="1">
                <a:solidFill>
                  <a:srgbClr val="008000"/>
                </a:solidFill>
              </a:rPr>
              <a:t>senegalensis</a:t>
            </a:r>
            <a:r>
              <a:rPr lang="fr-FR" altLang="fr-FR" dirty="0">
                <a:solidFill>
                  <a:srgbClr val="008000"/>
                </a:solidFill>
              </a:rPr>
              <a:t>) (famille des </a:t>
            </a:r>
            <a:r>
              <a:rPr lang="fr-FR" i="1" u="sng" dirty="0" err="1">
                <a:hlinkClick r:id="rId5"/>
              </a:rPr>
              <a:t>Fabaceae</a:t>
            </a:r>
            <a:r>
              <a:rPr lang="fr-FR" altLang="fr-FR" dirty="0">
                <a:solidFill>
                  <a:srgbClr val="008000"/>
                </a:solidFill>
              </a:rPr>
              <a:t>)</a:t>
            </a:r>
          </a:p>
        </p:txBody>
      </p:sp>
      <p:sp>
        <p:nvSpPr>
          <p:cNvPr id="3" name="ZoneTexte 2">
            <a:extLst>
              <a:ext uri="{FF2B5EF4-FFF2-40B4-BE49-F238E27FC236}">
                <a16:creationId xmlns:a16="http://schemas.microsoft.com/office/drawing/2014/main" id="{02957B17-7856-416F-82B1-7532A8E890F6}"/>
              </a:ext>
            </a:extLst>
          </p:cNvPr>
          <p:cNvSpPr txBox="1"/>
          <p:nvPr/>
        </p:nvSpPr>
        <p:spPr>
          <a:xfrm>
            <a:off x="255588" y="1508125"/>
            <a:ext cx="11791628" cy="3416320"/>
          </a:xfrm>
          <a:prstGeom prst="rect">
            <a:avLst/>
          </a:prstGeom>
          <a:noFill/>
        </p:spPr>
        <p:txBody>
          <a:bodyPr wrap="square" rtlCol="0">
            <a:spAutoFit/>
          </a:bodyPr>
          <a:lstStyle/>
          <a:p>
            <a:r>
              <a:rPr lang="fr-FR" i="1" dirty="0" err="1">
                <a:latin typeface="+mn-lt"/>
                <a:cs typeface="Arial" panose="020B0604020202020204" pitchFamily="34" charset="0"/>
              </a:rPr>
              <a:t>Tinyao</a:t>
            </a:r>
            <a:r>
              <a:rPr lang="fr-FR" dirty="0">
                <a:latin typeface="+mn-lt"/>
                <a:cs typeface="Arial" panose="020B0604020202020204" pitchFamily="34" charset="0"/>
              </a:rPr>
              <a:t> en </a:t>
            </a:r>
            <a:r>
              <a:rPr lang="fr-FR" dirty="0">
                <a:latin typeface="+mn-lt"/>
                <a:cs typeface="Arial" panose="020B0604020202020204" pitchFamily="34" charset="0"/>
                <a:hlinkClick r:id="rId6" tooltip="Babungo (langue)"/>
              </a:rPr>
              <a:t>babungo</a:t>
            </a:r>
            <a:r>
              <a:rPr lang="fr-FR" baseline="30000" dirty="0">
                <a:latin typeface="+mn-lt"/>
                <a:cs typeface="Arial" panose="020B0604020202020204" pitchFamily="34" charset="0"/>
                <a:hlinkClick r:id="rId7"/>
              </a:rPr>
              <a:t>2</a:t>
            </a:r>
            <a:r>
              <a:rPr lang="fr-FR" dirty="0">
                <a:latin typeface="+mn-lt"/>
                <a:cs typeface="Arial" panose="020B0604020202020204" pitchFamily="34" charset="0"/>
              </a:rPr>
              <a:t>, c’est un </a:t>
            </a:r>
            <a:r>
              <a:rPr lang="fr-FR" b="1" i="1" dirty="0">
                <a:solidFill>
                  <a:srgbClr val="008000"/>
                </a:solidFill>
                <a:latin typeface="+mn-lt"/>
                <a:cs typeface="Arial" panose="020B0604020202020204" pitchFamily="34" charset="0"/>
              </a:rPr>
              <a:t>arbre épineux </a:t>
            </a:r>
            <a:r>
              <a:rPr lang="fr-FR" dirty="0">
                <a:latin typeface="+mn-lt"/>
                <a:cs typeface="Arial" panose="020B0604020202020204" pitchFamily="34" charset="0"/>
              </a:rPr>
              <a:t>originaire de l’</a:t>
            </a:r>
            <a:r>
              <a:rPr lang="fr-FR" dirty="0">
                <a:latin typeface="+mn-lt"/>
                <a:cs typeface="Arial" panose="020B0604020202020204" pitchFamily="34" charset="0"/>
                <a:hlinkClick r:id="rId8" tooltip="Afrique de l'Ouest"/>
              </a:rPr>
              <a:t>Afrique de l'Ouest</a:t>
            </a:r>
            <a:r>
              <a:rPr lang="fr-FR" dirty="0">
                <a:latin typeface="+mn-lt"/>
                <a:cs typeface="Arial" panose="020B0604020202020204" pitchFamily="34" charset="0"/>
              </a:rPr>
              <a:t> et du </a:t>
            </a:r>
            <a:r>
              <a:rPr lang="fr-FR" dirty="0">
                <a:latin typeface="+mn-lt"/>
                <a:cs typeface="Arial" panose="020B0604020202020204" pitchFamily="34" charset="0"/>
                <a:hlinkClick r:id="rId9" tooltip="Soudan"/>
              </a:rPr>
              <a:t>Soudan</a:t>
            </a:r>
            <a:r>
              <a:rPr lang="fr-FR" baseline="30000" dirty="0">
                <a:latin typeface="+mn-lt"/>
                <a:cs typeface="Arial" panose="020B0604020202020204" pitchFamily="34" charset="0"/>
                <a:hlinkClick r:id="rId10"/>
              </a:rPr>
              <a:t>4</a:t>
            </a:r>
            <a:r>
              <a:rPr lang="fr-FR" dirty="0">
                <a:latin typeface="+mn-lt"/>
                <a:cs typeface="Arial" panose="020B0604020202020204" pitchFamily="34" charset="0"/>
              </a:rPr>
              <a:t>, qu'on retrouve au </a:t>
            </a:r>
            <a:r>
              <a:rPr lang="fr-FR" dirty="0">
                <a:latin typeface="+mn-lt"/>
                <a:cs typeface="Arial" panose="020B0604020202020204" pitchFamily="34" charset="0"/>
                <a:hlinkClick r:id="rId11" tooltip="Cameroun"/>
              </a:rPr>
              <a:t>Cameroun</a:t>
            </a:r>
            <a:r>
              <a:rPr lang="fr-FR" dirty="0">
                <a:latin typeface="+mn-lt"/>
                <a:cs typeface="Arial" panose="020B0604020202020204" pitchFamily="34" charset="0"/>
              </a:rPr>
              <a:t>, au </a:t>
            </a:r>
            <a:r>
              <a:rPr lang="fr-FR" dirty="0">
                <a:latin typeface="+mn-lt"/>
                <a:cs typeface="Arial" panose="020B0604020202020204" pitchFamily="34" charset="0"/>
                <a:hlinkClick r:id="rId12" tooltip="Tchad"/>
              </a:rPr>
              <a:t>Tchad</a:t>
            </a:r>
            <a:r>
              <a:rPr lang="fr-FR" dirty="0">
                <a:latin typeface="+mn-lt"/>
                <a:cs typeface="Arial" panose="020B0604020202020204" pitchFamily="34" charset="0"/>
              </a:rPr>
              <a:t>, ainsi que dans plusieurs régions de l'</a:t>
            </a:r>
            <a:r>
              <a:rPr lang="fr-FR" dirty="0">
                <a:latin typeface="+mn-lt"/>
                <a:cs typeface="Arial" panose="020B0604020202020204" pitchFamily="34" charset="0"/>
                <a:hlinkClick r:id="rId8" tooltip="Afrique de l'Ouest"/>
              </a:rPr>
              <a:t>Afrique de l'Ouest</a:t>
            </a:r>
            <a:r>
              <a:rPr lang="fr-FR" dirty="0">
                <a:latin typeface="+mn-lt"/>
                <a:cs typeface="Arial" panose="020B0604020202020204" pitchFamily="34" charset="0"/>
              </a:rPr>
              <a:t> tropicale. L’arbre peut atteindre 6 à 15 mètres de haut. Il présente une cime irrégulière. </a:t>
            </a:r>
            <a:r>
              <a:rPr kumimoji="0" lang="fr-FR" altLang="fr-FR" b="0" i="0" u="none" strike="noStrike" cap="none" normalizeH="0" baseline="0" dirty="0">
                <a:ln>
                  <a:noFill/>
                </a:ln>
                <a:solidFill>
                  <a:srgbClr val="222222"/>
                </a:solidFill>
                <a:effectLst/>
                <a:latin typeface="+mn-lt"/>
                <a:cs typeface="Arial" panose="020B0604020202020204" pitchFamily="34" charset="0"/>
              </a:rPr>
              <a:t>L'</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corce est rugueuse et de couleur beige, les rameaux et les branches pr</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sentent des </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pines courb</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es, mesurant jusqu</a:t>
            </a:r>
            <a:r>
              <a:rPr lang="fr-FR" altLang="fr-FR" dirty="0">
                <a:solidFill>
                  <a:srgbClr val="222222"/>
                </a:solidFill>
                <a:latin typeface="+mn-lt"/>
                <a:cs typeface="Arial" panose="020B0604020202020204" pitchFamily="34" charset="0"/>
              </a:rPr>
              <a:t>’à </a:t>
            </a:r>
            <a:r>
              <a:rPr kumimoji="0" lang="fr-FR" altLang="fr-FR" b="0" i="0" u="none" strike="noStrike" cap="none" normalizeH="0" baseline="0" dirty="0">
                <a:ln>
                  <a:noFill/>
                </a:ln>
                <a:solidFill>
                  <a:srgbClr val="222222"/>
                </a:solidFill>
                <a:effectLst/>
                <a:latin typeface="+mn-lt"/>
                <a:cs typeface="Arial" panose="020B0604020202020204" pitchFamily="34" charset="0"/>
              </a:rPr>
              <a:t>1</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cm</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de long. Les feuilles de 12-30</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cm</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sont</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0B0080"/>
                </a:solidFill>
                <a:effectLst/>
                <a:latin typeface="+mn-lt"/>
                <a:cs typeface="Arial" panose="020B0604020202020204" pitchFamily="34" charset="0"/>
                <a:hlinkClick r:id="rId13" tooltip="Alterne"/>
              </a:rPr>
              <a:t>alternes</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et trifoliol</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es. Les fleurs asym</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triques de 3-4</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cm</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de long, qui apparaissent principalement au d</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but de la saison s</a:t>
            </a:r>
            <a:r>
              <a:rPr lang="fr-FR" altLang="fr-FR" dirty="0">
                <a:solidFill>
                  <a:srgbClr val="222222"/>
                </a:solidFill>
                <a:latin typeface="+mn-lt"/>
                <a:cs typeface="Arial" panose="020B0604020202020204" pitchFamily="34" charset="0"/>
              </a:rPr>
              <a:t>è</a:t>
            </a:r>
            <a:r>
              <a:rPr kumimoji="0" lang="fr-FR" altLang="fr-FR" b="0" i="0" u="none" strike="noStrike" cap="none" normalizeH="0" baseline="0" dirty="0">
                <a:ln>
                  <a:noFill/>
                </a:ln>
                <a:solidFill>
                  <a:srgbClr val="222222"/>
                </a:solidFill>
                <a:effectLst/>
                <a:latin typeface="+mn-lt"/>
                <a:cs typeface="Arial" panose="020B0604020202020204" pitchFamily="34" charset="0"/>
              </a:rPr>
              <a:t>che, sont de couleur rouge vif. L</a:t>
            </a:r>
            <a:r>
              <a:rPr lang="fr-FR" altLang="fr-FR" dirty="0">
                <a:solidFill>
                  <a:srgbClr val="222222"/>
                </a:solidFill>
                <a:latin typeface="+mn-lt"/>
                <a:cs typeface="Arial" panose="020B0604020202020204" pitchFamily="34" charset="0"/>
              </a:rPr>
              <a:t>’</a:t>
            </a:r>
            <a:r>
              <a:rPr kumimoji="0" lang="fr-FR" altLang="fr-FR" b="0" i="0" u="none" strike="noStrike" cap="none" normalizeH="0" baseline="0" dirty="0">
                <a:ln>
                  <a:noFill/>
                </a:ln>
                <a:solidFill>
                  <a:srgbClr val="222222"/>
                </a:solidFill>
                <a:effectLst/>
                <a:latin typeface="+mn-lt"/>
                <a:cs typeface="Arial" panose="020B0604020202020204" pitchFamily="34" charset="0"/>
              </a:rPr>
              <a:t>arbre produit des gousses incurv</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es faisant 7-18</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cm</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de long, de couleur kaki </a:t>
            </a:r>
            <a:r>
              <a:rPr lang="fr-FR" altLang="fr-FR" dirty="0">
                <a:solidFill>
                  <a:srgbClr val="222222"/>
                </a:solidFill>
                <a:latin typeface="+mn-lt"/>
                <a:cs typeface="Arial" panose="020B0604020202020204" pitchFamily="34" charset="0"/>
              </a:rPr>
              <a:t>à</a:t>
            </a:r>
            <a:r>
              <a:rPr kumimoji="0" lang="fr-FR" altLang="fr-FR" b="0" i="0" u="none" strike="noStrike" cap="none" normalizeH="0" baseline="0" dirty="0">
                <a:ln>
                  <a:noFill/>
                </a:ln>
                <a:solidFill>
                  <a:srgbClr val="222222"/>
                </a:solidFill>
                <a:effectLst/>
                <a:latin typeface="+mn-lt"/>
                <a:cs typeface="Arial" panose="020B0604020202020204" pitchFamily="34" charset="0"/>
              </a:rPr>
              <a:t> maturit</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 Ces gousses contiennent des graines au nombre de 5 </a:t>
            </a:r>
            <a:r>
              <a:rPr lang="fr-FR" altLang="fr-FR" dirty="0">
                <a:solidFill>
                  <a:srgbClr val="222222"/>
                </a:solidFill>
                <a:latin typeface="+mn-lt"/>
                <a:cs typeface="Arial" panose="020B0604020202020204" pitchFamily="34" charset="0"/>
              </a:rPr>
              <a:t>à</a:t>
            </a:r>
            <a:r>
              <a:rPr kumimoji="0" lang="fr-FR" altLang="fr-FR" b="0" i="0" u="none" strike="noStrike" cap="none" normalizeH="0" baseline="0" dirty="0">
                <a:ln>
                  <a:noFill/>
                </a:ln>
                <a:solidFill>
                  <a:srgbClr val="222222"/>
                </a:solidFill>
                <a:effectLst/>
                <a:latin typeface="+mn-lt"/>
                <a:cs typeface="Arial" panose="020B0604020202020204" pitchFamily="34" charset="0"/>
              </a:rPr>
              <a:t> 9, de couleur rouge vif, d'aspect lisse et luisant, faisant 6-7</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mm</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de long. </a:t>
            </a:r>
            <a:r>
              <a:rPr lang="fr-FR" dirty="0">
                <a:solidFill>
                  <a:srgbClr val="008000"/>
                </a:solidFill>
                <a:latin typeface="+mn-lt"/>
              </a:rPr>
              <a:t>Les écorces, les feuilles et les graines ont des propriétés relaxantes, anesthésiantes, et paralysantes. Les arbres peuvent être </a:t>
            </a:r>
            <a:r>
              <a:rPr lang="fr-FR" b="1" i="1" dirty="0">
                <a:solidFill>
                  <a:srgbClr val="008000"/>
                </a:solidFill>
                <a:latin typeface="+mn-lt"/>
              </a:rPr>
              <a:t>plantés en haie vive, en palissade et pour l’ornementation</a:t>
            </a:r>
            <a:r>
              <a:rPr lang="fr-FR" dirty="0">
                <a:solidFill>
                  <a:srgbClr val="008000"/>
                </a:solidFill>
                <a:latin typeface="+mn-lt"/>
              </a:rPr>
              <a:t>. Les feuilles et les fruits peuvent être consommés par le bétail, et l’écorce utilisée comme diurétique pour les chevaux. </a:t>
            </a:r>
            <a:r>
              <a:rPr lang="fr-FR" sz="1200" dirty="0">
                <a:latin typeface="+mn-lt"/>
              </a:rPr>
              <a:t>Le bois - peu durable - peut servir à la composition de planches et manches de couteaux, ou comme bûchettes pour le feu. Les graines peuvent être utilisées pour la création de colliers et colifichets. </a:t>
            </a:r>
            <a:r>
              <a:rPr lang="fr-FR" sz="1200" dirty="0"/>
              <a:t>Les arbres poussent sur des sols frais à humides et préfèrent une exposition ensoleillée. Le substrat doit être limono-sableux. Ils supportent des températures jusqu'á -7°C </a:t>
            </a:r>
            <a:r>
              <a:rPr lang="fr-FR" sz="1200" dirty="0">
                <a:hlinkClick r:id="rId14" tooltip="Zones de rusticité USDA (page inexistante)"/>
              </a:rPr>
              <a:t>(USDA zone 9)</a:t>
            </a:r>
            <a:r>
              <a:rPr lang="fr-FR" sz="1200" dirty="0"/>
              <a:t>. </a:t>
            </a:r>
            <a:r>
              <a:rPr lang="fr-FR" altLang="fr-FR" sz="1200" dirty="0">
                <a:latin typeface="+mn-lt"/>
                <a:cs typeface="Arial" panose="020B0604020202020204" pitchFamily="34" charset="0"/>
              </a:rPr>
              <a:t>Sources : a) </a:t>
            </a:r>
            <a:r>
              <a:rPr lang="fr-FR" altLang="fr-FR" sz="1200" dirty="0">
                <a:latin typeface="+mn-lt"/>
                <a:cs typeface="Arial" panose="020B0604020202020204" pitchFamily="34" charset="0"/>
                <a:hlinkClick r:id="rId15"/>
              </a:rPr>
              <a:t>https://fr.wikipedia.org/wiki/Erythrina_senegalensis</a:t>
            </a:r>
            <a:r>
              <a:rPr lang="fr-FR" altLang="fr-FR" sz="1200" dirty="0">
                <a:latin typeface="+mn-lt"/>
                <a:cs typeface="Arial" panose="020B0604020202020204" pitchFamily="34" charset="0"/>
              </a:rPr>
              <a:t>, b</a:t>
            </a:r>
            <a:r>
              <a:rPr lang="fr-FR" altLang="fr-FR" sz="1200" dirty="0">
                <a:cs typeface="Arial" panose="020B0604020202020204" pitchFamily="34" charset="0"/>
              </a:rPr>
              <a:t>) </a:t>
            </a:r>
            <a:r>
              <a:rPr lang="fr-FR" altLang="fr-FR" sz="1200" dirty="0">
                <a:cs typeface="Arial" panose="020B0604020202020204" pitchFamily="34" charset="0"/>
                <a:hlinkClick r:id="rId16"/>
              </a:rPr>
              <a:t>www.iucnredlist.org/details/19892718/0</a:t>
            </a:r>
            <a:r>
              <a:rPr lang="fr-FR" altLang="fr-FR" sz="1200" dirty="0">
                <a:cs typeface="Arial" panose="020B0604020202020204" pitchFamily="34" charset="0"/>
              </a:rPr>
              <a:t>, </a:t>
            </a:r>
          </a:p>
          <a:p>
            <a:r>
              <a:rPr lang="fr-FR" altLang="fr-FR" sz="1200" dirty="0">
                <a:latin typeface="+mn-lt"/>
                <a:cs typeface="Arial" panose="020B0604020202020204" pitchFamily="34" charset="0"/>
              </a:rPr>
              <a:t>c) </a:t>
            </a:r>
            <a:r>
              <a:rPr lang="fr-FR" altLang="fr-FR" sz="1200" dirty="0">
                <a:latin typeface="+mn-lt"/>
                <a:cs typeface="Arial" panose="020B0604020202020204" pitchFamily="34" charset="0"/>
                <a:hlinkClick r:id="rId17"/>
              </a:rPr>
              <a:t>http://tropical.theferns.info/viewtropical.php?id=Erythrina+senegalensis</a:t>
            </a:r>
            <a:r>
              <a:rPr lang="fr-FR" altLang="fr-FR" sz="1200" dirty="0">
                <a:latin typeface="+mn-lt"/>
                <a:cs typeface="Arial" panose="020B0604020202020204" pitchFamily="34" charset="0"/>
              </a:rPr>
              <a:t> d) </a:t>
            </a:r>
            <a:r>
              <a:rPr lang="fr-FR" altLang="fr-FR" sz="1200" dirty="0">
                <a:latin typeface="+mn-lt"/>
                <a:cs typeface="Arial" panose="020B0604020202020204" pitchFamily="34" charset="0"/>
                <a:hlinkClick r:id="rId18"/>
              </a:rPr>
              <a:t>http://powo.science.kew.org/taxon/urn:lsid:ipni.org:names:494578-1</a:t>
            </a:r>
            <a:endParaRPr lang="fr-FR" altLang="fr-FR" sz="1200"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1A0F0CEE-66FF-4A08-AD8A-92E2CAE19197}"/>
              </a:ext>
            </a:extLst>
          </p:cNvPr>
          <p:cNvSpPr/>
          <p:nvPr/>
        </p:nvSpPr>
        <p:spPr>
          <a:xfrm>
            <a:off x="9572094" y="1238945"/>
            <a:ext cx="2555508" cy="276999"/>
          </a:xfrm>
          <a:prstGeom prst="rect">
            <a:avLst/>
          </a:prstGeom>
        </p:spPr>
        <p:txBody>
          <a:bodyPr wrap="none">
            <a:spAutoFit/>
          </a:bodyPr>
          <a:lstStyle/>
          <a:p>
            <a:r>
              <a:rPr lang="fr-FR" sz="1200" b="0" i="0" dirty="0">
                <a:solidFill>
                  <a:srgbClr val="C00000"/>
                </a:solidFill>
                <a:effectLst/>
                <a:latin typeface="arial" panose="020B0604020202020204" pitchFamily="34" charset="0"/>
              </a:rPr>
              <a:t>Etat UICN Préoccupation minimale</a:t>
            </a:r>
            <a:endParaRPr lang="fr-FR" sz="1200" dirty="0">
              <a:solidFill>
                <a:srgbClr val="C00000"/>
              </a:solidFill>
            </a:endParaRPr>
          </a:p>
        </p:txBody>
      </p:sp>
      <p:pic>
        <p:nvPicPr>
          <p:cNvPr id="13" name="Image 12" descr="Une image contenant herbe, plante, extérieur&#10;&#10;Description générée avec un niveau de confiance très élevé">
            <a:extLst>
              <a:ext uri="{FF2B5EF4-FFF2-40B4-BE49-F238E27FC236}">
                <a16:creationId xmlns:a16="http://schemas.microsoft.com/office/drawing/2014/main" id="{C4DCEF02-8019-4CA4-B0D4-795A5B389C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37000" y="4931115"/>
            <a:ext cx="1714500" cy="1504950"/>
          </a:xfrm>
          <a:prstGeom prst="rect">
            <a:avLst/>
          </a:prstGeom>
        </p:spPr>
      </p:pic>
      <p:pic>
        <p:nvPicPr>
          <p:cNvPr id="19" name="Image 18" descr="Une image contenant fleur, plante, castilleja, arbre&#10;&#10;Description générée avec un niveau de confiance très élevé">
            <a:extLst>
              <a:ext uri="{FF2B5EF4-FFF2-40B4-BE49-F238E27FC236}">
                <a16:creationId xmlns:a16="http://schemas.microsoft.com/office/drawing/2014/main" id="{0ADBC558-C3FB-45EC-881E-378AF59FF2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00594" y="96352"/>
            <a:ext cx="1143000" cy="1085850"/>
          </a:xfrm>
          <a:prstGeom prst="rect">
            <a:avLst/>
          </a:prstGeom>
        </p:spPr>
      </p:pic>
      <p:pic>
        <p:nvPicPr>
          <p:cNvPr id="21" name="Image 20" descr="Une image contenant extérieur, arbre, plante&#10;&#10;Description générée avec un niveau de confiance très élevé">
            <a:extLst>
              <a:ext uri="{FF2B5EF4-FFF2-40B4-BE49-F238E27FC236}">
                <a16:creationId xmlns:a16="http://schemas.microsoft.com/office/drawing/2014/main" id="{0BF5DDD2-30F8-486D-A56E-3CBE45974FE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07041" y="4509767"/>
            <a:ext cx="1559876" cy="2344076"/>
          </a:xfrm>
          <a:prstGeom prst="rect">
            <a:avLst/>
          </a:prstGeom>
        </p:spPr>
      </p:pic>
      <p:pic>
        <p:nvPicPr>
          <p:cNvPr id="27" name="Image 26" descr="Une image contenant arbre, extérieur&#10;&#10;Description générée avec un niveau de confiance très élevé">
            <a:extLst>
              <a:ext uri="{FF2B5EF4-FFF2-40B4-BE49-F238E27FC236}">
                <a16:creationId xmlns:a16="http://schemas.microsoft.com/office/drawing/2014/main" id="{AEE97442-0745-4ED9-8F49-97E86013C58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76920" y="4931115"/>
            <a:ext cx="2439185" cy="1617286"/>
          </a:xfrm>
          <a:prstGeom prst="rect">
            <a:avLst/>
          </a:prstGeom>
        </p:spPr>
      </p:pic>
      <p:pic>
        <p:nvPicPr>
          <p:cNvPr id="29" name="Image 28" descr="Une image contenant plante, fleur, arbre, herbe&#10;&#10;Description générée avec un niveau de confiance très élevé">
            <a:extLst>
              <a:ext uri="{FF2B5EF4-FFF2-40B4-BE49-F238E27FC236}">
                <a16:creationId xmlns:a16="http://schemas.microsoft.com/office/drawing/2014/main" id="{C9C04A43-60B9-49F2-99F6-162AF77689C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257275" y="4873158"/>
            <a:ext cx="2216476" cy="1675243"/>
          </a:xfrm>
          <a:prstGeom prst="rect">
            <a:avLst/>
          </a:prstGeom>
        </p:spPr>
      </p:pic>
      <p:pic>
        <p:nvPicPr>
          <p:cNvPr id="69633" name="Image 69632" descr="Une image contenant arbre, fleur, plante, extérieur&#10;&#10;Description générée avec un niveau de confiance très élevé">
            <a:extLst>
              <a:ext uri="{FF2B5EF4-FFF2-40B4-BE49-F238E27FC236}">
                <a16:creationId xmlns:a16="http://schemas.microsoft.com/office/drawing/2014/main" id="{4FACEC73-446C-416D-8CCF-939E44B38E5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466550" y="30509"/>
            <a:ext cx="1580666" cy="1183974"/>
          </a:xfrm>
          <a:prstGeom prst="rect">
            <a:avLst/>
          </a:prstGeom>
        </p:spPr>
      </p:pic>
      <p:pic>
        <p:nvPicPr>
          <p:cNvPr id="69642" name="Image 69641" descr="Une image contenant ciel, arbre, extérieur, herbe&#10;&#10;Description générée avec un niveau de confiance très élevé">
            <a:extLst>
              <a:ext uri="{FF2B5EF4-FFF2-40B4-BE49-F238E27FC236}">
                <a16:creationId xmlns:a16="http://schemas.microsoft.com/office/drawing/2014/main" id="{5BF8EE1E-8096-46FF-9DF1-FEE0F8846C9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9875" y="4873158"/>
            <a:ext cx="2466975" cy="1847850"/>
          </a:xfrm>
          <a:prstGeom prst="rect">
            <a:avLst/>
          </a:prstGeom>
        </p:spPr>
      </p:pic>
      <p:pic>
        <p:nvPicPr>
          <p:cNvPr id="43" name="Image 42">
            <a:extLst>
              <a:ext uri="{FF2B5EF4-FFF2-40B4-BE49-F238E27FC236}">
                <a16:creationId xmlns:a16="http://schemas.microsoft.com/office/drawing/2014/main" id="{B414C8E8-A2CF-4095-A281-AB02C89159FA}"/>
              </a:ext>
            </a:extLst>
          </p:cNvPr>
          <p:cNvPicPr>
            <a:picLocks noChangeAspect="1"/>
          </p:cNvPicPr>
          <p:nvPr/>
        </p:nvPicPr>
        <p:blipFill>
          <a:blip r:embed="rId26"/>
          <a:stretch>
            <a:fillRect/>
          </a:stretch>
        </p:blipFill>
        <p:spPr>
          <a:xfrm>
            <a:off x="995748" y="191148"/>
            <a:ext cx="400050" cy="352425"/>
          </a:xfrm>
          <a:prstGeom prst="rect">
            <a:avLst/>
          </a:prstGeom>
        </p:spPr>
      </p:pic>
      <p:pic>
        <p:nvPicPr>
          <p:cNvPr id="44" name="Image 43">
            <a:extLst>
              <a:ext uri="{FF2B5EF4-FFF2-40B4-BE49-F238E27FC236}">
                <a16:creationId xmlns:a16="http://schemas.microsoft.com/office/drawing/2014/main" id="{C39B4EEF-A6ED-42EF-A636-9B9314CF3F32}"/>
              </a:ext>
            </a:extLst>
          </p:cNvPr>
          <p:cNvPicPr>
            <a:picLocks noChangeAspect="1"/>
          </p:cNvPicPr>
          <p:nvPr/>
        </p:nvPicPr>
        <p:blipFill>
          <a:blip r:embed="rId26"/>
          <a:stretch>
            <a:fillRect/>
          </a:stretch>
        </p:blipFill>
        <p:spPr>
          <a:xfrm>
            <a:off x="1415533" y="180987"/>
            <a:ext cx="400050" cy="35242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a:extLst>
              <a:ext uri="{FF2B5EF4-FFF2-40B4-BE49-F238E27FC236}">
                <a16:creationId xmlns:a16="http://schemas.microsoft.com/office/drawing/2014/main" id="{7170D2BF-5D89-4EA6-8885-E8B69AC661E4}"/>
              </a:ext>
            </a:extLst>
          </p:cNvPr>
          <p:cNvSpPr>
            <a:spLocks noGrp="1"/>
          </p:cNvSpPr>
          <p:nvPr>
            <p:ph type="sldNum" sz="quarter" idx="12"/>
          </p:nvPr>
        </p:nvSpPr>
        <p:spPr>
          <a:xfrm>
            <a:off x="11368088" y="124618"/>
            <a:ext cx="556502" cy="389732"/>
          </a:xfrm>
        </p:spPr>
        <p:txBody>
          <a:bodyPr/>
          <a:lstStyle/>
          <a:p>
            <a:pPr>
              <a:defRPr/>
            </a:pPr>
            <a:fld id="{9EA73DC2-45BE-4523-A9EE-CA57498D272A}" type="slidenum">
              <a:rPr lang="fr-FR"/>
              <a:pPr>
                <a:defRPr/>
              </a:pPr>
              <a:t>84</a:t>
            </a:fld>
            <a:endParaRPr lang="fr-FR"/>
          </a:p>
        </p:txBody>
      </p:sp>
      <p:sp>
        <p:nvSpPr>
          <p:cNvPr id="70659" name="Rectangle 5">
            <a:extLst>
              <a:ext uri="{FF2B5EF4-FFF2-40B4-BE49-F238E27FC236}">
                <a16:creationId xmlns:a16="http://schemas.microsoft.com/office/drawing/2014/main" id="{75A6A514-B9A1-478A-941B-F3F9C2907BB5}"/>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70660" name="Rectangle 6">
            <a:extLst>
              <a:ext uri="{FF2B5EF4-FFF2-40B4-BE49-F238E27FC236}">
                <a16:creationId xmlns:a16="http://schemas.microsoft.com/office/drawing/2014/main" id="{263D737A-0E94-4E96-9ED0-728D3863C23D}"/>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70661" name="Rectangle 2">
            <a:extLst>
              <a:ext uri="{FF2B5EF4-FFF2-40B4-BE49-F238E27FC236}">
                <a16:creationId xmlns:a16="http://schemas.microsoft.com/office/drawing/2014/main" id="{22DFE435-ED12-470D-8B1B-924BF184ED18}"/>
              </a:ext>
            </a:extLst>
          </p:cNvPr>
          <p:cNvSpPr>
            <a:spLocks noChangeArrowheads="1"/>
          </p:cNvSpPr>
          <p:nvPr/>
        </p:nvSpPr>
        <p:spPr bwMode="auto">
          <a:xfrm>
            <a:off x="179388" y="952500"/>
            <a:ext cx="8060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FR" altLang="fr-FR" sz="1800" dirty="0">
                <a:solidFill>
                  <a:srgbClr val="008000"/>
                </a:solidFill>
              </a:rPr>
              <a:t>3.21. </a:t>
            </a:r>
            <a:r>
              <a:rPr lang="fr-FR" altLang="fr-FR" sz="1800" b="1" i="1" dirty="0">
                <a:solidFill>
                  <a:srgbClr val="008000"/>
                </a:solidFill>
                <a:latin typeface="Arial" panose="020B0604020202020204" pitchFamily="34" charset="0"/>
              </a:rPr>
              <a:t>Faidherbia </a:t>
            </a:r>
            <a:r>
              <a:rPr lang="fr-FR" altLang="fr-FR" sz="1800" b="1" i="1" dirty="0" err="1">
                <a:solidFill>
                  <a:srgbClr val="008000"/>
                </a:solidFill>
                <a:latin typeface="Arial" panose="020B0604020202020204" pitchFamily="34" charset="0"/>
              </a:rPr>
              <a:t>albida</a:t>
            </a:r>
            <a:r>
              <a:rPr lang="fr-FR" altLang="fr-FR" sz="1800" dirty="0">
                <a:solidFill>
                  <a:srgbClr val="008000"/>
                </a:solidFill>
                <a:latin typeface="Arial" panose="020B0604020202020204" pitchFamily="34" charset="0"/>
              </a:rPr>
              <a:t> (syn. </a:t>
            </a:r>
            <a:r>
              <a:rPr lang="fr-FR" altLang="fr-FR" sz="1800" i="1" dirty="0">
                <a:solidFill>
                  <a:srgbClr val="008000"/>
                </a:solidFill>
                <a:latin typeface="Arial" panose="020B0604020202020204" pitchFamily="34" charset="0"/>
              </a:rPr>
              <a:t>Acacia </a:t>
            </a:r>
            <a:r>
              <a:rPr lang="fr-FR" altLang="fr-FR" sz="1800" i="1" dirty="0" err="1">
                <a:solidFill>
                  <a:srgbClr val="008000"/>
                </a:solidFill>
                <a:latin typeface="Arial" panose="020B0604020202020204" pitchFamily="34" charset="0"/>
              </a:rPr>
              <a:t>albida</a:t>
            </a:r>
            <a:r>
              <a:rPr lang="fr-FR" altLang="fr-FR" sz="1800" dirty="0">
                <a:solidFill>
                  <a:srgbClr val="008000"/>
                </a:solidFill>
                <a:latin typeface="Arial" panose="020B0604020202020204" pitchFamily="34" charset="0"/>
              </a:rPr>
              <a:t>) </a:t>
            </a:r>
            <a:r>
              <a:rPr lang="fr-FR" altLang="fr-FR" sz="1800" dirty="0">
                <a:solidFill>
                  <a:srgbClr val="008000"/>
                </a:solidFill>
              </a:rPr>
              <a:t>(famille des </a:t>
            </a:r>
            <a:r>
              <a:rPr lang="fr-FR" sz="1800" i="1" u="sng" dirty="0" err="1">
                <a:hlinkClick r:id="rId2"/>
              </a:rPr>
              <a:t>Fabaceae</a:t>
            </a:r>
            <a:r>
              <a:rPr lang="fr-FR" altLang="fr-FR" sz="1800" dirty="0">
                <a:solidFill>
                  <a:srgbClr val="008000"/>
                </a:solidFill>
              </a:rPr>
              <a:t>) </a:t>
            </a:r>
            <a:r>
              <a:rPr lang="fr-FR" altLang="fr-FR" sz="1800" dirty="0">
                <a:solidFill>
                  <a:srgbClr val="008000"/>
                </a:solidFill>
                <a:latin typeface="Arial" panose="020B0604020202020204" pitchFamily="34" charset="0"/>
              </a:rPr>
              <a:t> </a:t>
            </a:r>
          </a:p>
        </p:txBody>
      </p:sp>
      <p:pic>
        <p:nvPicPr>
          <p:cNvPr id="70662" name="Image 8" descr="acacia-albida-racine_s.jpg">
            <a:extLst>
              <a:ext uri="{FF2B5EF4-FFF2-40B4-BE49-F238E27FC236}">
                <a16:creationId xmlns:a16="http://schemas.microsoft.com/office/drawing/2014/main" id="{A42FE6A8-A97D-4780-A69E-D3B7B31093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652963"/>
            <a:ext cx="364648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9">
            <a:extLst>
              <a:ext uri="{FF2B5EF4-FFF2-40B4-BE49-F238E27FC236}">
                <a16:creationId xmlns:a16="http://schemas.microsoft.com/office/drawing/2014/main" id="{1D268BB0-8514-40E1-92C7-3BFFBF9777E0}"/>
              </a:ext>
            </a:extLst>
          </p:cNvPr>
          <p:cNvSpPr>
            <a:spLocks noChangeArrowheads="1"/>
          </p:cNvSpPr>
          <p:nvPr/>
        </p:nvSpPr>
        <p:spPr bwMode="auto">
          <a:xfrm>
            <a:off x="5940425" y="6453188"/>
            <a:ext cx="2605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008000"/>
                </a:solidFill>
                <a:latin typeface="Arial" panose="020B0604020202020204" pitchFamily="34" charset="0"/>
              </a:rPr>
              <a:t>Système de racines d’</a:t>
            </a:r>
            <a:r>
              <a:rPr lang="fr-FR" altLang="fr-FR" sz="1200" i="1">
                <a:solidFill>
                  <a:srgbClr val="008000"/>
                </a:solidFill>
                <a:latin typeface="Arial" panose="020B0604020202020204" pitchFamily="34" charset="0"/>
              </a:rPr>
              <a:t>Acacia albida</a:t>
            </a:r>
          </a:p>
        </p:txBody>
      </p:sp>
      <p:sp>
        <p:nvSpPr>
          <p:cNvPr id="70664" name="ZoneTexte 10">
            <a:extLst>
              <a:ext uri="{FF2B5EF4-FFF2-40B4-BE49-F238E27FC236}">
                <a16:creationId xmlns:a16="http://schemas.microsoft.com/office/drawing/2014/main" id="{91BBFCA1-A0D2-4FD7-ABDF-106155A4C7D0}"/>
              </a:ext>
            </a:extLst>
          </p:cNvPr>
          <p:cNvSpPr txBox="1">
            <a:spLocks noChangeArrowheads="1"/>
          </p:cNvSpPr>
          <p:nvPr/>
        </p:nvSpPr>
        <p:spPr bwMode="auto">
          <a:xfrm>
            <a:off x="107950" y="1322388"/>
            <a:ext cx="119062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008000"/>
                </a:solidFill>
                <a:latin typeface="Arial" panose="020B0604020202020204" pitchFamily="34" charset="0"/>
                <a:hlinkClick r:id="rId4" tooltip="Arbre"/>
              </a:rPr>
              <a:t>Arbre</a:t>
            </a:r>
            <a:r>
              <a:rPr lang="fr-FR" altLang="fr-FR" sz="1800" dirty="0">
                <a:solidFill>
                  <a:srgbClr val="008000"/>
                </a:solidFill>
                <a:latin typeface="Arial" panose="020B0604020202020204" pitchFamily="34" charset="0"/>
              </a:rPr>
              <a:t> </a:t>
            </a:r>
            <a:r>
              <a:rPr lang="fr-FR" altLang="fr-FR" sz="1800" b="1" i="1" dirty="0">
                <a:solidFill>
                  <a:srgbClr val="008000"/>
                </a:solidFill>
                <a:latin typeface="Arial" panose="020B0604020202020204" pitchFamily="34" charset="0"/>
              </a:rPr>
              <a:t>épineux</a:t>
            </a:r>
            <a:r>
              <a:rPr lang="fr-FR" altLang="fr-FR" sz="1800" dirty="0">
                <a:solidFill>
                  <a:srgbClr val="008000"/>
                </a:solidFill>
                <a:latin typeface="Arial" panose="020B0604020202020204" pitchFamily="34" charset="0"/>
              </a:rPr>
              <a:t> (famille des </a:t>
            </a:r>
            <a:r>
              <a:rPr lang="fr-FR" altLang="fr-FR" sz="1800" dirty="0" err="1">
                <a:solidFill>
                  <a:srgbClr val="008000"/>
                </a:solidFill>
                <a:latin typeface="Arial" panose="020B0604020202020204" pitchFamily="34" charset="0"/>
                <a:hlinkClick r:id="rId5" tooltip="Fabaceae"/>
              </a:rPr>
              <a:t>Fabaceae</a:t>
            </a:r>
            <a:r>
              <a:rPr lang="fr-FR" altLang="fr-FR" sz="1800" dirty="0">
                <a:solidFill>
                  <a:srgbClr val="008000"/>
                </a:solidFill>
                <a:latin typeface="Arial" panose="020B0604020202020204" pitchFamily="34" charset="0"/>
              </a:rPr>
              <a:t>) mesurant  jusqu'à 30 m de hauteur et 2 m de diamètre, originaire d'</a:t>
            </a:r>
            <a:r>
              <a:rPr lang="fr-FR" altLang="fr-FR" sz="1800" dirty="0">
                <a:solidFill>
                  <a:srgbClr val="008000"/>
                </a:solidFill>
                <a:latin typeface="Arial" panose="020B0604020202020204" pitchFamily="34" charset="0"/>
                <a:hlinkClick r:id="rId6" tooltip="Afrique"/>
              </a:rPr>
              <a:t>Afrique</a:t>
            </a:r>
            <a:r>
              <a:rPr lang="fr-FR" altLang="fr-FR" sz="1800" dirty="0">
                <a:solidFill>
                  <a:srgbClr val="008000"/>
                </a:solidFill>
                <a:latin typeface="Arial" panose="020B0604020202020204" pitchFamily="34" charset="0"/>
              </a:rPr>
              <a:t> et du </a:t>
            </a:r>
            <a:r>
              <a:rPr lang="fr-FR" altLang="fr-FR" sz="1800" dirty="0">
                <a:solidFill>
                  <a:srgbClr val="008000"/>
                </a:solidFill>
                <a:latin typeface="Arial" panose="020B0604020202020204" pitchFamily="34" charset="0"/>
                <a:hlinkClick r:id="rId7" tooltip="Moyen-Orient"/>
              </a:rPr>
              <a:t>Moyen-Orient</a:t>
            </a:r>
            <a:r>
              <a:rPr lang="fr-FR" altLang="fr-FR" sz="1800" dirty="0">
                <a:solidFill>
                  <a:srgbClr val="008000"/>
                </a:solidFill>
                <a:latin typeface="Arial" panose="020B0604020202020204" pitchFamily="34" charset="0"/>
              </a:rPr>
              <a:t>. </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Sa racine pivotante pénétrant profondément le sol (jusqu'à 15 m de profondeur</a:t>
            </a:r>
            <a:r>
              <a:rPr lang="fr-FR" altLang="fr-FR" sz="1200" baseline="30000" dirty="0">
                <a:solidFill>
                  <a:srgbClr val="008000"/>
                </a:solidFill>
                <a:latin typeface="Arial" panose="020B0604020202020204" pitchFamily="34" charset="0"/>
                <a:hlinkClick r:id="rId8"/>
              </a:rPr>
              <a:t>2</a:t>
            </a:r>
            <a:r>
              <a:rPr lang="fr-FR" altLang="fr-FR" sz="1200" dirty="0">
                <a:solidFill>
                  <a:srgbClr val="008000"/>
                </a:solidFill>
                <a:latin typeface="Arial" panose="020B0604020202020204" pitchFamily="34" charset="0"/>
              </a:rPr>
              <a:t>) le rend très résistant à la </a:t>
            </a:r>
            <a:r>
              <a:rPr lang="fr-FR" altLang="fr-FR" sz="1200" dirty="0">
                <a:solidFill>
                  <a:srgbClr val="008000"/>
                </a:solidFill>
                <a:latin typeface="Arial" panose="020B0604020202020204" pitchFamily="34" charset="0"/>
                <a:hlinkClick r:id="rId9" tooltip="Sécheresse"/>
              </a:rPr>
              <a:t>sécheresse</a:t>
            </a:r>
            <a:r>
              <a:rPr lang="fr-FR" altLang="fr-FR" sz="1200" dirty="0">
                <a:solidFill>
                  <a:srgbClr val="008000"/>
                </a:solidFill>
                <a:latin typeface="Arial" panose="020B0604020202020204" pitchFamily="34" charset="0"/>
              </a:rPr>
              <a:t>.</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Il pousse dans des zones recevant 250-600 mm de </a:t>
            </a:r>
            <a:r>
              <a:rPr lang="fr-FR" altLang="fr-FR" sz="1200" dirty="0">
                <a:solidFill>
                  <a:srgbClr val="008000"/>
                </a:solidFill>
                <a:latin typeface="Arial" panose="020B0604020202020204" pitchFamily="34" charset="0"/>
                <a:hlinkClick r:id="rId10" tooltip="Précipitation"/>
              </a:rPr>
              <a:t>précipitations</a:t>
            </a:r>
            <a:r>
              <a:rPr lang="fr-FR" altLang="fr-FR" sz="1200" dirty="0">
                <a:solidFill>
                  <a:srgbClr val="008000"/>
                </a:solidFill>
                <a:latin typeface="Arial" panose="020B0604020202020204" pitchFamily="34" charset="0"/>
              </a:rPr>
              <a:t> annuelles. Le </a:t>
            </a:r>
            <a:r>
              <a:rPr lang="fr-FR" altLang="fr-FR" sz="1200" i="1" dirty="0">
                <a:solidFill>
                  <a:srgbClr val="008000"/>
                </a:solidFill>
                <a:latin typeface="Arial" panose="020B0604020202020204" pitchFamily="34" charset="0"/>
              </a:rPr>
              <a:t>Faidherbia </a:t>
            </a:r>
            <a:r>
              <a:rPr lang="fr-FR" altLang="fr-FR" sz="1200" i="1" dirty="0" err="1">
                <a:solidFill>
                  <a:srgbClr val="008000"/>
                </a:solidFill>
                <a:latin typeface="Arial" panose="020B0604020202020204" pitchFamily="34" charset="0"/>
              </a:rPr>
              <a:t>albida</a:t>
            </a:r>
            <a:r>
              <a:rPr lang="fr-FR" altLang="fr-FR" sz="1200" dirty="0">
                <a:solidFill>
                  <a:srgbClr val="008000"/>
                </a:solidFill>
                <a:latin typeface="Arial" panose="020B0604020202020204" pitchFamily="34" charset="0"/>
              </a:rPr>
              <a:t> a une stratégie de vie inversée par rapport à la plupart des arbres de zones arides. Il est le seul arbre de la zone semi-aride </a:t>
            </a:r>
            <a:r>
              <a:rPr lang="fr-FR" altLang="fr-FR" sz="1200" dirty="0" err="1">
                <a:solidFill>
                  <a:srgbClr val="008000"/>
                </a:solidFill>
                <a:latin typeface="Arial" panose="020B0604020202020204" pitchFamily="34" charset="0"/>
                <a:hlinkClick r:id="rId11" tooltip="Sahel africain"/>
              </a:rPr>
              <a:t>Sahelienne</a:t>
            </a:r>
            <a:r>
              <a:rPr lang="fr-FR" altLang="fr-FR" sz="1200" dirty="0">
                <a:solidFill>
                  <a:srgbClr val="008000"/>
                </a:solidFill>
                <a:latin typeface="Arial" panose="020B0604020202020204" pitchFamily="34" charset="0"/>
              </a:rPr>
              <a:t> à perdre ses feuilles à la saison des pluies et à reverdir en fin de saison des pluies, en prolongeant sa période de feuillaison en saison sèche (« </a:t>
            </a:r>
            <a:r>
              <a:rPr lang="fr-FR" altLang="fr-FR" sz="1200" dirty="0">
                <a:solidFill>
                  <a:srgbClr val="008000"/>
                </a:solidFill>
                <a:latin typeface="Arial" panose="020B0604020202020204" pitchFamily="34" charset="0"/>
                <a:hlinkClick r:id="rId12" tooltip="Phénologie"/>
              </a:rPr>
              <a:t>phénologie</a:t>
            </a:r>
            <a:r>
              <a:rPr lang="fr-FR" altLang="fr-FR" sz="1200" dirty="0">
                <a:solidFill>
                  <a:srgbClr val="008000"/>
                </a:solidFill>
                <a:latin typeface="Arial" panose="020B0604020202020204" pitchFamily="34" charset="0"/>
              </a:rPr>
              <a:t> inversée »). Perdant ses feuilles en début de la nouvelle saison des pluies, elles se décomposent mieux.</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C'est une espèce intéressante pour l'</a:t>
            </a:r>
            <a:r>
              <a:rPr lang="fr-FR" altLang="fr-FR" sz="1200" dirty="0">
                <a:solidFill>
                  <a:srgbClr val="008000"/>
                </a:solidFill>
                <a:latin typeface="Arial" panose="020B0604020202020204" pitchFamily="34" charset="0"/>
                <a:hlinkClick r:id="rId13" tooltip="Agroforesterie"/>
              </a:rPr>
              <a:t>agroforesterie</a:t>
            </a:r>
            <a:r>
              <a:rPr lang="fr-FR" altLang="fr-FR" sz="1200" dirty="0">
                <a:solidFill>
                  <a:srgbClr val="008000"/>
                </a:solidFill>
                <a:latin typeface="Arial" panose="020B0604020202020204" pitchFamily="34" charset="0"/>
              </a:rPr>
              <a:t> car elle offre un ombrage et un </a:t>
            </a:r>
            <a:r>
              <a:rPr lang="fr-FR" altLang="fr-FR" sz="1200" dirty="0">
                <a:solidFill>
                  <a:srgbClr val="008000"/>
                </a:solidFill>
                <a:latin typeface="Arial" panose="020B0604020202020204" pitchFamily="34" charset="0"/>
                <a:hlinkClick r:id="rId14" tooltip="Fourrage"/>
              </a:rPr>
              <a:t>fourrage</a:t>
            </a:r>
            <a:r>
              <a:rPr lang="fr-FR" altLang="fr-FR" sz="1200" dirty="0">
                <a:solidFill>
                  <a:srgbClr val="008000"/>
                </a:solidFill>
                <a:latin typeface="Arial" panose="020B0604020202020204" pitchFamily="34" charset="0"/>
              </a:rPr>
              <a:t> apprécié du bétail. L'arbre s'alimente dans les </a:t>
            </a:r>
            <a:r>
              <a:rPr lang="fr-FR" altLang="fr-FR" sz="1200" dirty="0">
                <a:solidFill>
                  <a:srgbClr val="008000"/>
                </a:solidFill>
                <a:latin typeface="Arial" panose="020B0604020202020204" pitchFamily="34" charset="0"/>
                <a:hlinkClick r:id="rId15" tooltip="Nappe phréatique"/>
              </a:rPr>
              <a:t>nappes phréatiques</a:t>
            </a:r>
            <a:r>
              <a:rPr lang="fr-FR" altLang="fr-FR" sz="1200" dirty="0">
                <a:solidFill>
                  <a:srgbClr val="008000"/>
                </a:solidFill>
                <a:latin typeface="Arial" panose="020B0604020202020204" pitchFamily="34" charset="0"/>
              </a:rPr>
              <a:t> profondes et ne concurrence pas les cultures, de plus sa litière améliore les sols. En pleine saison sèche les stomates se ferment et les feuilles réduisent de moitié leur « pertes » d'eau, avec alors une moindre capacité photosynthétique, probablement liée à un manque d'azote disponible et mobilisable par l'arbre. Ils sont capables, en saison des pluies, de changer de stratégie et de prélever alors leur eau près de la surface. </a:t>
            </a:r>
            <a:r>
              <a:rPr lang="fr-FR" altLang="fr-FR" sz="1200" dirty="0">
                <a:latin typeface="Arial" panose="020B0604020202020204" pitchFamily="34" charset="0"/>
              </a:rPr>
              <a:t> </a:t>
            </a:r>
            <a:r>
              <a:rPr lang="fr-FR" altLang="fr-FR" sz="1200" dirty="0">
                <a:solidFill>
                  <a:srgbClr val="008000"/>
                </a:solidFill>
                <a:latin typeface="Arial" panose="020B0604020202020204" pitchFamily="34" charset="0"/>
              </a:rPr>
              <a:t>Ils </a:t>
            </a:r>
            <a:r>
              <a:rPr lang="fr-FR" altLang="fr-FR" sz="1200" dirty="0" err="1">
                <a:solidFill>
                  <a:srgbClr val="008000"/>
                </a:solidFill>
                <a:latin typeface="Arial" panose="020B0604020202020204" pitchFamily="34" charset="0"/>
                <a:hlinkClick r:id="rId16" tooltip="Évapotranspiration"/>
              </a:rPr>
              <a:t>évapotranspirent</a:t>
            </a:r>
            <a:r>
              <a:rPr lang="fr-FR" altLang="fr-FR" sz="1200" dirty="0">
                <a:solidFill>
                  <a:srgbClr val="008000"/>
                </a:solidFill>
                <a:latin typeface="Arial" panose="020B0604020202020204" pitchFamily="34" charset="0"/>
              </a:rPr>
              <a:t> beaucoup d'eau, surtout en début de la saison sèche (+/- 400 litres/jour pour un arbre dont le tronc mesure 65 cm de diamètre, cependant, comme il y a peu de ces arbres par hectare, leur rôle de transfert d'eau de la nappe vers l'atmosphère reste limité, bien qu'atteignant environ 5 % des pluies</a:t>
            </a:r>
            <a:r>
              <a:rPr lang="fr-FR" altLang="fr-FR" sz="1200" baseline="30000" dirty="0">
                <a:solidFill>
                  <a:srgbClr val="008000"/>
                </a:solidFill>
                <a:latin typeface="Arial" panose="020B0604020202020204" pitchFamily="34" charset="0"/>
                <a:hlinkClick r:id="rId17"/>
              </a:rPr>
              <a:t>3</a:t>
            </a:r>
            <a:r>
              <a:rPr lang="fr-FR" altLang="fr-FR" sz="1200" dirty="0">
                <a:solidFill>
                  <a:srgbClr val="008000"/>
                </a:solidFill>
                <a:latin typeface="Arial" panose="020B0604020202020204" pitchFamily="34" charset="0"/>
              </a:rPr>
              <a:t>. </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Ses fleurs fournissent du </a:t>
            </a:r>
            <a:r>
              <a:rPr lang="fr-FR" altLang="fr-FR" sz="1200" dirty="0">
                <a:solidFill>
                  <a:srgbClr val="008000"/>
                </a:solidFill>
                <a:latin typeface="Arial" panose="020B0604020202020204" pitchFamily="34" charset="0"/>
                <a:hlinkClick r:id="rId18" tooltip="Pollen"/>
              </a:rPr>
              <a:t>pollen</a:t>
            </a:r>
            <a:r>
              <a:rPr lang="fr-FR" altLang="fr-FR" sz="1200" dirty="0">
                <a:solidFill>
                  <a:srgbClr val="008000"/>
                </a:solidFill>
                <a:latin typeface="Arial" panose="020B0604020202020204" pitchFamily="34" charset="0"/>
              </a:rPr>
              <a:t> aux abeilles à la fin de la saison des pluies, quand la plupart des autres plantes locales n'en ont pas. Les </a:t>
            </a:r>
            <a:r>
              <a:rPr lang="fr-FR" altLang="fr-FR" sz="1200" dirty="0">
                <a:solidFill>
                  <a:srgbClr val="008000"/>
                </a:solidFill>
                <a:latin typeface="Arial" panose="020B0604020202020204" pitchFamily="34" charset="0"/>
                <a:hlinkClick r:id="rId19" tooltip="Gousse"/>
              </a:rPr>
              <a:t>gousses</a:t>
            </a:r>
            <a:r>
              <a:rPr lang="fr-FR" altLang="fr-FR" sz="1200" dirty="0">
                <a:solidFill>
                  <a:srgbClr val="008000"/>
                </a:solidFill>
                <a:latin typeface="Arial" panose="020B0604020202020204" pitchFamily="34" charset="0"/>
              </a:rPr>
              <a:t> sont très importantes pour l'alimentation du </a:t>
            </a:r>
            <a:r>
              <a:rPr lang="fr-FR" altLang="fr-FR" sz="1200" dirty="0">
                <a:solidFill>
                  <a:srgbClr val="008000"/>
                </a:solidFill>
                <a:latin typeface="Arial" panose="020B0604020202020204" pitchFamily="34" charset="0"/>
                <a:hlinkClick r:id="rId20" tooltip="Bétail"/>
              </a:rPr>
              <a:t>bétail</a:t>
            </a:r>
            <a:r>
              <a:rPr lang="fr-FR" altLang="fr-FR" sz="1200" dirty="0">
                <a:solidFill>
                  <a:srgbClr val="008000"/>
                </a:solidFill>
                <a:latin typeface="Arial" panose="020B0604020202020204" pitchFamily="34" charset="0"/>
              </a:rPr>
              <a:t> (bovins, </a:t>
            </a:r>
            <a:r>
              <a:rPr lang="fr-FR" altLang="fr-FR" sz="1200" dirty="0">
                <a:solidFill>
                  <a:srgbClr val="008000"/>
                </a:solidFill>
                <a:latin typeface="Arial" panose="020B0604020202020204" pitchFamily="34" charset="0"/>
                <a:hlinkClick r:id="rId21" tooltip="Dromadaire"/>
              </a:rPr>
              <a:t>dromadaires</a:t>
            </a:r>
            <a:r>
              <a:rPr lang="fr-FR" altLang="fr-FR" sz="1200" dirty="0">
                <a:solidFill>
                  <a:srgbClr val="008000"/>
                </a:solidFill>
                <a:latin typeface="Arial" panose="020B0604020202020204" pitchFamily="34" charset="0"/>
              </a:rPr>
              <a:t>, etc.). Ses fruits et ses feuilles sont utilisés dans la </a:t>
            </a:r>
            <a:r>
              <a:rPr lang="fr-FR" altLang="fr-FR" sz="1200" dirty="0">
                <a:solidFill>
                  <a:srgbClr val="008000"/>
                </a:solidFill>
                <a:latin typeface="Arial" panose="020B0604020202020204" pitchFamily="34" charset="0"/>
                <a:hlinkClick r:id="rId22" tooltip="Pharmacopée"/>
              </a:rPr>
              <a:t>pharmacopée</a:t>
            </a:r>
            <a:r>
              <a:rPr lang="fr-FR" altLang="fr-FR" sz="1200" dirty="0">
                <a:solidFill>
                  <a:srgbClr val="008000"/>
                </a:solidFill>
                <a:latin typeface="Arial" panose="020B0604020202020204" pitchFamily="34" charset="0"/>
              </a:rPr>
              <a:t> traditionnelle. L'arbre fournit également du bois et le </a:t>
            </a:r>
            <a:r>
              <a:rPr lang="fr-FR" altLang="fr-FR" sz="1200" dirty="0">
                <a:solidFill>
                  <a:srgbClr val="008000"/>
                </a:solidFill>
                <a:latin typeface="Arial" panose="020B0604020202020204" pitchFamily="34" charset="0"/>
                <a:hlinkClick r:id="rId23" tooltip="Tannin"/>
              </a:rPr>
              <a:t>tannin</a:t>
            </a:r>
            <a:r>
              <a:rPr lang="fr-FR" altLang="fr-FR" sz="1200" dirty="0">
                <a:solidFill>
                  <a:srgbClr val="008000"/>
                </a:solidFill>
                <a:latin typeface="Arial" panose="020B0604020202020204" pitchFamily="34" charset="0"/>
              </a:rPr>
              <a:t> de son écorce.</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7"/>
              </a:rPr>
              <a:t>http://fr.wikipedia.org/wiki/Faidherbia_albida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4"/>
              </a:rPr>
              <a:t>http://en.wikipedia.org/wiki/Faidherbia_albida</a:t>
            </a:r>
            <a:r>
              <a:rPr lang="fr-FR" altLang="fr-FR" sz="1200" dirty="0">
                <a:solidFill>
                  <a:srgbClr val="008000"/>
                </a:solidFill>
                <a:latin typeface="Arial" panose="020B0604020202020204" pitchFamily="34" charset="0"/>
              </a:rPr>
              <a:t>, </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25"/>
              </a:rPr>
              <a:t>http://database.prota.org/PROTAhtml/Faidherbia%20albida_En.htm</a:t>
            </a:r>
            <a:r>
              <a:rPr lang="fr-FR" altLang="fr-FR" sz="1200" dirty="0">
                <a:solidFill>
                  <a:srgbClr val="008000"/>
                </a:solidFill>
                <a:latin typeface="Arial" panose="020B0604020202020204" pitchFamily="34" charset="0"/>
              </a:rPr>
              <a:t>, d) </a:t>
            </a:r>
            <a:r>
              <a:rPr lang="fr-FR" altLang="fr-FR" sz="1200" dirty="0">
                <a:solidFill>
                  <a:srgbClr val="008000"/>
                </a:solidFill>
                <a:latin typeface="Arial" panose="020B0604020202020204" pitchFamily="34" charset="0"/>
                <a:hlinkClick r:id="rId26"/>
              </a:rPr>
              <a:t>http://www.fao.org/docrep/006/s4009f/S4009F22.htm</a:t>
            </a:r>
            <a:r>
              <a:rPr lang="fr-FR" altLang="fr-FR" sz="1200" dirty="0">
                <a:solidFill>
                  <a:srgbClr val="008000"/>
                </a:solidFill>
                <a:latin typeface="Arial" panose="020B0604020202020204" pitchFamily="34" charset="0"/>
              </a:rPr>
              <a:t>   </a:t>
            </a:r>
          </a:p>
        </p:txBody>
      </p:sp>
      <p:pic>
        <p:nvPicPr>
          <p:cNvPr id="70665" name="Image 9" descr="Faidherbia_albida.JPG">
            <a:extLst>
              <a:ext uri="{FF2B5EF4-FFF2-40B4-BE49-F238E27FC236}">
                <a16:creationId xmlns:a16="http://schemas.microsoft.com/office/drawing/2014/main" id="{2FE3B9D6-7160-4D83-AB68-5100ABFC23BE}"/>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179388" y="4868863"/>
            <a:ext cx="1774825"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Rectangle 10">
            <a:extLst>
              <a:ext uri="{FF2B5EF4-FFF2-40B4-BE49-F238E27FC236}">
                <a16:creationId xmlns:a16="http://schemas.microsoft.com/office/drawing/2014/main" id="{0F037B0B-9164-4904-8843-F661E551B34E}"/>
              </a:ext>
            </a:extLst>
          </p:cNvPr>
          <p:cNvSpPr>
            <a:spLocks noChangeArrowheads="1"/>
          </p:cNvSpPr>
          <p:nvPr/>
        </p:nvSpPr>
        <p:spPr bwMode="auto">
          <a:xfrm>
            <a:off x="107950" y="6237288"/>
            <a:ext cx="316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hlinkClick r:id="rId28" tooltip="Palmier"/>
              </a:rPr>
              <a:t>Palmiers</a:t>
            </a:r>
            <a:r>
              <a:rPr lang="fr-FR" altLang="fr-FR" sz="1200">
                <a:solidFill>
                  <a:srgbClr val="008000"/>
                </a:solidFill>
                <a:latin typeface="Arial" panose="020B0604020202020204" pitchFamily="34" charset="0"/>
              </a:rPr>
              <a:t> rônier et Faidherbia poussants en </a:t>
            </a:r>
            <a:r>
              <a:rPr lang="fr-FR" altLang="fr-FR" sz="1200">
                <a:solidFill>
                  <a:srgbClr val="008000"/>
                </a:solidFill>
                <a:latin typeface="Arial" panose="020B0604020202020204" pitchFamily="34" charset="0"/>
                <a:hlinkClick r:id="rId13" tooltip="Agroforesterie"/>
              </a:rPr>
              <a:t>agroforesterie</a:t>
            </a:r>
            <a:r>
              <a:rPr lang="fr-FR" altLang="fr-FR" sz="1200">
                <a:solidFill>
                  <a:srgbClr val="008000"/>
                </a:solidFill>
                <a:latin typeface="Arial" panose="020B0604020202020204" pitchFamily="34" charset="0"/>
              </a:rPr>
              <a:t> dans un champ de </a:t>
            </a:r>
            <a:r>
              <a:rPr lang="fr-FR" altLang="fr-FR" sz="1200">
                <a:solidFill>
                  <a:srgbClr val="008000"/>
                </a:solidFill>
                <a:latin typeface="Arial" panose="020B0604020202020204" pitchFamily="34" charset="0"/>
                <a:hlinkClick r:id="rId29" tooltip="Maïs"/>
              </a:rPr>
              <a:t>maïs</a:t>
            </a:r>
            <a:r>
              <a:rPr lang="fr-FR" altLang="fr-FR" sz="1200">
                <a:solidFill>
                  <a:srgbClr val="008000"/>
                </a:solidFill>
                <a:latin typeface="Arial" panose="020B0604020202020204" pitchFamily="34" charset="0"/>
              </a:rPr>
              <a:t>.</a:t>
            </a:r>
          </a:p>
        </p:txBody>
      </p:sp>
      <p:pic>
        <p:nvPicPr>
          <p:cNvPr id="70667" name="Picture 8" descr="C:\Users\LISAN\Pictures\plantes-halophytes-xerophiles\faidherbia albida4_gousse.jpg">
            <a:extLst>
              <a:ext uri="{FF2B5EF4-FFF2-40B4-BE49-F238E27FC236}">
                <a16:creationId xmlns:a16="http://schemas.microsoft.com/office/drawing/2014/main" id="{233CFB23-90EF-4758-B014-A36C739F0E4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563938" y="4941888"/>
            <a:ext cx="14763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10" descr="C:\Users\LISAN\Pictures\plantes-halophytes-xerophiles\faidherbia albida3_fleurs.jpg">
            <a:extLst>
              <a:ext uri="{FF2B5EF4-FFF2-40B4-BE49-F238E27FC236}">
                <a16:creationId xmlns:a16="http://schemas.microsoft.com/office/drawing/2014/main" id="{3115ED89-67A5-4A23-8A0A-F66A0D0918C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268538" y="4941888"/>
            <a:ext cx="99536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Rectangle 13">
            <a:extLst>
              <a:ext uri="{FF2B5EF4-FFF2-40B4-BE49-F238E27FC236}">
                <a16:creationId xmlns:a16="http://schemas.microsoft.com/office/drawing/2014/main" id="{EFA9AF21-33AB-4119-BE55-20DD6F626D95}"/>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0670" name="Rectangle 16">
            <a:extLst>
              <a:ext uri="{FF2B5EF4-FFF2-40B4-BE49-F238E27FC236}">
                <a16:creationId xmlns:a16="http://schemas.microsoft.com/office/drawing/2014/main" id="{4F94D225-D011-4C11-8E20-40352F6697B2}"/>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0671" name="Picture 2" descr="D:\Users\blisan\Pictures\perso\Agroforesterie climat tropical sec\faidherbia albida.jpg">
            <a:extLst>
              <a:ext uri="{FF2B5EF4-FFF2-40B4-BE49-F238E27FC236}">
                <a16:creationId xmlns:a16="http://schemas.microsoft.com/office/drawing/2014/main" id="{09A79071-002C-4F0A-98D0-0F934FECEF1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226550" y="4868863"/>
            <a:ext cx="21415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2" name="Rectangle 15">
            <a:extLst>
              <a:ext uri="{FF2B5EF4-FFF2-40B4-BE49-F238E27FC236}">
                <a16:creationId xmlns:a16="http://schemas.microsoft.com/office/drawing/2014/main" id="{487623E5-EF29-47D5-B0F7-3D7BAA6FA8D4}"/>
              </a:ext>
            </a:extLst>
          </p:cNvPr>
          <p:cNvSpPr>
            <a:spLocks noChangeArrowheads="1"/>
          </p:cNvSpPr>
          <p:nvPr/>
        </p:nvSpPr>
        <p:spPr bwMode="auto">
          <a:xfrm>
            <a:off x="1516062" y="-59531"/>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rPr>
              <a:t>U</a:t>
            </a:r>
          </a:p>
        </p:txBody>
      </p:sp>
      <p:pic>
        <p:nvPicPr>
          <p:cNvPr id="70673" name="Image 14" descr="logo aride_s.jpg">
            <a:extLst>
              <a:ext uri="{FF2B5EF4-FFF2-40B4-BE49-F238E27FC236}">
                <a16:creationId xmlns:a16="http://schemas.microsoft.com/office/drawing/2014/main" id="{33753758-7EA8-48F3-BFE0-DB8C0D5D17F7}"/>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4" name="Image 15" descr="logo salinisation2_s.jpg">
            <a:extLst>
              <a:ext uri="{FF2B5EF4-FFF2-40B4-BE49-F238E27FC236}">
                <a16:creationId xmlns:a16="http://schemas.microsoft.com/office/drawing/2014/main" id="{4C1238E6-0C2A-47F1-A197-29667E212B37}"/>
              </a:ext>
            </a:extLst>
          </p:cNvPr>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5" name="ZoneTexte 1">
            <a:extLst>
              <a:ext uri="{FF2B5EF4-FFF2-40B4-BE49-F238E27FC236}">
                <a16:creationId xmlns:a16="http://schemas.microsoft.com/office/drawing/2014/main" id="{422E5408-903A-4E60-BA62-C71F2776F604}"/>
              </a:ext>
            </a:extLst>
          </p:cNvPr>
          <p:cNvSpPr txBox="1">
            <a:spLocks noChangeArrowheads="1"/>
          </p:cNvSpPr>
          <p:nvPr/>
        </p:nvSpPr>
        <p:spPr bwMode="auto">
          <a:xfrm>
            <a:off x="3965575" y="6423025"/>
            <a:ext cx="642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Gousse</a:t>
            </a:r>
          </a:p>
        </p:txBody>
      </p:sp>
      <p:sp>
        <p:nvSpPr>
          <p:cNvPr id="20" name="Rectangle 13">
            <a:extLst>
              <a:ext uri="{FF2B5EF4-FFF2-40B4-BE49-F238E27FC236}">
                <a16:creationId xmlns:a16="http://schemas.microsoft.com/office/drawing/2014/main" id="{476A882C-7F83-4D92-A386-D5C0E29D9723}"/>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21" name="Rectangle 13">
            <a:extLst>
              <a:ext uri="{FF2B5EF4-FFF2-40B4-BE49-F238E27FC236}">
                <a16:creationId xmlns:a16="http://schemas.microsoft.com/office/drawing/2014/main" id="{CF8C63F7-B7C5-4C1B-ACE8-99EDEAEE322C}"/>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23" name="Image 22">
            <a:extLst>
              <a:ext uri="{FF2B5EF4-FFF2-40B4-BE49-F238E27FC236}">
                <a16:creationId xmlns:a16="http://schemas.microsoft.com/office/drawing/2014/main" id="{118EA1D1-1BAF-4D63-8FA6-67E7B2588EE9}"/>
              </a:ext>
            </a:extLst>
          </p:cNvPr>
          <p:cNvPicPr>
            <a:picLocks noChangeAspect="1"/>
          </p:cNvPicPr>
          <p:nvPr/>
        </p:nvPicPr>
        <p:blipFill>
          <a:blip r:embed="rId35"/>
          <a:stretch>
            <a:fillRect/>
          </a:stretch>
        </p:blipFill>
        <p:spPr>
          <a:xfrm>
            <a:off x="8973235" y="97789"/>
            <a:ext cx="400050" cy="352425"/>
          </a:xfrm>
          <a:prstGeom prst="rect">
            <a:avLst/>
          </a:prstGeom>
        </p:spPr>
      </p:pic>
      <p:pic>
        <p:nvPicPr>
          <p:cNvPr id="24" name="Image 23">
            <a:extLst>
              <a:ext uri="{FF2B5EF4-FFF2-40B4-BE49-F238E27FC236}">
                <a16:creationId xmlns:a16="http://schemas.microsoft.com/office/drawing/2014/main" id="{2C229FD6-1E63-4E0E-8745-58A2EC4AB92F}"/>
              </a:ext>
            </a:extLst>
          </p:cNvPr>
          <p:cNvPicPr>
            <a:picLocks noChangeAspect="1"/>
          </p:cNvPicPr>
          <p:nvPr/>
        </p:nvPicPr>
        <p:blipFill>
          <a:blip r:embed="rId35"/>
          <a:stretch>
            <a:fillRect/>
          </a:stretch>
        </p:blipFill>
        <p:spPr>
          <a:xfrm>
            <a:off x="9410285" y="87941"/>
            <a:ext cx="400050" cy="352425"/>
          </a:xfrm>
          <a:prstGeom prst="rect">
            <a:avLst/>
          </a:prstGeom>
        </p:spPr>
      </p:pic>
      <p:pic>
        <p:nvPicPr>
          <p:cNvPr id="20482" name="Picture 2" descr="image005">
            <a:extLst>
              <a:ext uri="{FF2B5EF4-FFF2-40B4-BE49-F238E27FC236}">
                <a16:creationId xmlns:a16="http://schemas.microsoft.com/office/drawing/2014/main" id="{DB7B3951-6B99-48AF-94D5-D328D5FDF94A}"/>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119934" y="123032"/>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image007">
            <a:extLst>
              <a:ext uri="{FF2B5EF4-FFF2-40B4-BE49-F238E27FC236}">
                <a16:creationId xmlns:a16="http://schemas.microsoft.com/office/drawing/2014/main" id="{22F5A8B3-8427-40D7-B20A-7324CCB227F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31074" y="101914"/>
            <a:ext cx="3143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image001">
            <a:extLst>
              <a:ext uri="{FF2B5EF4-FFF2-40B4-BE49-F238E27FC236}">
                <a16:creationId xmlns:a16="http://schemas.microsoft.com/office/drawing/2014/main" id="{85241155-B76A-47B0-B8E3-FE648D241E9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108618" y="14541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9" descr="C:\Users\LISAN\Pictures\plantes-halophytes-xerophiles\faidherbia albida2.jpg">
            <a:extLst>
              <a:ext uri="{FF2B5EF4-FFF2-40B4-BE49-F238E27FC236}">
                <a16:creationId xmlns:a16="http://schemas.microsoft.com/office/drawing/2014/main" id="{1328B351-08A7-4C62-A6AB-050284A0B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50" y="49291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2" descr="C:\Users\LISAN\Pictures\plantes-halophytes-xerophiles\faidherbia albida5.jpg">
            <a:extLst>
              <a:ext uri="{FF2B5EF4-FFF2-40B4-BE49-F238E27FC236}">
                <a16:creationId xmlns:a16="http://schemas.microsoft.com/office/drawing/2014/main" id="{03B01C5E-0FA8-4353-9131-978FC5DA4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929188"/>
            <a:ext cx="26574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3" descr="C:\Users\LISAN\Pictures\plantes-halophytes-xerophiles\faidherbia albida6.jpg">
            <a:extLst>
              <a:ext uri="{FF2B5EF4-FFF2-40B4-BE49-F238E27FC236}">
                <a16:creationId xmlns:a16="http://schemas.microsoft.com/office/drawing/2014/main" id="{5B6BBE1F-6BE4-46AF-AAE4-665E61770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50006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2">
            <a:extLst>
              <a:ext uri="{FF2B5EF4-FFF2-40B4-BE49-F238E27FC236}">
                <a16:creationId xmlns:a16="http://schemas.microsoft.com/office/drawing/2014/main" id="{D420F0F4-D8A0-4E0D-8373-84C8F1C72FEA}"/>
              </a:ext>
            </a:extLst>
          </p:cNvPr>
          <p:cNvSpPr>
            <a:spLocks noChangeArrowheads="1"/>
          </p:cNvSpPr>
          <p:nvPr/>
        </p:nvSpPr>
        <p:spPr bwMode="auto">
          <a:xfrm>
            <a:off x="222250" y="969963"/>
            <a:ext cx="8529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FR" altLang="fr-FR" sz="1800" dirty="0">
                <a:solidFill>
                  <a:srgbClr val="008000"/>
                </a:solidFill>
              </a:rPr>
              <a:t>3.21. </a:t>
            </a:r>
            <a:r>
              <a:rPr lang="fr-FR" altLang="fr-FR" sz="1800" b="1" i="1" dirty="0">
                <a:solidFill>
                  <a:srgbClr val="008000"/>
                </a:solidFill>
                <a:latin typeface="Arial" panose="020B0604020202020204" pitchFamily="34" charset="0"/>
              </a:rPr>
              <a:t>Faidherbia </a:t>
            </a:r>
            <a:r>
              <a:rPr lang="fr-FR" altLang="fr-FR" sz="1800" b="1" i="1" dirty="0" err="1">
                <a:solidFill>
                  <a:srgbClr val="008000"/>
                </a:solidFill>
                <a:latin typeface="Arial" panose="020B0604020202020204" pitchFamily="34" charset="0"/>
              </a:rPr>
              <a:t>albida</a:t>
            </a:r>
            <a:r>
              <a:rPr lang="fr-FR" altLang="fr-FR" sz="1800" dirty="0">
                <a:solidFill>
                  <a:srgbClr val="008000"/>
                </a:solidFill>
                <a:latin typeface="Arial" panose="020B0604020202020204" pitchFamily="34" charset="0"/>
              </a:rPr>
              <a:t> (</a:t>
            </a:r>
            <a:r>
              <a:rPr lang="fr-FR" altLang="fr-FR" sz="1800" dirty="0" err="1">
                <a:solidFill>
                  <a:srgbClr val="008000"/>
                </a:solidFill>
                <a:latin typeface="Arial" panose="020B0604020202020204" pitchFamily="34" charset="0"/>
              </a:rPr>
              <a:t>syn</a:t>
            </a:r>
            <a:r>
              <a:rPr lang="fr-FR" altLang="fr-FR" sz="1800" dirty="0">
                <a:solidFill>
                  <a:srgbClr val="008000"/>
                </a:solidFill>
                <a:latin typeface="Arial" panose="020B0604020202020204" pitchFamily="34" charset="0"/>
              </a:rPr>
              <a:t> </a:t>
            </a:r>
            <a:r>
              <a:rPr lang="fr-FR" altLang="fr-FR" sz="1800" i="1" dirty="0">
                <a:solidFill>
                  <a:srgbClr val="008000"/>
                </a:solidFill>
                <a:latin typeface="Arial" panose="020B0604020202020204" pitchFamily="34" charset="0"/>
              </a:rPr>
              <a:t>Acacia </a:t>
            </a:r>
            <a:r>
              <a:rPr lang="fr-FR" altLang="fr-FR" sz="1800" i="1" dirty="0" err="1">
                <a:solidFill>
                  <a:srgbClr val="008000"/>
                </a:solidFill>
                <a:latin typeface="Arial" panose="020B0604020202020204" pitchFamily="34" charset="0"/>
              </a:rPr>
              <a:t>albida</a:t>
            </a:r>
            <a:r>
              <a:rPr lang="fr-FR" altLang="fr-FR" sz="1800" dirty="0">
                <a:solidFill>
                  <a:srgbClr val="008000"/>
                </a:solidFill>
                <a:latin typeface="Arial" panose="020B0604020202020204" pitchFamily="34" charset="0"/>
              </a:rPr>
              <a:t>) </a:t>
            </a:r>
            <a:r>
              <a:rPr lang="fr-FR" altLang="fr-FR" sz="1800" dirty="0">
                <a:solidFill>
                  <a:srgbClr val="008000"/>
                </a:solidFill>
              </a:rPr>
              <a:t>(famille des </a:t>
            </a:r>
            <a:r>
              <a:rPr lang="fr-FR" sz="1800" i="1" u="sng" dirty="0" err="1">
                <a:hlinkClick r:id="rId5"/>
              </a:rPr>
              <a:t>Fabaceae</a:t>
            </a:r>
            <a:r>
              <a:rPr lang="fr-FR" altLang="fr-FR" sz="1800" dirty="0">
                <a:solidFill>
                  <a:srgbClr val="008000"/>
                </a:solidFill>
              </a:rPr>
              <a:t>) </a:t>
            </a:r>
            <a:r>
              <a:rPr lang="fr-FR" altLang="fr-FR" sz="1800" dirty="0">
                <a:solidFill>
                  <a:srgbClr val="008000"/>
                </a:solidFill>
                <a:latin typeface="Arial" panose="020B0604020202020204" pitchFamily="34" charset="0"/>
              </a:rPr>
              <a:t>(suite et fin) </a:t>
            </a:r>
          </a:p>
        </p:txBody>
      </p:sp>
      <p:sp>
        <p:nvSpPr>
          <p:cNvPr id="71686" name="Espace réservé du numéro de diapositive 1">
            <a:extLst>
              <a:ext uri="{FF2B5EF4-FFF2-40B4-BE49-F238E27FC236}">
                <a16:creationId xmlns:a16="http://schemas.microsoft.com/office/drawing/2014/main" id="{F0DB2EF7-745A-49C0-80D5-B95770FFF6F4}"/>
              </a:ext>
            </a:extLst>
          </p:cNvPr>
          <p:cNvSpPr txBox="1">
            <a:spLocks/>
          </p:cNvSpPr>
          <p:nvPr/>
        </p:nvSpPr>
        <p:spPr bwMode="auto">
          <a:xfrm>
            <a:off x="11639774" y="37306"/>
            <a:ext cx="424460" cy="32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5C030DC4-D1A0-4CE6-827D-BAF3FA7C1BE7}" type="slidenum">
              <a:rPr lang="fr-FR" altLang="fr-FR" sz="1200">
                <a:solidFill>
                  <a:srgbClr val="898989"/>
                </a:solidFill>
              </a:rPr>
              <a:pPr algn="r" eaLnBrk="1" hangingPunct="1">
                <a:lnSpc>
                  <a:spcPct val="100000"/>
                </a:lnSpc>
                <a:spcBef>
                  <a:spcPct val="0"/>
                </a:spcBef>
                <a:buFontTx/>
                <a:buNone/>
              </a:pPr>
              <a:t>85</a:t>
            </a:fld>
            <a:endParaRPr lang="fr-FR" altLang="fr-FR" sz="1200">
              <a:solidFill>
                <a:srgbClr val="898989"/>
              </a:solidFill>
            </a:endParaRPr>
          </a:p>
        </p:txBody>
      </p:sp>
      <p:sp>
        <p:nvSpPr>
          <p:cNvPr id="71687" name="Rectangle 15">
            <a:extLst>
              <a:ext uri="{FF2B5EF4-FFF2-40B4-BE49-F238E27FC236}">
                <a16:creationId xmlns:a16="http://schemas.microsoft.com/office/drawing/2014/main" id="{CD4C06BF-DA95-4967-9AF4-B43143A2C45B}"/>
              </a:ext>
            </a:extLst>
          </p:cNvPr>
          <p:cNvSpPr>
            <a:spLocks noChangeArrowheads="1"/>
          </p:cNvSpPr>
          <p:nvPr/>
        </p:nvSpPr>
        <p:spPr bwMode="auto">
          <a:xfrm>
            <a:off x="1341391" y="-24607"/>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rPr>
              <a:t>U</a:t>
            </a:r>
          </a:p>
        </p:txBody>
      </p:sp>
      <p:sp>
        <p:nvSpPr>
          <p:cNvPr id="71688" name="Rectangle 8">
            <a:extLst>
              <a:ext uri="{FF2B5EF4-FFF2-40B4-BE49-F238E27FC236}">
                <a16:creationId xmlns:a16="http://schemas.microsoft.com/office/drawing/2014/main" id="{C5EDB8C9-ECB4-491B-8A47-FB14D9FCD13C}"/>
              </a:ext>
            </a:extLst>
          </p:cNvPr>
          <p:cNvSpPr>
            <a:spLocks noChangeArrowheads="1"/>
          </p:cNvSpPr>
          <p:nvPr/>
        </p:nvSpPr>
        <p:spPr bwMode="auto">
          <a:xfrm>
            <a:off x="200025" y="1339850"/>
            <a:ext cx="8496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008000"/>
                </a:solidFill>
                <a:latin typeface="Arial" panose="020B0604020202020204" pitchFamily="34" charset="0"/>
              </a:rPr>
              <a:t>L'acacia </a:t>
            </a:r>
            <a:r>
              <a:rPr lang="fr-FR" altLang="fr-FR" sz="1200" i="1">
                <a:solidFill>
                  <a:srgbClr val="008000"/>
                </a:solidFill>
                <a:latin typeface="Arial" panose="020B0604020202020204" pitchFamily="34" charset="0"/>
              </a:rPr>
              <a:t>Faidherbia Albida </a:t>
            </a:r>
            <a:r>
              <a:rPr lang="fr-FR" altLang="fr-FR" sz="1200">
                <a:solidFill>
                  <a:srgbClr val="008000"/>
                </a:solidFill>
                <a:latin typeface="Arial" panose="020B0604020202020204" pitchFamily="34" charset="0"/>
              </a:rPr>
              <a:t>est considéré par les populations soudano-sahéliennes comme l'« arbre miracle » du fait de ses nombreuses fonctions et de sa capacité à pousser dans des sols sablonneux semi-arides.</a:t>
            </a:r>
          </a:p>
          <a:p>
            <a:pPr eaLnBrk="1" hangingPunct="1">
              <a:lnSpc>
                <a:spcPct val="100000"/>
              </a:lnSpc>
              <a:spcBef>
                <a:spcPct val="0"/>
              </a:spcBef>
              <a:buFontTx/>
              <a:buNone/>
            </a:pPr>
            <a:r>
              <a:rPr lang="fr-FR" altLang="fr-FR" sz="1200">
                <a:solidFill>
                  <a:srgbClr val="008000"/>
                </a:solidFill>
                <a:latin typeface="Arial" panose="020B0604020202020204" pitchFamily="34" charset="0"/>
              </a:rPr>
              <a:t>Sources : a) Les moissons du futur, Marie-Monique Robin, ARTE, </a:t>
            </a:r>
            <a:r>
              <a:rPr lang="fr-FR" altLang="fr-FR" sz="1200">
                <a:solidFill>
                  <a:srgbClr val="008000"/>
                </a:solidFill>
                <a:latin typeface="Arial" panose="020B0604020202020204" pitchFamily="34" charset="0"/>
                <a:hlinkClick r:id="rId6"/>
              </a:rPr>
              <a:t>http://www.arte.tv/fr/faidherbia-l-arbre-miracle/6984730,CmC=6984954.html</a:t>
            </a:r>
            <a:r>
              <a:rPr lang="fr-FR" altLang="fr-FR" sz="1200">
                <a:solidFill>
                  <a:srgbClr val="008000"/>
                </a:solidFill>
                <a:latin typeface="Arial" panose="020B0604020202020204" pitchFamily="34" charset="0"/>
              </a:rPr>
              <a:t> </a:t>
            </a:r>
          </a:p>
          <a:p>
            <a:pPr eaLnBrk="1" hangingPunct="1">
              <a:lnSpc>
                <a:spcPct val="100000"/>
              </a:lnSpc>
              <a:spcBef>
                <a:spcPct val="0"/>
              </a:spcBef>
              <a:buFontTx/>
              <a:buNone/>
            </a:pPr>
            <a:r>
              <a:rPr lang="fr-FR" altLang="fr-FR" sz="1200">
                <a:solidFill>
                  <a:srgbClr val="008000"/>
                </a:solidFill>
                <a:latin typeface="Arial" panose="020B0604020202020204" pitchFamily="34" charset="0"/>
              </a:rPr>
              <a:t>Il tolère l’inondation et la </a:t>
            </a:r>
            <a:r>
              <a:rPr lang="fr-FR" altLang="fr-FR" sz="1200" b="1">
                <a:solidFill>
                  <a:srgbClr val="008000"/>
                </a:solidFill>
                <a:latin typeface="Arial" panose="020B0604020202020204" pitchFamily="34" charset="0"/>
              </a:rPr>
              <a:t>salinité saisonnière </a:t>
            </a:r>
            <a:r>
              <a:rPr lang="fr-FR" altLang="fr-FR" sz="1200">
                <a:solidFill>
                  <a:srgbClr val="008000"/>
                </a:solidFill>
                <a:latin typeface="Arial" panose="020B0604020202020204" pitchFamily="34" charset="0"/>
              </a:rPr>
              <a:t>mais ne peut pas </a:t>
            </a:r>
            <a:r>
              <a:rPr lang="fr-FR" altLang="fr-FR" sz="1200">
                <a:solidFill>
                  <a:srgbClr val="FF0000"/>
                </a:solidFill>
                <a:latin typeface="Arial" panose="020B0604020202020204" pitchFamily="34" charset="0"/>
              </a:rPr>
              <a:t>supporter les sols argileux lourds</a:t>
            </a:r>
            <a:r>
              <a:rPr lang="fr-FR" altLang="fr-FR" sz="1200">
                <a:solidFill>
                  <a:srgbClr val="008000"/>
                </a:solidFill>
                <a:latin typeface="Arial" panose="020B0604020202020204" pitchFamily="34" charset="0"/>
              </a:rPr>
              <a:t> (selon l’ICRAF).</a:t>
            </a:r>
          </a:p>
          <a:p>
            <a:pPr eaLnBrk="1" hangingPunct="1">
              <a:lnSpc>
                <a:spcPct val="100000"/>
              </a:lnSpc>
              <a:spcBef>
                <a:spcPct val="0"/>
              </a:spcBef>
              <a:buFontTx/>
              <a:buNone/>
            </a:pPr>
            <a:r>
              <a:rPr lang="fr-FR" altLang="fr-FR" sz="1200">
                <a:solidFill>
                  <a:srgbClr val="008000"/>
                </a:solidFill>
                <a:latin typeface="Arial" panose="020B0604020202020204" pitchFamily="34" charset="0"/>
              </a:rPr>
              <a:t>Sources: a)  </a:t>
            </a:r>
            <a:r>
              <a:rPr lang="fr-FR" altLang="fr-FR" sz="1200">
                <a:solidFill>
                  <a:srgbClr val="008000"/>
                </a:solidFill>
                <a:latin typeface="Arial" panose="020B0604020202020204" pitchFamily="34" charset="0"/>
                <a:hlinkClick r:id="rId7"/>
              </a:rPr>
              <a:t>http://benjamin.lisan.free.fr/projetsreforestation/Fiche-presentation-Faidherbia-albida.pdf</a:t>
            </a:r>
            <a:r>
              <a:rPr lang="fr-FR" altLang="fr-FR" sz="1200">
                <a:solidFill>
                  <a:srgbClr val="008000"/>
                </a:solidFill>
                <a:latin typeface="Arial" panose="020B0604020202020204" pitchFamily="34" charset="0"/>
              </a:rPr>
              <a:t> ,</a:t>
            </a:r>
          </a:p>
          <a:p>
            <a:pPr eaLnBrk="1" hangingPunct="1">
              <a:lnSpc>
                <a:spcPct val="100000"/>
              </a:lnSpc>
              <a:spcBef>
                <a:spcPct val="0"/>
              </a:spcBef>
              <a:buFontTx/>
              <a:buNone/>
            </a:pPr>
            <a:r>
              <a:rPr lang="fr-FR" altLang="fr-FR" sz="1200">
                <a:solidFill>
                  <a:srgbClr val="008000"/>
                </a:solidFill>
                <a:latin typeface="Arial" panose="020B0604020202020204" pitchFamily="34" charset="0"/>
              </a:rPr>
              <a:t>b) Faidherbia albida, World Agroforestry Centre (ICRAF), </a:t>
            </a:r>
          </a:p>
          <a:p>
            <a:pPr eaLnBrk="1" hangingPunct="1">
              <a:lnSpc>
                <a:spcPct val="100000"/>
              </a:lnSpc>
              <a:spcBef>
                <a:spcPct val="0"/>
              </a:spcBef>
              <a:buFontTx/>
              <a:buNone/>
            </a:pPr>
            <a:r>
              <a:rPr lang="fr-FR" altLang="fr-FR" sz="1200">
                <a:solidFill>
                  <a:srgbClr val="008000"/>
                </a:solidFill>
                <a:latin typeface="Arial" panose="020B0604020202020204" pitchFamily="34" charset="0"/>
                <a:hlinkClick r:id="rId8"/>
              </a:rPr>
              <a:t>http://www.worldagroforestry.org/sea/products/afdbases/af/asp/SpeciesInfo.asp?SpID=1</a:t>
            </a:r>
            <a:r>
              <a:rPr lang="fr-FR" altLang="fr-FR" sz="1200">
                <a:solidFill>
                  <a:srgbClr val="008000"/>
                </a:solidFill>
                <a:latin typeface="Arial" panose="020B0604020202020204" pitchFamily="34" charset="0"/>
              </a:rPr>
              <a:t> </a:t>
            </a:r>
          </a:p>
        </p:txBody>
      </p:sp>
      <p:pic>
        <p:nvPicPr>
          <p:cNvPr id="71689" name="Picture 4" descr="C:\Users\LISAN\Pictures\plantes-halophytes-xerophiles\faidherbia albida8.jpg">
            <a:extLst>
              <a:ext uri="{FF2B5EF4-FFF2-40B4-BE49-F238E27FC236}">
                <a16:creationId xmlns:a16="http://schemas.microsoft.com/office/drawing/2014/main" id="{C4AE89F1-1E04-4D03-B59B-9FA3F61D4C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2984500"/>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5" descr="C:\Users\LISAN\Pictures\plantes-halophytes-xerophiles\faidherbia albida gousse.jpg">
            <a:extLst>
              <a:ext uri="{FF2B5EF4-FFF2-40B4-BE49-F238E27FC236}">
                <a16:creationId xmlns:a16="http://schemas.microsoft.com/office/drawing/2014/main" id="{D73C8EAA-3F94-4BF1-B237-D9FDDD25B8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8400" y="2984500"/>
            <a:ext cx="17811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6" descr="C:\Users\LISAN\Pictures\plantes-halophytes-xerophiles\faidherbia albida7.jpg">
            <a:extLst>
              <a:ext uri="{FF2B5EF4-FFF2-40B4-BE49-F238E27FC236}">
                <a16:creationId xmlns:a16="http://schemas.microsoft.com/office/drawing/2014/main" id="{8AE1D583-FEA9-4F45-A26B-5E3A3DA58C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875" y="2913063"/>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Rectangle 13">
            <a:extLst>
              <a:ext uri="{FF2B5EF4-FFF2-40B4-BE49-F238E27FC236}">
                <a16:creationId xmlns:a16="http://schemas.microsoft.com/office/drawing/2014/main" id="{0E5174E6-8345-4D85-9463-1F2B91757708}"/>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1693" name="Rectangle 13">
            <a:extLst>
              <a:ext uri="{FF2B5EF4-FFF2-40B4-BE49-F238E27FC236}">
                <a16:creationId xmlns:a16="http://schemas.microsoft.com/office/drawing/2014/main" id="{7D1B2012-7073-4362-843B-35EF000FB2AF}"/>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1694" name="Image 14" descr="logo aride_s.jpg">
            <a:extLst>
              <a:ext uri="{FF2B5EF4-FFF2-40B4-BE49-F238E27FC236}">
                <a16:creationId xmlns:a16="http://schemas.microsoft.com/office/drawing/2014/main" id="{74B177E4-7BBE-442F-B526-7AFA6D42B8F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5" name="Image 15" descr="logo salinisation2_s.jpg">
            <a:extLst>
              <a:ext uri="{FF2B5EF4-FFF2-40B4-BE49-F238E27FC236}">
                <a16:creationId xmlns:a16="http://schemas.microsoft.com/office/drawing/2014/main" id="{023334E1-A6C5-4212-9C00-4CF95604C3B1}"/>
              </a:ext>
            </a:extLst>
          </p:cNvPr>
          <p:cNvSpPr>
            <a:spLocks noChangeAspect="1"/>
          </p:cNvSpPr>
          <p:nvPr/>
        </p:nvSpPr>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71696" name="Rectangle 17">
            <a:extLst>
              <a:ext uri="{FF2B5EF4-FFF2-40B4-BE49-F238E27FC236}">
                <a16:creationId xmlns:a16="http://schemas.microsoft.com/office/drawing/2014/main" id="{E3D5EA88-F0F7-48D9-9ABE-7DE20A299A86}"/>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71697" name="Rectangle 18">
            <a:extLst>
              <a:ext uri="{FF2B5EF4-FFF2-40B4-BE49-F238E27FC236}">
                <a16:creationId xmlns:a16="http://schemas.microsoft.com/office/drawing/2014/main" id="{9E2AB841-635B-4A8A-A390-49BE42410BC4}"/>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8" name="Rectangle 13">
            <a:extLst>
              <a:ext uri="{FF2B5EF4-FFF2-40B4-BE49-F238E27FC236}">
                <a16:creationId xmlns:a16="http://schemas.microsoft.com/office/drawing/2014/main" id="{966BEC04-FCF2-46DF-A789-5B013967553D}"/>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19" name="Rectangle 13">
            <a:extLst>
              <a:ext uri="{FF2B5EF4-FFF2-40B4-BE49-F238E27FC236}">
                <a16:creationId xmlns:a16="http://schemas.microsoft.com/office/drawing/2014/main" id="{75C752C8-714A-4E70-9097-BE85AC65EB99}"/>
              </a:ext>
            </a:extLst>
          </p:cNvPr>
          <p:cNvSpPr>
            <a:spLocks noChangeArrowheads="1"/>
          </p:cNvSpPr>
          <p:nvPr/>
        </p:nvSpPr>
        <p:spPr bwMode="auto">
          <a:xfrm>
            <a:off x="8993188" y="534988"/>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21" name="Image 20">
            <a:extLst>
              <a:ext uri="{FF2B5EF4-FFF2-40B4-BE49-F238E27FC236}">
                <a16:creationId xmlns:a16="http://schemas.microsoft.com/office/drawing/2014/main" id="{70CA2AC4-646D-42BC-B84A-67C48A56E092}"/>
              </a:ext>
            </a:extLst>
          </p:cNvPr>
          <p:cNvPicPr>
            <a:picLocks noChangeAspect="1"/>
          </p:cNvPicPr>
          <p:nvPr/>
        </p:nvPicPr>
        <p:blipFill>
          <a:blip r:embed="rId13"/>
          <a:stretch>
            <a:fillRect/>
          </a:stretch>
        </p:blipFill>
        <p:spPr>
          <a:xfrm>
            <a:off x="8973235" y="97789"/>
            <a:ext cx="400050" cy="352425"/>
          </a:xfrm>
          <a:prstGeom prst="rect">
            <a:avLst/>
          </a:prstGeom>
        </p:spPr>
      </p:pic>
      <p:pic>
        <p:nvPicPr>
          <p:cNvPr id="22" name="Image 21">
            <a:extLst>
              <a:ext uri="{FF2B5EF4-FFF2-40B4-BE49-F238E27FC236}">
                <a16:creationId xmlns:a16="http://schemas.microsoft.com/office/drawing/2014/main" id="{FE7F6D23-B576-4B7C-B4FE-696124DD2632}"/>
              </a:ext>
            </a:extLst>
          </p:cNvPr>
          <p:cNvPicPr>
            <a:picLocks noChangeAspect="1"/>
          </p:cNvPicPr>
          <p:nvPr/>
        </p:nvPicPr>
        <p:blipFill>
          <a:blip r:embed="rId13"/>
          <a:stretch>
            <a:fillRect/>
          </a:stretch>
        </p:blipFill>
        <p:spPr>
          <a:xfrm>
            <a:off x="9410285" y="87941"/>
            <a:ext cx="400050" cy="352425"/>
          </a:xfrm>
          <a:prstGeom prst="rect">
            <a:avLst/>
          </a:prstGeom>
        </p:spPr>
      </p:pic>
      <p:pic>
        <p:nvPicPr>
          <p:cNvPr id="23" name="Picture 2" descr="image005">
            <a:extLst>
              <a:ext uri="{FF2B5EF4-FFF2-40B4-BE49-F238E27FC236}">
                <a16:creationId xmlns:a16="http://schemas.microsoft.com/office/drawing/2014/main" id="{A96F9AF8-E51F-4EA2-B038-38DCF5FA0C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9934" y="123032"/>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image007">
            <a:extLst>
              <a:ext uri="{FF2B5EF4-FFF2-40B4-BE49-F238E27FC236}">
                <a16:creationId xmlns:a16="http://schemas.microsoft.com/office/drawing/2014/main" id="{FC2431E6-9541-41F3-96F6-0471F4E78F5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31074" y="101914"/>
            <a:ext cx="3143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image001">
            <a:extLst>
              <a:ext uri="{FF2B5EF4-FFF2-40B4-BE49-F238E27FC236}">
                <a16:creationId xmlns:a16="http://schemas.microsoft.com/office/drawing/2014/main" id="{EB7A859A-F2CF-48A6-97C5-EA3B7B6877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08618" y="14541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94E20CA-C567-4E68-B264-D83835E6AC43}"/>
              </a:ext>
            </a:extLst>
          </p:cNvPr>
          <p:cNvSpPr>
            <a:spLocks noGrp="1"/>
          </p:cNvSpPr>
          <p:nvPr>
            <p:ph type="sldNum" sz="quarter" idx="12"/>
          </p:nvPr>
        </p:nvSpPr>
        <p:spPr>
          <a:xfrm>
            <a:off x="69850" y="144315"/>
            <a:ext cx="391347" cy="309562"/>
          </a:xfrm>
        </p:spPr>
        <p:txBody>
          <a:bodyPr/>
          <a:lstStyle/>
          <a:p>
            <a:pPr>
              <a:defRPr/>
            </a:pPr>
            <a:fld id="{CC6A44F4-9D2D-402A-BCCF-A6E349BF75C4}" type="slidenum">
              <a:rPr lang="fr-FR"/>
              <a:pPr>
                <a:defRPr/>
              </a:pPr>
              <a:t>86</a:t>
            </a:fld>
            <a:endParaRPr lang="fr-FR" dirty="0"/>
          </a:p>
        </p:txBody>
      </p:sp>
      <p:sp>
        <p:nvSpPr>
          <p:cNvPr id="72707" name="Rectangle 2">
            <a:extLst>
              <a:ext uri="{FF2B5EF4-FFF2-40B4-BE49-F238E27FC236}">
                <a16:creationId xmlns:a16="http://schemas.microsoft.com/office/drawing/2014/main" id="{0559B94B-F2C2-4941-B09F-DBC79DA2691B}"/>
              </a:ext>
            </a:extLst>
          </p:cNvPr>
          <p:cNvSpPr>
            <a:spLocks noChangeArrowheads="1"/>
          </p:cNvSpPr>
          <p:nvPr/>
        </p:nvSpPr>
        <p:spPr bwMode="auto">
          <a:xfrm>
            <a:off x="69850" y="873125"/>
            <a:ext cx="715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3.22. </a:t>
            </a:r>
            <a:r>
              <a:rPr lang="fr-FR" altLang="fr-FR" i="1" dirty="0" err="1">
                <a:solidFill>
                  <a:srgbClr val="008000"/>
                </a:solidFill>
              </a:rPr>
              <a:t>Feretia</a:t>
            </a:r>
            <a:r>
              <a:rPr lang="fr-FR" altLang="fr-FR" i="1" dirty="0">
                <a:solidFill>
                  <a:srgbClr val="008000"/>
                </a:solidFill>
              </a:rPr>
              <a:t> </a:t>
            </a:r>
            <a:r>
              <a:rPr lang="fr-FR" altLang="fr-FR" i="1" dirty="0" err="1">
                <a:solidFill>
                  <a:srgbClr val="008000"/>
                </a:solidFill>
              </a:rPr>
              <a:t>apodanthera</a:t>
            </a:r>
            <a:r>
              <a:rPr lang="fr-FR" altLang="fr-FR" dirty="0">
                <a:solidFill>
                  <a:srgbClr val="008000"/>
                </a:solidFill>
              </a:rPr>
              <a:t> (famille des </a:t>
            </a:r>
            <a:r>
              <a:rPr lang="fr-FR" i="1" dirty="0" err="1">
                <a:solidFill>
                  <a:srgbClr val="008000"/>
                </a:solidFill>
              </a:rPr>
              <a:t>Rubiaceae</a:t>
            </a:r>
            <a:r>
              <a:rPr lang="fr-FR" altLang="fr-FR" dirty="0">
                <a:solidFill>
                  <a:srgbClr val="008000"/>
                </a:solidFill>
              </a:rPr>
              <a:t>)</a:t>
            </a:r>
            <a:endParaRPr lang="fr-FR" altLang="fr-FR" i="1" dirty="0">
              <a:solidFill>
                <a:srgbClr val="008000"/>
              </a:solidFill>
            </a:endParaRPr>
          </a:p>
        </p:txBody>
      </p:sp>
      <p:sp>
        <p:nvSpPr>
          <p:cNvPr id="72708" name="Rectangle 15">
            <a:extLst>
              <a:ext uri="{FF2B5EF4-FFF2-40B4-BE49-F238E27FC236}">
                <a16:creationId xmlns:a16="http://schemas.microsoft.com/office/drawing/2014/main" id="{2907E505-135D-4006-8B54-F9ADF9732048}"/>
              </a:ext>
            </a:extLst>
          </p:cNvPr>
          <p:cNvSpPr>
            <a:spLocks noChangeArrowheads="1"/>
          </p:cNvSpPr>
          <p:nvPr/>
        </p:nvSpPr>
        <p:spPr bwMode="auto">
          <a:xfrm>
            <a:off x="1682526" y="-58529"/>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rPr>
              <a:t>U</a:t>
            </a:r>
          </a:p>
        </p:txBody>
      </p:sp>
      <p:sp>
        <p:nvSpPr>
          <p:cNvPr id="72709" name="Rectangle 5">
            <a:extLst>
              <a:ext uri="{FF2B5EF4-FFF2-40B4-BE49-F238E27FC236}">
                <a16:creationId xmlns:a16="http://schemas.microsoft.com/office/drawing/2014/main" id="{1F9B7609-6487-4DED-8B03-A3CB864628DA}"/>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2710" name="Rectangle 13">
            <a:extLst>
              <a:ext uri="{FF2B5EF4-FFF2-40B4-BE49-F238E27FC236}">
                <a16:creationId xmlns:a16="http://schemas.microsoft.com/office/drawing/2014/main" id="{086D2EAF-D857-4C8C-B499-FC22FC64608A}"/>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2711" name="Image 14" descr="logo aride_s.jpg">
            <a:extLst>
              <a:ext uri="{FF2B5EF4-FFF2-40B4-BE49-F238E27FC236}">
                <a16:creationId xmlns:a16="http://schemas.microsoft.com/office/drawing/2014/main" id="{05040132-E973-49F8-86C3-377A712865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714"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Image 15" descr="logo salinisation2_s.jpg">
            <a:extLst>
              <a:ext uri="{FF2B5EF4-FFF2-40B4-BE49-F238E27FC236}">
                <a16:creationId xmlns:a16="http://schemas.microsoft.com/office/drawing/2014/main" id="{E22B2062-BF3E-4981-AAC7-830A56A294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8976"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Rectangle 9">
            <a:extLst>
              <a:ext uri="{FF2B5EF4-FFF2-40B4-BE49-F238E27FC236}">
                <a16:creationId xmlns:a16="http://schemas.microsoft.com/office/drawing/2014/main" id="{0E1D2030-D4D5-44C1-95D9-DA155020014E}"/>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72714" name="Rectangle 10">
            <a:extLst>
              <a:ext uri="{FF2B5EF4-FFF2-40B4-BE49-F238E27FC236}">
                <a16:creationId xmlns:a16="http://schemas.microsoft.com/office/drawing/2014/main" id="{36ED1490-737D-4A06-AFA2-6D983C6150EE}"/>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 name="Rectangle 2">
            <a:extLst>
              <a:ext uri="{FF2B5EF4-FFF2-40B4-BE49-F238E27FC236}">
                <a16:creationId xmlns:a16="http://schemas.microsoft.com/office/drawing/2014/main" id="{2E6093A3-CF5C-4305-9BAA-B7BD27112DE9}"/>
              </a:ext>
            </a:extLst>
          </p:cNvPr>
          <p:cNvSpPr/>
          <p:nvPr/>
        </p:nvSpPr>
        <p:spPr>
          <a:xfrm>
            <a:off x="136525" y="1250951"/>
            <a:ext cx="12055475" cy="3600986"/>
          </a:xfrm>
          <a:prstGeom prst="rect">
            <a:avLst/>
          </a:prstGeom>
        </p:spPr>
        <p:txBody>
          <a:bodyPr wrap="square">
            <a:spAutoFit/>
          </a:bodyPr>
          <a:lstStyle/>
          <a:p>
            <a:r>
              <a:rPr lang="fr-FR" dirty="0">
                <a:solidFill>
                  <a:srgbClr val="000000"/>
                </a:solidFill>
                <a:latin typeface="Arial" panose="020B0604020202020204" pitchFamily="34" charset="0"/>
              </a:rPr>
              <a:t> C’est un arbuste à feuilles caduques avec des branches sinueuses ou tordues, de 2 à 6 mètres de haut. </a:t>
            </a:r>
            <a:r>
              <a:rPr lang="fr-FR" dirty="0"/>
              <a:t>La plante est recueillie à partir de la nature pour une utilisation locale en tant que nourriture, médicaments et cosmétiques.  Aire : Afrique tropicale - Mauritanie et Sénégal en Ethiopie et en Somalie, au sud du Kenya et en Tanzanie. Brousse, buissons côtiers, bosquets, souvent à proximité de rivières ou sur des coteaux secs, des marges forestières, à des altitudes du niveau de la mer à environ 1 400 mètres. Souvent trouvés sur les sols argileux dans la nature, et également trouvé dans les sols soumis à l'inondation saisonnière. </a:t>
            </a:r>
            <a:r>
              <a:rPr lang="fr-FR" dirty="0">
                <a:solidFill>
                  <a:srgbClr val="008000"/>
                </a:solidFill>
              </a:rPr>
              <a:t>L'arbre est utilisé pour faire des clôtures</a:t>
            </a:r>
            <a:r>
              <a:rPr lang="fr-FR" dirty="0"/>
              <a:t>. La pulpe rouge et charnue des fruits mûrs est mangée crue comme une collation et, en particulier par les éleveurs et les enfants, sert à étancher la faim et la soif. La graine grillée sert de substitut au café. Les feuilles séchées sont consommées comme légumes. </a:t>
            </a:r>
            <a:r>
              <a:rPr lang="fr-FR" sz="1200" b="1" dirty="0">
                <a:solidFill>
                  <a:srgbClr val="008000"/>
                </a:solidFill>
              </a:rPr>
              <a:t>Usages médicinaux </a:t>
            </a:r>
            <a:r>
              <a:rPr lang="fr-FR" sz="1200" dirty="0">
                <a:solidFill>
                  <a:srgbClr val="008000"/>
                </a:solidFill>
              </a:rPr>
              <a:t>: Une décoction des racines est utilisée dans le traitement de la gonorrhée, de la syphilis et de la lèpre. La poudre obtenue à partir de racines pilées est utilisée pour traiter les plaies. Le fruit est écrasé d'eau et utilisé comme antidote aux piqûres de serpent</a:t>
            </a:r>
            <a:r>
              <a:rPr lang="fr-FR" sz="1200" dirty="0"/>
              <a:t>. Propagation par semences et boutures. La sous-espèce F</a:t>
            </a:r>
            <a:r>
              <a:rPr lang="fr-FR" sz="1200" i="1" dirty="0"/>
              <a:t>. </a:t>
            </a:r>
            <a:r>
              <a:rPr lang="fr-FR" sz="1200" i="1" dirty="0" err="1"/>
              <a:t>Apodanthera</a:t>
            </a:r>
            <a:r>
              <a:rPr lang="fr-FR" sz="1200" i="1" dirty="0"/>
              <a:t> </a:t>
            </a:r>
            <a:r>
              <a:rPr lang="fr-FR" sz="1200" i="1" dirty="0" err="1"/>
              <a:t>tanzaniensis</a:t>
            </a:r>
            <a:r>
              <a:rPr lang="fr-FR" sz="1200" i="1" dirty="0"/>
              <a:t> </a:t>
            </a:r>
            <a:r>
              <a:rPr lang="fr-FR" sz="1200" dirty="0"/>
              <a:t>a des fruits plus gros que </a:t>
            </a:r>
            <a:r>
              <a:rPr lang="fr-FR" sz="1200" i="1" dirty="0" err="1"/>
              <a:t>subsp</a:t>
            </a:r>
            <a:r>
              <a:rPr lang="fr-FR" sz="1200" i="1" dirty="0"/>
              <a:t> </a:t>
            </a:r>
            <a:r>
              <a:rPr lang="fr-FR" sz="1200" i="1" dirty="0" err="1"/>
              <a:t>keniensis</a:t>
            </a:r>
            <a:r>
              <a:rPr lang="fr-FR" sz="1200" dirty="0"/>
              <a:t>. L'espèce est divisée en sous-espèce suivante: a</a:t>
            </a:r>
            <a:r>
              <a:rPr lang="fr-FR" sz="1200" i="1" dirty="0"/>
              <a:t>) F. a. </a:t>
            </a:r>
            <a:r>
              <a:rPr lang="fr-FR" sz="1200" i="1" dirty="0" err="1"/>
              <a:t>Apodanthera</a:t>
            </a:r>
            <a:r>
              <a:rPr lang="fr-FR" sz="1200" dirty="0"/>
              <a:t>, b) </a:t>
            </a:r>
            <a:r>
              <a:rPr lang="fr-FR" sz="1200" i="1" dirty="0"/>
              <a:t>F. a. </a:t>
            </a:r>
            <a:r>
              <a:rPr lang="fr-FR" sz="1200" i="1" dirty="0" err="1"/>
              <a:t>Keniensis</a:t>
            </a:r>
            <a:r>
              <a:rPr lang="fr-FR" sz="1200" dirty="0"/>
              <a:t>, c) </a:t>
            </a:r>
            <a:r>
              <a:rPr lang="fr-FR" sz="1200" i="1" dirty="0"/>
              <a:t>F. a. </a:t>
            </a:r>
            <a:r>
              <a:rPr lang="fr-FR" sz="1200" i="1" dirty="0" err="1"/>
              <a:t>Tanzaniensis</a:t>
            </a:r>
            <a:r>
              <a:rPr lang="fr-FR" sz="1200" i="1" dirty="0"/>
              <a:t> </a:t>
            </a:r>
            <a:r>
              <a:rPr lang="fr-FR" sz="1200" dirty="0"/>
              <a:t>Sources : a) </a:t>
            </a:r>
            <a:r>
              <a:rPr lang="fr-FR" sz="1200" dirty="0">
                <a:hlinkClick r:id="rId4"/>
              </a:rPr>
              <a:t>http://tropical.theferns.info/viewtropical.php?id=Feretia+apodanthera</a:t>
            </a:r>
            <a:r>
              <a:rPr lang="fr-FR" sz="1200" dirty="0"/>
              <a:t>, b) </a:t>
            </a:r>
            <a:r>
              <a:rPr lang="fr-FR" sz="1200" dirty="0">
                <a:hlinkClick r:id="rId5"/>
              </a:rPr>
              <a:t>https://sv.wikipedia.org/wiki/Feretia_apodanthera</a:t>
            </a:r>
            <a:r>
              <a:rPr lang="fr-FR" sz="1200" dirty="0"/>
              <a:t> </a:t>
            </a:r>
          </a:p>
          <a:p>
            <a:r>
              <a:rPr lang="fr-FR" sz="1200" dirty="0"/>
              <a:t>La première pousse dans les lits des marigots, les sols argileux, dépressions de terrains ou termitières qui sont autant d’espaces capable de retenir un peu plus longtemps les eaux de pluies.</a:t>
            </a:r>
          </a:p>
          <a:p>
            <a:r>
              <a:rPr lang="fr-FR" sz="1200" dirty="0"/>
              <a:t>La seconde variété pousse sur les sols sablonneux et a l’aspect d’une herbe vivace et tentaculaire, au vu de la finesse des tiges. Elle n’est récoltée qu’en pleine saison des pluies, au moment où la première est difficilement accessible ou trop imbibée d’eau. A </a:t>
            </a:r>
            <a:r>
              <a:rPr lang="fr-FR" sz="1200" dirty="0">
                <a:solidFill>
                  <a:srgbClr val="008000"/>
                </a:solidFill>
              </a:rPr>
              <a:t>l’Hôpital Traditionnel de Keur Massar, le </a:t>
            </a:r>
            <a:r>
              <a:rPr lang="fr-FR" sz="1200" dirty="0" err="1">
                <a:solidFill>
                  <a:srgbClr val="008000"/>
                </a:solidFill>
              </a:rPr>
              <a:t>feretia</a:t>
            </a:r>
            <a:r>
              <a:rPr lang="fr-FR" sz="1200" dirty="0">
                <a:solidFill>
                  <a:srgbClr val="008000"/>
                </a:solidFill>
              </a:rPr>
              <a:t> est une plante antilépreuse reconnue pour ses propriétés antibiotiques</a:t>
            </a:r>
            <a:r>
              <a:rPr lang="fr-FR" sz="1200" dirty="0"/>
              <a:t>.</a:t>
            </a:r>
          </a:p>
          <a:p>
            <a:r>
              <a:rPr lang="fr-FR" sz="1200" dirty="0"/>
              <a:t>Source : Le </a:t>
            </a:r>
            <a:r>
              <a:rPr lang="fr-FR" sz="1200" dirty="0" err="1"/>
              <a:t>Feretia</a:t>
            </a:r>
            <a:r>
              <a:rPr lang="fr-FR" sz="1200" dirty="0"/>
              <a:t> </a:t>
            </a:r>
            <a:r>
              <a:rPr lang="fr-FR" sz="1200" dirty="0" err="1"/>
              <a:t>Apodanthera</a:t>
            </a:r>
            <a:r>
              <a:rPr lang="fr-FR" sz="1200" dirty="0"/>
              <a:t>, </a:t>
            </a:r>
            <a:r>
              <a:rPr lang="fr-FR" sz="1200" dirty="0">
                <a:hlinkClick r:id="rId6"/>
              </a:rPr>
              <a:t>http://www.hopitalkeurmassar.com/spip.php?article63</a:t>
            </a:r>
            <a:r>
              <a:rPr lang="fr-FR" sz="1200" dirty="0"/>
              <a:t> </a:t>
            </a:r>
          </a:p>
        </p:txBody>
      </p:sp>
      <p:pic>
        <p:nvPicPr>
          <p:cNvPr id="5" name="Image 4" descr="Une image contenant arbre, extérieur, oiseau, vert&#10;&#10;Description générée avec un niveau de confiance très élevé">
            <a:extLst>
              <a:ext uri="{FF2B5EF4-FFF2-40B4-BE49-F238E27FC236}">
                <a16:creationId xmlns:a16="http://schemas.microsoft.com/office/drawing/2014/main" id="{1546A12D-0B8B-4BD9-AC56-4AD92E402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6988" y="1588"/>
            <a:ext cx="2005012" cy="1334244"/>
          </a:xfrm>
          <a:prstGeom prst="rect">
            <a:avLst/>
          </a:prstGeom>
        </p:spPr>
      </p:pic>
      <p:pic>
        <p:nvPicPr>
          <p:cNvPr id="7" name="Image 6" descr="Une image contenant arbre, extérieur, plante, herbe&#10;&#10;Description générée avec un niveau de confiance très élevé">
            <a:extLst>
              <a:ext uri="{FF2B5EF4-FFF2-40B4-BE49-F238E27FC236}">
                <a16:creationId xmlns:a16="http://schemas.microsoft.com/office/drawing/2014/main" id="{798FE2E9-B6D4-4164-BFB1-E498924E1C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5338" y="6094"/>
            <a:ext cx="1698867" cy="1272510"/>
          </a:xfrm>
          <a:prstGeom prst="rect">
            <a:avLst/>
          </a:prstGeom>
        </p:spPr>
      </p:pic>
      <p:pic>
        <p:nvPicPr>
          <p:cNvPr id="9" name="Image 8" descr="Une image contenant arbre, fruit, extérieur, assis&#10;&#10;Description générée avec un niveau de confiance très élevé">
            <a:extLst>
              <a:ext uri="{FF2B5EF4-FFF2-40B4-BE49-F238E27FC236}">
                <a16:creationId xmlns:a16="http://schemas.microsoft.com/office/drawing/2014/main" id="{0D4B9B08-2802-4745-B436-2FC8428BC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2917" y="4891086"/>
            <a:ext cx="2466975" cy="1847850"/>
          </a:xfrm>
          <a:prstGeom prst="rect">
            <a:avLst/>
          </a:prstGeom>
        </p:spPr>
      </p:pic>
      <p:pic>
        <p:nvPicPr>
          <p:cNvPr id="11" name="Image 10" descr="Une image contenant plante, fleur, table, intérieur&#10;&#10;Description générée avec un niveau de confiance très élevé">
            <a:extLst>
              <a:ext uri="{FF2B5EF4-FFF2-40B4-BE49-F238E27FC236}">
                <a16:creationId xmlns:a16="http://schemas.microsoft.com/office/drawing/2014/main" id="{03B4C554-255E-422C-A630-35A09CBB6E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7942" y="4636545"/>
            <a:ext cx="1399046" cy="2102391"/>
          </a:xfrm>
          <a:prstGeom prst="rect">
            <a:avLst/>
          </a:prstGeom>
        </p:spPr>
      </p:pic>
      <p:pic>
        <p:nvPicPr>
          <p:cNvPr id="13" name="Image 12" descr="Une image contenant herbe, extérieur, arbre&#10;&#10;Description générée avec un niveau de confiance très élevé">
            <a:extLst>
              <a:ext uri="{FF2B5EF4-FFF2-40B4-BE49-F238E27FC236}">
                <a16:creationId xmlns:a16="http://schemas.microsoft.com/office/drawing/2014/main" id="{F93CA056-07B9-4EB9-94A4-A2C1103599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1509" y="4914472"/>
            <a:ext cx="2466975" cy="1847850"/>
          </a:xfrm>
          <a:prstGeom prst="rect">
            <a:avLst/>
          </a:prstGeom>
        </p:spPr>
      </p:pic>
      <p:pic>
        <p:nvPicPr>
          <p:cNvPr id="15" name="Image 14" descr="Une image contenant extérieur, arbre, fruit, herbe&#10;&#10;Description générée avec un niveau de confiance très élevé">
            <a:extLst>
              <a:ext uri="{FF2B5EF4-FFF2-40B4-BE49-F238E27FC236}">
                <a16:creationId xmlns:a16="http://schemas.microsoft.com/office/drawing/2014/main" id="{5E4B3BAE-594B-4B90-BF42-420F57B2CB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29350" y="4891086"/>
            <a:ext cx="2466975" cy="1847850"/>
          </a:xfrm>
          <a:prstGeom prst="rect">
            <a:avLst/>
          </a:prstGeom>
        </p:spPr>
      </p:pic>
      <p:pic>
        <p:nvPicPr>
          <p:cNvPr id="17" name="Image 16" descr="Une image contenant plante, fleur, intérieur, blanc&#10;&#10;Description générée avec un niveau de confiance très élevé">
            <a:extLst>
              <a:ext uri="{FF2B5EF4-FFF2-40B4-BE49-F238E27FC236}">
                <a16:creationId xmlns:a16="http://schemas.microsoft.com/office/drawing/2014/main" id="{24458F7B-D302-4AC4-8322-A724B72D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48719" y="4636545"/>
            <a:ext cx="1617856" cy="2102391"/>
          </a:xfrm>
          <a:prstGeom prst="rect">
            <a:avLst/>
          </a:prstGeom>
        </p:spPr>
      </p:pic>
      <p:pic>
        <p:nvPicPr>
          <p:cNvPr id="26" name="Picture 2" descr="image005">
            <a:extLst>
              <a:ext uri="{FF2B5EF4-FFF2-40B4-BE49-F238E27FC236}">
                <a16:creationId xmlns:a16="http://schemas.microsoft.com/office/drawing/2014/main" id="{FD6DCAF5-4F9E-4ADA-8A1A-B17141C0FF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96889" y="125412"/>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image007">
            <a:extLst>
              <a:ext uri="{FF2B5EF4-FFF2-40B4-BE49-F238E27FC236}">
                <a16:creationId xmlns:a16="http://schemas.microsoft.com/office/drawing/2014/main" id="{9EF9E346-4988-444B-B430-1D0E637A37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08029" y="104294"/>
            <a:ext cx="3143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image001">
            <a:extLst>
              <a:ext uri="{FF2B5EF4-FFF2-40B4-BE49-F238E27FC236}">
                <a16:creationId xmlns:a16="http://schemas.microsoft.com/office/drawing/2014/main" id="{85F1EDE8-C32B-4096-9741-EE3139FFA4A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85573" y="14779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fruitsLogo9_ss">
            <a:extLst>
              <a:ext uri="{FF2B5EF4-FFF2-40B4-BE49-F238E27FC236}">
                <a16:creationId xmlns:a16="http://schemas.microsoft.com/office/drawing/2014/main" id="{33DA5BBA-F378-42CB-BE18-50205233D4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42273" y="157319"/>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BDE2E3E-6008-4ECE-B842-DD0909EDCB9D}"/>
              </a:ext>
            </a:extLst>
          </p:cNvPr>
          <p:cNvSpPr>
            <a:spLocks noGrp="1"/>
          </p:cNvSpPr>
          <p:nvPr>
            <p:ph type="sldNum" sz="quarter" idx="12"/>
          </p:nvPr>
        </p:nvSpPr>
        <p:spPr>
          <a:xfrm>
            <a:off x="138113" y="95250"/>
            <a:ext cx="466725" cy="309563"/>
          </a:xfrm>
        </p:spPr>
        <p:txBody>
          <a:bodyPr/>
          <a:lstStyle/>
          <a:p>
            <a:pPr>
              <a:defRPr/>
            </a:pPr>
            <a:fld id="{46DB3FAF-B85F-4FB6-9683-F38FD4D9C4F3}" type="slidenum">
              <a:rPr lang="fr-FR"/>
              <a:pPr>
                <a:defRPr/>
              </a:pPr>
              <a:t>87</a:t>
            </a:fld>
            <a:endParaRPr lang="fr-FR" dirty="0"/>
          </a:p>
        </p:txBody>
      </p:sp>
      <p:sp>
        <p:nvSpPr>
          <p:cNvPr id="73731" name="Rectangle 2">
            <a:extLst>
              <a:ext uri="{FF2B5EF4-FFF2-40B4-BE49-F238E27FC236}">
                <a16:creationId xmlns:a16="http://schemas.microsoft.com/office/drawing/2014/main" id="{9D2BD0D9-38CE-4818-882F-A46A59C65A5E}"/>
              </a:ext>
            </a:extLst>
          </p:cNvPr>
          <p:cNvSpPr>
            <a:spLocks noChangeArrowheads="1"/>
          </p:cNvSpPr>
          <p:nvPr/>
        </p:nvSpPr>
        <p:spPr bwMode="auto">
          <a:xfrm>
            <a:off x="69849" y="873125"/>
            <a:ext cx="8611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3.23. </a:t>
            </a:r>
            <a:r>
              <a:rPr lang="fr-FR" altLang="fr-FR" i="1" dirty="0">
                <a:solidFill>
                  <a:srgbClr val="008000"/>
                </a:solidFill>
              </a:rPr>
              <a:t>Hibiscus </a:t>
            </a:r>
            <a:r>
              <a:rPr lang="fr-FR" altLang="fr-FR" i="1" dirty="0" err="1">
                <a:solidFill>
                  <a:srgbClr val="008000"/>
                </a:solidFill>
              </a:rPr>
              <a:t>sabdarifla</a:t>
            </a:r>
            <a:r>
              <a:rPr lang="fr-FR" altLang="fr-FR" i="1" dirty="0">
                <a:solidFill>
                  <a:srgbClr val="008000"/>
                </a:solidFill>
              </a:rPr>
              <a:t> </a:t>
            </a:r>
            <a:r>
              <a:rPr lang="fr-FR" altLang="fr-FR" dirty="0">
                <a:solidFill>
                  <a:srgbClr val="008000"/>
                </a:solidFill>
              </a:rPr>
              <a:t>(oseille de guinée, </a:t>
            </a:r>
            <a:r>
              <a:rPr lang="fr-FR" altLang="fr-FR" dirty="0" err="1">
                <a:solidFill>
                  <a:srgbClr val="008000"/>
                </a:solidFill>
              </a:rPr>
              <a:t>roselle</a:t>
            </a:r>
            <a:r>
              <a:rPr lang="fr-FR" altLang="fr-FR" dirty="0">
                <a:solidFill>
                  <a:srgbClr val="008000"/>
                </a:solidFill>
              </a:rPr>
              <a:t>) bissap (famille des </a:t>
            </a:r>
            <a:r>
              <a:rPr lang="fr-FR" i="1" dirty="0" err="1">
                <a:solidFill>
                  <a:srgbClr val="008000"/>
                </a:solidFill>
              </a:rPr>
              <a:t>Malvaceae</a:t>
            </a:r>
            <a:r>
              <a:rPr lang="fr-FR" dirty="0">
                <a:solidFill>
                  <a:srgbClr val="008000"/>
                </a:solidFill>
              </a:rPr>
              <a:t>)</a:t>
            </a:r>
            <a:endParaRPr lang="fr-FR" altLang="fr-FR" dirty="0">
              <a:solidFill>
                <a:srgbClr val="008000"/>
              </a:solidFill>
            </a:endParaRPr>
          </a:p>
        </p:txBody>
      </p:sp>
      <p:sp>
        <p:nvSpPr>
          <p:cNvPr id="73732" name="Rectangle 15">
            <a:extLst>
              <a:ext uri="{FF2B5EF4-FFF2-40B4-BE49-F238E27FC236}">
                <a16:creationId xmlns:a16="http://schemas.microsoft.com/office/drawing/2014/main" id="{A34E0B9C-069C-495F-8294-0808B13514C1}"/>
              </a:ext>
            </a:extLst>
          </p:cNvPr>
          <p:cNvSpPr>
            <a:spLocks noChangeArrowheads="1"/>
          </p:cNvSpPr>
          <p:nvPr/>
        </p:nvSpPr>
        <p:spPr bwMode="auto">
          <a:xfrm>
            <a:off x="2212975" y="-71438"/>
            <a:ext cx="504825"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73733" name="Rectangle 5">
            <a:extLst>
              <a:ext uri="{FF2B5EF4-FFF2-40B4-BE49-F238E27FC236}">
                <a16:creationId xmlns:a16="http://schemas.microsoft.com/office/drawing/2014/main" id="{60CDDD24-C502-4D7F-9CEC-D11CB7C0075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3734" name="Rectangle 13">
            <a:extLst>
              <a:ext uri="{FF2B5EF4-FFF2-40B4-BE49-F238E27FC236}">
                <a16:creationId xmlns:a16="http://schemas.microsoft.com/office/drawing/2014/main" id="{3D29682D-9FD0-43D4-8E91-1347C5459304}"/>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3735" name="Image 14" descr="logo aride_s.jpg">
            <a:extLst>
              <a:ext uri="{FF2B5EF4-FFF2-40B4-BE49-F238E27FC236}">
                <a16:creationId xmlns:a16="http://schemas.microsoft.com/office/drawing/2014/main" id="{214EBD18-AC5F-4080-BF44-7CD5FAB3F0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3"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Image 15" descr="logo salinisation2_s.jpg">
            <a:extLst>
              <a:ext uri="{FF2B5EF4-FFF2-40B4-BE49-F238E27FC236}">
                <a16:creationId xmlns:a16="http://schemas.microsoft.com/office/drawing/2014/main" id="{A809FE42-A6B3-4B34-B9FF-EF5647815D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7475" y="1905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Rectangle 9">
            <a:extLst>
              <a:ext uri="{FF2B5EF4-FFF2-40B4-BE49-F238E27FC236}">
                <a16:creationId xmlns:a16="http://schemas.microsoft.com/office/drawing/2014/main" id="{1DC325A1-6738-46B8-AF0F-F326A95DC97C}"/>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73738" name="Rectangle 10">
            <a:extLst>
              <a:ext uri="{FF2B5EF4-FFF2-40B4-BE49-F238E27FC236}">
                <a16:creationId xmlns:a16="http://schemas.microsoft.com/office/drawing/2014/main" id="{5D821CFD-FAF7-4DB6-9E37-2CE508F30B86}"/>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73739" name="ZoneTexte 3">
            <a:extLst>
              <a:ext uri="{FF2B5EF4-FFF2-40B4-BE49-F238E27FC236}">
                <a16:creationId xmlns:a16="http://schemas.microsoft.com/office/drawing/2014/main" id="{B022F1E3-D2E4-44F6-ABCB-B722B09802C2}"/>
              </a:ext>
            </a:extLst>
          </p:cNvPr>
          <p:cNvSpPr txBox="1">
            <a:spLocks noChangeArrowheads="1"/>
          </p:cNvSpPr>
          <p:nvPr/>
        </p:nvSpPr>
        <p:spPr bwMode="auto">
          <a:xfrm>
            <a:off x="136525" y="1243013"/>
            <a:ext cx="118300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a:t>
            </a:r>
            <a:r>
              <a:rPr lang="fr-FR" altLang="fr-FR" b="1" dirty="0">
                <a:solidFill>
                  <a:srgbClr val="008000"/>
                </a:solidFill>
              </a:rPr>
              <a:t>Oseille de Guinée</a:t>
            </a:r>
            <a:r>
              <a:rPr lang="fr-FR" altLang="fr-FR" dirty="0">
                <a:solidFill>
                  <a:srgbClr val="008000"/>
                </a:solidFill>
              </a:rPr>
              <a:t> ou </a:t>
            </a:r>
            <a:r>
              <a:rPr lang="fr-FR" altLang="fr-FR" b="1" dirty="0" err="1">
                <a:solidFill>
                  <a:srgbClr val="008000"/>
                </a:solidFill>
              </a:rPr>
              <a:t>Roselle</a:t>
            </a:r>
            <a:r>
              <a:rPr lang="fr-FR" altLang="fr-FR" dirty="0">
                <a:solidFill>
                  <a:srgbClr val="008000"/>
                </a:solidFill>
              </a:rPr>
              <a:t> est une </a:t>
            </a:r>
            <a:r>
              <a:rPr lang="fr-FR" altLang="fr-FR" dirty="0">
                <a:solidFill>
                  <a:srgbClr val="008000"/>
                </a:solidFill>
                <a:hlinkClick r:id="rId4" tooltip="Plante"/>
              </a:rPr>
              <a:t>plante</a:t>
            </a:r>
            <a:r>
              <a:rPr lang="fr-FR" altLang="fr-FR" dirty="0">
                <a:solidFill>
                  <a:srgbClr val="008000"/>
                </a:solidFill>
              </a:rPr>
              <a:t> herbacée de la famille des </a:t>
            </a:r>
            <a:r>
              <a:rPr lang="fr-FR" altLang="fr-FR" dirty="0">
                <a:solidFill>
                  <a:srgbClr val="008000"/>
                </a:solidFill>
                <a:hlinkClick r:id="rId5" tooltip="Malvacée"/>
              </a:rPr>
              <a:t>Malvacées</a:t>
            </a:r>
            <a:r>
              <a:rPr lang="fr-FR" altLang="fr-FR" dirty="0">
                <a:solidFill>
                  <a:srgbClr val="008000"/>
                </a:solidFill>
              </a:rPr>
              <a:t> qui pousse en zone tropicale, notamment en </a:t>
            </a:r>
            <a:r>
              <a:rPr lang="fr-FR" altLang="fr-FR" dirty="0">
                <a:solidFill>
                  <a:srgbClr val="008000"/>
                </a:solidFill>
                <a:hlinkClick r:id="rId6" tooltip="Guinée"/>
              </a:rPr>
              <a:t>Guinée</a:t>
            </a:r>
            <a:r>
              <a:rPr lang="fr-FR" altLang="fr-FR" dirty="0">
                <a:solidFill>
                  <a:srgbClr val="008000"/>
                </a:solidFill>
              </a:rPr>
              <a:t> d'où elle vient puis s'est ensuite propagée dans le reste de l'</a:t>
            </a:r>
            <a:r>
              <a:rPr lang="fr-FR" altLang="fr-FR" dirty="0">
                <a:solidFill>
                  <a:srgbClr val="008000"/>
                </a:solidFill>
                <a:hlinkClick r:id="rId7" tooltip="Afrique de l'ouest"/>
              </a:rPr>
              <a:t>Afrique de l'ouest</a:t>
            </a:r>
            <a:r>
              <a:rPr lang="fr-FR" altLang="fr-FR" dirty="0">
                <a:solidFill>
                  <a:srgbClr val="008000"/>
                </a:solidFill>
              </a:rPr>
              <a:t> (</a:t>
            </a:r>
            <a:r>
              <a:rPr lang="fr-FR" altLang="fr-FR" dirty="0">
                <a:solidFill>
                  <a:srgbClr val="008000"/>
                </a:solidFill>
                <a:hlinkClick r:id="rId8" tooltip="Sénégal"/>
              </a:rPr>
              <a:t>Sénégal</a:t>
            </a:r>
            <a:r>
              <a:rPr lang="fr-FR" altLang="fr-FR" dirty="0">
                <a:solidFill>
                  <a:srgbClr val="008000"/>
                </a:solidFill>
              </a:rPr>
              <a:t>, </a:t>
            </a:r>
            <a:r>
              <a:rPr lang="fr-FR" altLang="fr-FR" dirty="0">
                <a:solidFill>
                  <a:srgbClr val="008000"/>
                </a:solidFill>
                <a:hlinkClick r:id="rId9" tooltip="Burkina Faso"/>
              </a:rPr>
              <a:t>Burkina </a:t>
            </a:r>
            <a:r>
              <a:rPr lang="fr-FR" altLang="fr-FR" dirty="0" err="1">
                <a:solidFill>
                  <a:srgbClr val="008000"/>
                </a:solidFill>
                <a:hlinkClick r:id="rId9" tooltip="Burkina Faso"/>
              </a:rPr>
              <a:t>Faso</a:t>
            </a:r>
            <a:r>
              <a:rPr lang="fr-FR" altLang="fr-FR" dirty="0" err="1">
                <a:solidFill>
                  <a:srgbClr val="008000"/>
                </a:solidFill>
              </a:rPr>
              <a:t>,</a:t>
            </a:r>
            <a:r>
              <a:rPr lang="fr-FR" altLang="fr-FR" dirty="0" err="1">
                <a:solidFill>
                  <a:srgbClr val="008000"/>
                </a:solidFill>
                <a:hlinkClick r:id="rId10" tooltip="Bénin"/>
              </a:rPr>
              <a:t>Bénin</a:t>
            </a:r>
            <a:r>
              <a:rPr lang="fr-FR" altLang="fr-FR" dirty="0">
                <a:solidFill>
                  <a:srgbClr val="008000"/>
                </a:solidFill>
              </a:rPr>
              <a:t>, </a:t>
            </a:r>
            <a:r>
              <a:rPr lang="fr-FR" altLang="fr-FR" dirty="0">
                <a:solidFill>
                  <a:srgbClr val="008000"/>
                </a:solidFill>
                <a:hlinkClick r:id="rId11" tooltip="Togo"/>
              </a:rPr>
              <a:t>Togo</a:t>
            </a:r>
            <a:r>
              <a:rPr lang="fr-FR" altLang="fr-FR" dirty="0">
                <a:solidFill>
                  <a:srgbClr val="008000"/>
                </a:solidFill>
              </a:rPr>
              <a:t>, </a:t>
            </a:r>
            <a:r>
              <a:rPr lang="fr-FR" altLang="fr-FR" dirty="0">
                <a:solidFill>
                  <a:srgbClr val="008000"/>
                </a:solidFill>
                <a:hlinkClick r:id="rId12" tooltip="Niger"/>
              </a:rPr>
              <a:t>Niger</a:t>
            </a:r>
            <a:r>
              <a:rPr lang="fr-FR" altLang="fr-FR" dirty="0">
                <a:solidFill>
                  <a:srgbClr val="008000"/>
                </a:solidFill>
              </a:rPr>
              <a:t>, sud du </a:t>
            </a:r>
            <a:r>
              <a:rPr lang="fr-FR" altLang="fr-FR" dirty="0">
                <a:solidFill>
                  <a:srgbClr val="008000"/>
                </a:solidFill>
                <a:hlinkClick r:id="rId13" tooltip="Mali"/>
              </a:rPr>
              <a:t>Mali</a:t>
            </a:r>
            <a:r>
              <a:rPr lang="fr-FR" altLang="fr-FR" dirty="0">
                <a:solidFill>
                  <a:srgbClr val="008000"/>
                </a:solidFill>
              </a:rPr>
              <a:t>, nord de la </a:t>
            </a:r>
            <a:r>
              <a:rPr lang="fr-FR" altLang="fr-FR" dirty="0">
                <a:solidFill>
                  <a:srgbClr val="008000"/>
                </a:solidFill>
                <a:hlinkClick r:id="rId14" tooltip="Côte d'Ivoire"/>
              </a:rPr>
              <a:t>Côte d'Ivoire</a:t>
            </a:r>
            <a:r>
              <a:rPr lang="fr-FR" altLang="fr-FR" dirty="0">
                <a:solidFill>
                  <a:srgbClr val="008000"/>
                </a:solidFill>
              </a:rPr>
              <a:t>), au </a:t>
            </a:r>
            <a:r>
              <a:rPr lang="fr-FR" altLang="fr-FR" dirty="0">
                <a:solidFill>
                  <a:srgbClr val="008000"/>
                </a:solidFill>
                <a:hlinkClick r:id="rId15" tooltip="Botswana"/>
              </a:rPr>
              <a:t>Botswana</a:t>
            </a:r>
            <a:r>
              <a:rPr lang="fr-FR" altLang="fr-FR" dirty="0">
                <a:solidFill>
                  <a:srgbClr val="008000"/>
                </a:solidFill>
              </a:rPr>
              <a:t>, et au </a:t>
            </a:r>
            <a:r>
              <a:rPr lang="fr-FR" altLang="fr-FR" dirty="0">
                <a:solidFill>
                  <a:srgbClr val="008000"/>
                </a:solidFill>
                <a:hlinkClick r:id="rId16" tooltip="Congo"/>
              </a:rPr>
              <a:t>Congo</a:t>
            </a:r>
            <a:r>
              <a:rPr lang="fr-FR" altLang="fr-FR" dirty="0">
                <a:solidFill>
                  <a:srgbClr val="008000"/>
                </a:solidFill>
              </a:rPr>
              <a:t>.</a:t>
            </a:r>
            <a:r>
              <a:rPr lang="fr-FR" altLang="fr-FR" sz="1200" dirty="0">
                <a:solidFill>
                  <a:srgbClr val="008000"/>
                </a:solidFill>
              </a:rPr>
              <a:t> Cette plante est aussi connue en </a:t>
            </a:r>
            <a:r>
              <a:rPr lang="fr-FR" altLang="fr-FR" sz="1200" dirty="0">
                <a:solidFill>
                  <a:srgbClr val="008000"/>
                </a:solidFill>
                <a:hlinkClick r:id="rId17" tooltip="Égypte"/>
              </a:rPr>
              <a:t>Égypte</a:t>
            </a:r>
            <a:r>
              <a:rPr lang="fr-FR" altLang="fr-FR" sz="1200" dirty="0">
                <a:solidFill>
                  <a:srgbClr val="008000"/>
                </a:solidFill>
              </a:rPr>
              <a:t>, au </a:t>
            </a:r>
            <a:r>
              <a:rPr lang="fr-FR" altLang="fr-FR" sz="1200" dirty="0">
                <a:solidFill>
                  <a:srgbClr val="008000"/>
                </a:solidFill>
                <a:hlinkClick r:id="rId18" tooltip="Centrafrique"/>
              </a:rPr>
              <a:t>Centrafrique</a:t>
            </a:r>
            <a:r>
              <a:rPr lang="fr-FR" altLang="fr-FR" sz="1200" dirty="0">
                <a:solidFill>
                  <a:srgbClr val="008000"/>
                </a:solidFill>
              </a:rPr>
              <a:t> (appelé </a:t>
            </a:r>
            <a:r>
              <a:rPr lang="fr-FR" altLang="fr-FR" sz="1200" dirty="0" err="1">
                <a:solidFill>
                  <a:srgbClr val="008000"/>
                </a:solidFill>
              </a:rPr>
              <a:t>karakandji</a:t>
            </a:r>
            <a:r>
              <a:rPr lang="fr-FR" altLang="fr-FR" sz="1200" dirty="0">
                <a:solidFill>
                  <a:srgbClr val="008000"/>
                </a:solidFill>
              </a:rPr>
              <a:t>) et au </a:t>
            </a:r>
            <a:r>
              <a:rPr lang="fr-FR" altLang="fr-FR" sz="1200" u="sng" dirty="0">
                <a:solidFill>
                  <a:srgbClr val="008000"/>
                </a:solidFill>
                <a:hlinkClick r:id="rId19" tooltip="Mexique"/>
              </a:rPr>
              <a:t>Mexique</a:t>
            </a:r>
            <a:r>
              <a:rPr lang="fr-FR" altLang="fr-FR" sz="1200" dirty="0">
                <a:solidFill>
                  <a:srgbClr val="008000"/>
                </a:solidFill>
              </a:rPr>
              <a:t>, en Asie du Sud-Est continentale. Le </a:t>
            </a:r>
            <a:r>
              <a:rPr lang="fr-FR" altLang="fr-FR" sz="1200" b="1" dirty="0" err="1">
                <a:solidFill>
                  <a:srgbClr val="008000"/>
                </a:solidFill>
              </a:rPr>
              <a:t>karkadé</a:t>
            </a:r>
            <a:r>
              <a:rPr lang="fr-FR" altLang="fr-FR" sz="1200" dirty="0">
                <a:solidFill>
                  <a:srgbClr val="008000"/>
                </a:solidFill>
              </a:rPr>
              <a:t> - parfois orthographié « carcadet » -, ou bissap, est la boisson préparée à partir des fleurs de cet </a:t>
            </a:r>
            <a:r>
              <a:rPr lang="fr-FR" altLang="fr-FR" sz="1200" dirty="0">
                <a:solidFill>
                  <a:srgbClr val="008000"/>
                </a:solidFill>
                <a:hlinkClick r:id="rId20" tooltip="Hibiscus"/>
              </a:rPr>
              <a:t>hibiscus</a:t>
            </a:r>
            <a:r>
              <a:rPr lang="fr-FR" altLang="fr-FR" sz="1200" dirty="0">
                <a:solidFill>
                  <a:srgbClr val="008000"/>
                </a:solidFill>
              </a:rPr>
              <a:t> à fleurs rouges. Un jus rouge est obtenu à partir des fleurs séchées portées à ébullition 5 minutes (une petite poignée de fleurs avec un peu d'eau et du sucre). Ce sirop parfume fortement l'eau bien fraîche dans laquelle on le verse. C'est la boisson nationale de la Guinée, du Mali, du Sénégal, du Burkina Faso et du nord du Bénin où cette plante est cultivée jusqu'aux abords du désert. C'est aussi une boisson très populaire en Égypte et au Soudan sous le nom de </a:t>
            </a:r>
            <a:r>
              <a:rPr lang="fr-FR" altLang="fr-FR" sz="1200" dirty="0" err="1">
                <a:solidFill>
                  <a:srgbClr val="008000"/>
                </a:solidFill>
              </a:rPr>
              <a:t>karkadé</a:t>
            </a:r>
            <a:r>
              <a:rPr lang="fr-FR" altLang="fr-FR" sz="1200" dirty="0">
                <a:solidFill>
                  <a:srgbClr val="008000"/>
                </a:solidFill>
              </a:rPr>
              <a:t>. On peut aussi utiliser les fleurs en </a:t>
            </a:r>
            <a:r>
              <a:rPr lang="fr-FR" altLang="fr-FR" sz="1200" dirty="0">
                <a:solidFill>
                  <a:srgbClr val="008000"/>
                </a:solidFill>
                <a:hlinkClick r:id="rId21" tooltip="Infusion"/>
              </a:rPr>
              <a:t>infusion</a:t>
            </a:r>
            <a:r>
              <a:rPr lang="fr-FR" altLang="fr-FR" sz="1200" dirty="0">
                <a:solidFill>
                  <a:srgbClr val="008000"/>
                </a:solidFill>
              </a:rPr>
              <a:t> en mettant simplement quelques-unes dans de l'eau très chaude. On y ajoute parfois des feuilles de menthe. Le bissap peut parfumer d'autres boissons ou cocktails de fruits. Au </a:t>
            </a:r>
            <a:r>
              <a:rPr lang="fr-FR" altLang="fr-FR" sz="1200" dirty="0">
                <a:solidFill>
                  <a:srgbClr val="008000"/>
                </a:solidFill>
                <a:hlinkClick r:id="rId13" tooltip="Mali"/>
              </a:rPr>
              <a:t>Mali</a:t>
            </a:r>
            <a:r>
              <a:rPr lang="fr-FR" altLang="fr-FR" sz="1200" dirty="0">
                <a:solidFill>
                  <a:srgbClr val="008000"/>
                </a:solidFill>
              </a:rPr>
              <a:t>, on fabrique de la confiture et du jus de </a:t>
            </a:r>
            <a:r>
              <a:rPr lang="fr-FR" altLang="fr-FR" sz="1200" i="1" dirty="0" err="1">
                <a:solidFill>
                  <a:srgbClr val="008000"/>
                </a:solidFill>
              </a:rPr>
              <a:t>dah</a:t>
            </a:r>
            <a:r>
              <a:rPr lang="fr-FR" altLang="fr-FR" sz="1200" i="1" dirty="0">
                <a:solidFill>
                  <a:srgbClr val="008000"/>
                </a:solidFill>
              </a:rPr>
              <a:t> rouge</a:t>
            </a:r>
            <a:r>
              <a:rPr lang="fr-FR" altLang="fr-FR" sz="1200" dirty="0">
                <a:solidFill>
                  <a:srgbClr val="008000"/>
                </a:solidFill>
              </a:rPr>
              <a:t> (ou jus de </a:t>
            </a:r>
            <a:r>
              <a:rPr lang="fr-FR" altLang="fr-FR" sz="1200" i="1" dirty="0">
                <a:solidFill>
                  <a:srgbClr val="008000"/>
                </a:solidFill>
              </a:rPr>
              <a:t>bissap</a:t>
            </a:r>
            <a:r>
              <a:rPr lang="fr-FR" altLang="fr-FR" sz="1200" dirty="0">
                <a:solidFill>
                  <a:srgbClr val="008000"/>
                </a:solidFill>
              </a:rPr>
              <a:t>). Mélangées à du henné, les fleurs donnent une coloration rouge vif naturelle aux cheveux et les fait briller (les fleurs desséchées sont réduites en poudre puis mélangées au henné, du vinaigre de pomme et de l'eau bien chaude, application puis laisser reposer pendant 3 heures). </a:t>
            </a:r>
          </a:p>
          <a:p>
            <a:pPr algn="just" eaLnBrk="1" hangingPunct="1"/>
            <a:r>
              <a:rPr lang="fr-FR" altLang="fr-FR" sz="1200" dirty="0">
                <a:solidFill>
                  <a:srgbClr val="008000"/>
                </a:solidFill>
              </a:rPr>
              <a:t>L’infusion d’hibiscus (</a:t>
            </a:r>
            <a:r>
              <a:rPr lang="fr-FR" altLang="fr-FR" sz="1200" dirty="0" err="1">
                <a:solidFill>
                  <a:srgbClr val="008000"/>
                </a:solidFill>
              </a:rPr>
              <a:t>karkadé</a:t>
            </a:r>
            <a:r>
              <a:rPr lang="fr-FR" altLang="fr-FR" sz="1200" dirty="0">
                <a:solidFill>
                  <a:srgbClr val="008000"/>
                </a:solidFill>
              </a:rPr>
              <a:t>) pourrait faire baisser la pression artérielle, diminuant ainsi le risque de maladies cardio-vasculaires. Les études phytochimiques ont montré la présence d’acides organiques, d’</a:t>
            </a:r>
            <a:r>
              <a:rPr lang="fr-FR" altLang="fr-FR" sz="1200" dirty="0" err="1">
                <a:solidFill>
                  <a:srgbClr val="008000"/>
                </a:solidFill>
              </a:rPr>
              <a:t>anthocyanosides</a:t>
            </a:r>
            <a:r>
              <a:rPr lang="fr-FR" altLang="fr-FR" sz="1200" dirty="0">
                <a:solidFill>
                  <a:srgbClr val="008000"/>
                </a:solidFill>
              </a:rPr>
              <a:t>, responsables de la couleur rouge de l’infusion, de flavonoïdes, de mucilages, de pectines et d’une huile essentielle (eugénol). Ces composants expliquent l’action anti-inflammatoire (ses capacités anti-inflammatoires ont été évaluées par une équipe de chercheurs taïwanais en 2009), adoucissante, antiasthénique, antispasmodique et légèrement laxative de l’hibiscus. On l'utilise pour apaiser l'inflammation des voies respiratoires, les spasmes gastro-intestinaux, lutter contre la fatigue. Elle a des vertus amincissantes et tonifiantes. Pour soulager ou espacer les crises, les malades de </a:t>
            </a:r>
            <a:r>
              <a:rPr lang="fr-FR" altLang="fr-FR" sz="1200" dirty="0" err="1">
                <a:solidFill>
                  <a:srgbClr val="008000"/>
                </a:solidFill>
              </a:rPr>
              <a:t>Crohn</a:t>
            </a:r>
            <a:r>
              <a:rPr lang="fr-FR" altLang="fr-FR" sz="1200" dirty="0">
                <a:solidFill>
                  <a:srgbClr val="008000"/>
                </a:solidFill>
              </a:rPr>
              <a:t> peuvent essayer les tisanes d’hibiscus. Considéré comme un régénérant de l’organisme, l’hibiscus ou encore </a:t>
            </a:r>
            <a:r>
              <a:rPr lang="fr-FR" altLang="fr-FR" sz="1200" dirty="0" err="1">
                <a:solidFill>
                  <a:srgbClr val="008000"/>
                </a:solidFill>
              </a:rPr>
              <a:t>karkadé</a:t>
            </a:r>
            <a:r>
              <a:rPr lang="fr-FR" altLang="fr-FR" sz="1200" dirty="0">
                <a:solidFill>
                  <a:srgbClr val="008000"/>
                </a:solidFill>
              </a:rPr>
              <a:t> est diurétique, bénéfique pour le foie et l’hypertension. Il offre des qualités revitalisantes et de drainage. Reconnu pour faciliter la digestion, l’hibiscus est aussi un tonifiant grâce à la vitamine C qu’il contient. En externe, les compresses imbibées d’infusion réduisent les œdèmes, les eczémas suintants, les dermatoses et les abcès.</a:t>
            </a:r>
          </a:p>
          <a:p>
            <a:pPr algn="just" eaLnBrk="1" hangingPunct="1"/>
            <a:r>
              <a:rPr lang="fr-FR" altLang="fr-FR" sz="1200" dirty="0">
                <a:solidFill>
                  <a:srgbClr val="008000"/>
                </a:solidFill>
              </a:rPr>
              <a:t>Sources : a) </a:t>
            </a:r>
            <a:r>
              <a:rPr lang="fr-FR" altLang="fr-FR" sz="1200" dirty="0">
                <a:solidFill>
                  <a:srgbClr val="008000"/>
                </a:solidFill>
                <a:hlinkClick r:id="rId22"/>
              </a:rPr>
              <a:t>https://fr.wikipedia.org/wiki/Hibiscus_sabdariffa</a:t>
            </a:r>
            <a:r>
              <a:rPr lang="fr-FR" altLang="fr-FR" sz="1200" dirty="0">
                <a:solidFill>
                  <a:srgbClr val="008000"/>
                </a:solidFill>
              </a:rPr>
              <a:t>, b) </a:t>
            </a:r>
            <a:r>
              <a:rPr lang="fr-FR" altLang="fr-FR" sz="1200" dirty="0">
                <a:solidFill>
                  <a:srgbClr val="008000"/>
                </a:solidFill>
                <a:hlinkClick r:id="rId23"/>
              </a:rPr>
              <a:t>https://en.wikipedia.org/wiki/Roselle_(plant)</a:t>
            </a:r>
            <a:r>
              <a:rPr lang="fr-FR" altLang="fr-FR" sz="1200" dirty="0">
                <a:solidFill>
                  <a:srgbClr val="008000"/>
                </a:solidFill>
              </a:rPr>
              <a:t>  </a:t>
            </a:r>
          </a:p>
        </p:txBody>
      </p:sp>
      <p:pic>
        <p:nvPicPr>
          <p:cNvPr id="73740" name="Image 11">
            <a:extLst>
              <a:ext uri="{FF2B5EF4-FFF2-40B4-BE49-F238E27FC236}">
                <a16:creationId xmlns:a16="http://schemas.microsoft.com/office/drawing/2014/main" id="{2DCBE709-48B4-4E09-8A6E-91A880855EB2}"/>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85725" y="4999038"/>
            <a:ext cx="13493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Image 12">
            <a:extLst>
              <a:ext uri="{FF2B5EF4-FFF2-40B4-BE49-F238E27FC236}">
                <a16:creationId xmlns:a16="http://schemas.microsoft.com/office/drawing/2014/main" id="{D3430ED5-F7D2-4BFB-900F-79A618AAD182}"/>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477500" y="19050"/>
            <a:ext cx="16700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Image 13">
            <a:extLst>
              <a:ext uri="{FF2B5EF4-FFF2-40B4-BE49-F238E27FC236}">
                <a16:creationId xmlns:a16="http://schemas.microsoft.com/office/drawing/2014/main" id="{F84D08CF-81DD-4A4B-8A7F-1EE2929D2908}"/>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749425"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Image 14">
            <a:extLst>
              <a:ext uri="{FF2B5EF4-FFF2-40B4-BE49-F238E27FC236}">
                <a16:creationId xmlns:a16="http://schemas.microsoft.com/office/drawing/2014/main" id="{6EFE7373-D104-40E3-A62B-4C29FBC2FCC7}"/>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4264025" y="49498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Image 16">
            <a:extLst>
              <a:ext uri="{FF2B5EF4-FFF2-40B4-BE49-F238E27FC236}">
                <a16:creationId xmlns:a16="http://schemas.microsoft.com/office/drawing/2014/main" id="{6DD8FA1B-AB9E-4896-8A19-81F8BBE48AC6}"/>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6821488" y="4935538"/>
            <a:ext cx="12382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Image 17">
            <a:extLst>
              <a:ext uri="{FF2B5EF4-FFF2-40B4-BE49-F238E27FC236}">
                <a16:creationId xmlns:a16="http://schemas.microsoft.com/office/drawing/2014/main" id="{61BF2A00-3460-4A2F-9CA7-61D35B2B82C1}"/>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8154988" y="47148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Image 18">
            <a:extLst>
              <a:ext uri="{FF2B5EF4-FFF2-40B4-BE49-F238E27FC236}">
                <a16:creationId xmlns:a16="http://schemas.microsoft.com/office/drawing/2014/main" id="{B372C13F-79BF-429F-B404-41A996BFE9E4}"/>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0477500" y="4560888"/>
            <a:ext cx="167005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Image 19">
            <a:extLst>
              <a:ext uri="{FF2B5EF4-FFF2-40B4-BE49-F238E27FC236}">
                <a16:creationId xmlns:a16="http://schemas.microsoft.com/office/drawing/2014/main" id="{35624E22-886B-4A91-A523-7F1634B3A7D6}"/>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8818563" y="33338"/>
            <a:ext cx="138588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fruitsLogo9_ss">
            <a:extLst>
              <a:ext uri="{FF2B5EF4-FFF2-40B4-BE49-F238E27FC236}">
                <a16:creationId xmlns:a16="http://schemas.microsoft.com/office/drawing/2014/main" id="{092A3F6E-5334-438E-83F0-1725AB50CBD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32150" y="2127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A249612-AB99-46D1-A01D-BC7FA3CB939E}"/>
              </a:ext>
            </a:extLst>
          </p:cNvPr>
          <p:cNvSpPr>
            <a:spLocks noGrp="1"/>
          </p:cNvSpPr>
          <p:nvPr>
            <p:ph type="sldNum" sz="quarter" idx="12"/>
          </p:nvPr>
        </p:nvSpPr>
        <p:spPr>
          <a:xfrm>
            <a:off x="56032" y="155072"/>
            <a:ext cx="466725" cy="309562"/>
          </a:xfrm>
        </p:spPr>
        <p:txBody>
          <a:bodyPr/>
          <a:lstStyle/>
          <a:p>
            <a:pPr>
              <a:defRPr/>
            </a:pPr>
            <a:fld id="{2256DC20-69D2-4027-AA9B-C636A1DB5A30}" type="slidenum">
              <a:rPr lang="fr-FR"/>
              <a:pPr>
                <a:defRPr/>
              </a:pPr>
              <a:t>88</a:t>
            </a:fld>
            <a:endParaRPr lang="fr-FR" dirty="0"/>
          </a:p>
        </p:txBody>
      </p:sp>
      <p:sp>
        <p:nvSpPr>
          <p:cNvPr id="74757" name="Rectangle 5">
            <a:extLst>
              <a:ext uri="{FF2B5EF4-FFF2-40B4-BE49-F238E27FC236}">
                <a16:creationId xmlns:a16="http://schemas.microsoft.com/office/drawing/2014/main" id="{A6F1C08F-1A61-4797-9A9D-93B27AAC0C8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4758" name="Rectangle 13">
            <a:extLst>
              <a:ext uri="{FF2B5EF4-FFF2-40B4-BE49-F238E27FC236}">
                <a16:creationId xmlns:a16="http://schemas.microsoft.com/office/drawing/2014/main" id="{4D8ED37E-29E8-44A4-856A-D9D9A5D29A38}"/>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4760" name="Image 15" descr="logo salinisation2_s.jpg">
            <a:extLst>
              <a:ext uri="{FF2B5EF4-FFF2-40B4-BE49-F238E27FC236}">
                <a16:creationId xmlns:a16="http://schemas.microsoft.com/office/drawing/2014/main" id="{9D6004A8-4D40-4CD4-8516-7DB6613392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0319" y="111918"/>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Rectangle 9">
            <a:extLst>
              <a:ext uri="{FF2B5EF4-FFF2-40B4-BE49-F238E27FC236}">
                <a16:creationId xmlns:a16="http://schemas.microsoft.com/office/drawing/2014/main" id="{2CFC2900-D42C-4352-ADBC-EEC669BD5EAA}"/>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grands arbres</a:t>
            </a:r>
            <a:endParaRPr lang="fr-FR" altLang="fr-FR" dirty="0"/>
          </a:p>
        </p:txBody>
      </p:sp>
      <p:sp>
        <p:nvSpPr>
          <p:cNvPr id="74762" name="Rectangle 10">
            <a:extLst>
              <a:ext uri="{FF2B5EF4-FFF2-40B4-BE49-F238E27FC236}">
                <a16:creationId xmlns:a16="http://schemas.microsoft.com/office/drawing/2014/main" id="{F7B4FB13-69E7-45CF-BAC3-FF6829F563E0}"/>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 name="Espace réservé du pied de page 1">
            <a:extLst>
              <a:ext uri="{FF2B5EF4-FFF2-40B4-BE49-F238E27FC236}">
                <a16:creationId xmlns:a16="http://schemas.microsoft.com/office/drawing/2014/main" id="{31738E87-222E-4421-89FF-29F87A0AC9D9}"/>
              </a:ext>
            </a:extLst>
          </p:cNvPr>
          <p:cNvSpPr>
            <a:spLocks noGrp="1"/>
          </p:cNvSpPr>
          <p:nvPr>
            <p:ph type="ftr" sz="quarter" idx="11"/>
          </p:nvPr>
        </p:nvSpPr>
        <p:spPr>
          <a:xfrm>
            <a:off x="4253753" y="6538912"/>
            <a:ext cx="4114800" cy="365125"/>
          </a:xfrm>
        </p:spPr>
        <p:txBody>
          <a:bodyPr/>
          <a:lstStyle/>
          <a:p>
            <a:r>
              <a:rPr lang="fr-FR"/>
              <a:t>Haies défensives de climat tempéré et tropical - B. Lisan</a:t>
            </a:r>
          </a:p>
        </p:txBody>
      </p:sp>
      <p:sp>
        <p:nvSpPr>
          <p:cNvPr id="12" name="Rectangle 11">
            <a:extLst>
              <a:ext uri="{FF2B5EF4-FFF2-40B4-BE49-F238E27FC236}">
                <a16:creationId xmlns:a16="http://schemas.microsoft.com/office/drawing/2014/main" id="{2990CC14-2C8A-4EF1-BCD3-B9658EEBF85E}"/>
              </a:ext>
            </a:extLst>
          </p:cNvPr>
          <p:cNvSpPr/>
          <p:nvPr/>
        </p:nvSpPr>
        <p:spPr>
          <a:xfrm>
            <a:off x="136525" y="881619"/>
            <a:ext cx="6202983" cy="369332"/>
          </a:xfrm>
          <a:prstGeom prst="rect">
            <a:avLst/>
          </a:prstGeom>
        </p:spPr>
        <p:txBody>
          <a:bodyPr wrap="square">
            <a:spAutoFit/>
          </a:bodyPr>
          <a:lstStyle/>
          <a:p>
            <a:r>
              <a:rPr lang="fr-FR" b="1" dirty="0">
                <a:solidFill>
                  <a:srgbClr val="008000"/>
                </a:solidFill>
              </a:rPr>
              <a:t>3.24. Pourghère</a:t>
            </a:r>
            <a:r>
              <a:rPr lang="fr-FR" b="1" i="1" dirty="0">
                <a:solidFill>
                  <a:srgbClr val="008000"/>
                </a:solidFill>
              </a:rPr>
              <a:t> </a:t>
            </a:r>
            <a:r>
              <a:rPr lang="fr-FR" b="1" dirty="0">
                <a:solidFill>
                  <a:srgbClr val="008000"/>
                </a:solidFill>
              </a:rPr>
              <a:t>(</a:t>
            </a:r>
            <a:r>
              <a:rPr lang="fr-FR" b="1" i="1" dirty="0">
                <a:solidFill>
                  <a:srgbClr val="008000"/>
                </a:solidFill>
              </a:rPr>
              <a:t>Jatropha </a:t>
            </a:r>
            <a:r>
              <a:rPr lang="fr-FR" b="1" i="1" dirty="0" err="1">
                <a:solidFill>
                  <a:srgbClr val="008000"/>
                </a:solidFill>
              </a:rPr>
              <a:t>curcas</a:t>
            </a:r>
            <a:r>
              <a:rPr lang="fr-FR" b="1" dirty="0">
                <a:solidFill>
                  <a:srgbClr val="008000"/>
                </a:solidFill>
              </a:rPr>
              <a:t>) (famille des</a:t>
            </a:r>
            <a:r>
              <a:rPr lang="fr-FR" dirty="0"/>
              <a:t> </a:t>
            </a:r>
            <a:r>
              <a:rPr lang="fr-FR" i="1" u="sng" dirty="0" err="1">
                <a:hlinkClick r:id="rId3"/>
              </a:rPr>
              <a:t>Euphorbiaceae</a:t>
            </a:r>
            <a:r>
              <a:rPr lang="fr-FR" b="1" dirty="0">
                <a:solidFill>
                  <a:srgbClr val="008000"/>
                </a:solidFill>
              </a:rPr>
              <a:t>)</a:t>
            </a:r>
            <a:r>
              <a:rPr lang="fr-FR" b="1" i="1" dirty="0">
                <a:solidFill>
                  <a:srgbClr val="008000"/>
                </a:solidFill>
              </a:rPr>
              <a:t> </a:t>
            </a:r>
            <a:endParaRPr lang="fr-FR" b="1" dirty="0">
              <a:solidFill>
                <a:srgbClr val="008000"/>
              </a:solidFill>
            </a:endParaRPr>
          </a:p>
        </p:txBody>
      </p:sp>
      <p:sp>
        <p:nvSpPr>
          <p:cNvPr id="13" name="ZoneTexte 12">
            <a:extLst>
              <a:ext uri="{FF2B5EF4-FFF2-40B4-BE49-F238E27FC236}">
                <a16:creationId xmlns:a16="http://schemas.microsoft.com/office/drawing/2014/main" id="{F1B41B45-59E1-4D09-AFB5-68B3BAF4D7A8}"/>
              </a:ext>
            </a:extLst>
          </p:cNvPr>
          <p:cNvSpPr txBox="1"/>
          <p:nvPr/>
        </p:nvSpPr>
        <p:spPr>
          <a:xfrm>
            <a:off x="139849" y="1271190"/>
            <a:ext cx="11865685" cy="3508653"/>
          </a:xfrm>
          <a:prstGeom prst="rect">
            <a:avLst/>
          </a:prstGeom>
          <a:noFill/>
        </p:spPr>
        <p:txBody>
          <a:bodyPr wrap="square" rtlCol="0">
            <a:spAutoFit/>
          </a:bodyPr>
          <a:lstStyle/>
          <a:p>
            <a:r>
              <a:rPr lang="fr-FR" dirty="0"/>
              <a:t>Bien qu'étant </a:t>
            </a:r>
            <a:r>
              <a:rPr lang="fr-FR" b="1" dirty="0">
                <a:solidFill>
                  <a:srgbClr val="FF0000"/>
                </a:solidFill>
              </a:rPr>
              <a:t>toxique</a:t>
            </a:r>
            <a:r>
              <a:rPr lang="fr-FR" dirty="0"/>
              <a:t>, cet arbuste et </a:t>
            </a:r>
            <a:r>
              <a:rPr lang="fr-FR" dirty="0">
                <a:hlinkClick r:id="rId4" tooltip="Plante succulente"/>
              </a:rPr>
              <a:t>plante succulente</a:t>
            </a:r>
            <a:r>
              <a:rPr lang="fr-FR" dirty="0"/>
              <a:t>, poussant en </a:t>
            </a:r>
            <a:r>
              <a:rPr lang="fr-FR" dirty="0">
                <a:hlinkClick r:id="rId5" tooltip="Climat tropical"/>
              </a:rPr>
              <a:t>climat tropical</a:t>
            </a:r>
            <a:r>
              <a:rPr lang="fr-FR" dirty="0"/>
              <a:t> à </a:t>
            </a:r>
            <a:r>
              <a:rPr lang="fr-FR" dirty="0" err="1"/>
              <a:t>sub-tropical</a:t>
            </a:r>
            <a:r>
              <a:rPr lang="fr-FR" dirty="0"/>
              <a:t>, pouvant atteindre 8 m de hauteur, est cultivé notamment pour la production d'</a:t>
            </a:r>
            <a:r>
              <a:rPr lang="fr-FR" dirty="0">
                <a:hlinkClick r:id="rId6" tooltip="Huile de jatropha"/>
              </a:rPr>
              <a:t>huile</a:t>
            </a:r>
            <a:r>
              <a:rPr lang="fr-FR" dirty="0"/>
              <a:t> à usage principalement industriel. Ses fleurs sont de couleur rouge. Le fruit entier contient 25 % d'huile et les graines 37 %. La plante dégage une mauvaise odeur. Par ses racines fortes et profondes, ainsi que par son tronc à </a:t>
            </a:r>
            <a:r>
              <a:rPr lang="fr-FR" dirty="0" err="1">
                <a:hlinkClick r:id="rId7" tooltip="Caudex"/>
              </a:rPr>
              <a:t>caudex</a:t>
            </a:r>
            <a:r>
              <a:rPr lang="fr-FR" dirty="0"/>
              <a:t> qui constitue un réservoir d’eau, le </a:t>
            </a:r>
            <a:r>
              <a:rPr lang="fr-FR" b="1" dirty="0">
                <a:solidFill>
                  <a:srgbClr val="008000"/>
                </a:solidFill>
              </a:rPr>
              <a:t>jatropha est capable de résister à des périodes de </a:t>
            </a:r>
            <a:r>
              <a:rPr lang="fr-FR" b="1" dirty="0">
                <a:solidFill>
                  <a:srgbClr val="008000"/>
                </a:solidFill>
                <a:hlinkClick r:id="rId8" tooltip="Sécheresse"/>
              </a:rPr>
              <a:t>sécheresse</a:t>
            </a:r>
            <a:r>
              <a:rPr lang="fr-FR" b="1" dirty="0">
                <a:solidFill>
                  <a:srgbClr val="008000"/>
                </a:solidFill>
              </a:rPr>
              <a:t> prolongée</a:t>
            </a:r>
            <a:r>
              <a:rPr lang="fr-FR" dirty="0"/>
              <a:t>. </a:t>
            </a:r>
            <a:r>
              <a:rPr lang="fr-FR" b="1" dirty="0">
                <a:solidFill>
                  <a:srgbClr val="008000"/>
                </a:solidFill>
              </a:rPr>
              <a:t>Il ne nécessite aucun entretien particulier </a:t>
            </a:r>
            <a:r>
              <a:rPr lang="fr-FR" dirty="0"/>
              <a:t>mais, pour bien fructifier, a besoin d'au moins 400 à 600 mm de précipitations annuelles. La plante supporte mal des précipitations supérieures à 2 000 </a:t>
            </a:r>
            <a:r>
              <a:rPr lang="fr-FR" dirty="0" err="1"/>
              <a:t>mm.</a:t>
            </a:r>
            <a:r>
              <a:rPr lang="fr-FR" dirty="0"/>
              <a:t> Il faut 12 mois pour obtenir une plante adulte à partir de graines ou 9 mois à partir d'une bouture mais le pourghère atteint sa pleine productivité en 3 ou 4 ans selon la nature du sol et le climat. La plante vit plus de 50 ans. Elle peut commencer à produire au bout d’un an. </a:t>
            </a:r>
            <a:r>
              <a:rPr lang="fr-FR" b="1" dirty="0">
                <a:solidFill>
                  <a:srgbClr val="008000"/>
                </a:solidFill>
              </a:rPr>
              <a:t>Il s'adapte aux sols arides ou semi-arides impropres à la plupart des cultures vivrières</a:t>
            </a:r>
            <a:r>
              <a:rPr lang="fr-FR" dirty="0"/>
              <a:t>. Il a des qualités</a:t>
            </a:r>
          </a:p>
          <a:p>
            <a:r>
              <a:rPr lang="fr-FR" dirty="0">
                <a:hlinkClick r:id="rId9" tooltip="Insecticide"/>
              </a:rPr>
              <a:t>insecticides</a:t>
            </a:r>
            <a:r>
              <a:rPr lang="fr-FR" dirty="0"/>
              <a:t> et </a:t>
            </a:r>
            <a:r>
              <a:rPr lang="fr-FR" dirty="0">
                <a:hlinkClick r:id="rId10" tooltip="Fongicide"/>
              </a:rPr>
              <a:t>fongicides</a:t>
            </a:r>
            <a:r>
              <a:rPr lang="fr-FR" dirty="0"/>
              <a:t>.</a:t>
            </a:r>
            <a:r>
              <a:rPr lang="fr-FR" sz="1200" dirty="0"/>
              <a:t> </a:t>
            </a:r>
            <a:r>
              <a:rPr lang="fr-FR" sz="1200" dirty="0">
                <a:solidFill>
                  <a:srgbClr val="222222"/>
                </a:solidFill>
                <a:cs typeface="Arial" panose="020B0604020202020204" pitchFamily="34" charset="0"/>
              </a:rPr>
              <a:t>C</a:t>
            </a:r>
            <a:r>
              <a:rPr lang="fr-FR" altLang="fr-FR" sz="1200" dirty="0">
                <a:solidFill>
                  <a:srgbClr val="222222"/>
                </a:solidFill>
                <a:cs typeface="Arial" panose="020B0604020202020204" pitchFamily="34" charset="0"/>
              </a:rPr>
              <a:t>haque arbre épineux adulte donne 10 à 20 fruits, entre 2 et 6 kg de graines par an généralement en deux fructifications selon le </a:t>
            </a:r>
            <a:r>
              <a:rPr lang="fr-FR" altLang="fr-FR" sz="1200" dirty="0">
                <a:solidFill>
                  <a:srgbClr val="0B0080"/>
                </a:solidFill>
                <a:cs typeface="Arial" panose="020B0604020202020204" pitchFamily="34" charset="0"/>
                <a:hlinkClick r:id="rId11" tooltip="Cultivar"/>
              </a:rPr>
              <a:t>cultivar</a:t>
            </a:r>
            <a:r>
              <a:rPr lang="fr-FR" altLang="fr-FR" sz="1200" dirty="0">
                <a:solidFill>
                  <a:srgbClr val="222222"/>
                </a:solidFill>
                <a:cs typeface="Arial" panose="020B0604020202020204" pitchFamily="34" charset="0"/>
              </a:rPr>
              <a:t> utilisé et la richesse du </a:t>
            </a:r>
            <a:r>
              <a:rPr lang="fr-FR" altLang="fr-FR" sz="1200" dirty="0">
                <a:solidFill>
                  <a:srgbClr val="0B0080"/>
                </a:solidFill>
                <a:cs typeface="Arial" panose="020B0604020202020204" pitchFamily="34" charset="0"/>
                <a:hlinkClick r:id="rId12" tooltip="Sol (pédologie)"/>
              </a:rPr>
              <a:t>sol</a:t>
            </a:r>
            <a:r>
              <a:rPr lang="fr-FR" altLang="fr-FR" sz="1200" dirty="0">
                <a:solidFill>
                  <a:srgbClr val="222222"/>
                </a:solidFill>
                <a:cs typeface="Arial" panose="020B0604020202020204" pitchFamily="34" charset="0"/>
              </a:rPr>
              <a:t>. 5 kilos de fruits donnent 1 litre de bio-carburant. </a:t>
            </a:r>
            <a:r>
              <a:rPr lang="fr-FR" sz="1200" dirty="0"/>
              <a:t>La multiplication du jatropha se fait par </a:t>
            </a:r>
            <a:r>
              <a:rPr lang="fr-FR" sz="1200" dirty="0">
                <a:hlinkClick r:id="rId13" tooltip="Semis (agriculture)"/>
              </a:rPr>
              <a:t>semis</a:t>
            </a:r>
            <a:r>
              <a:rPr lang="fr-FR" sz="1200" dirty="0"/>
              <a:t> ou par </a:t>
            </a:r>
            <a:r>
              <a:rPr lang="fr-FR" sz="1200" dirty="0">
                <a:hlinkClick r:id="rId14" tooltip="Bouture"/>
              </a:rPr>
              <a:t>bouture</a:t>
            </a:r>
            <a:r>
              <a:rPr lang="fr-FR" sz="1200" dirty="0"/>
              <a:t> qui donne de bons résultats. Ce dernier mode de multiplication a aussi l’avantage que la plante grandit plus rapidement et donne des fruits plus tôt. Le semis produit une racine pivotante plus adaptée aux besoins de la protection antiérosive. La plante démarre bien après un brulis. </a:t>
            </a:r>
            <a:r>
              <a:rPr lang="fr-FR" dirty="0"/>
              <a:t> </a:t>
            </a:r>
            <a:r>
              <a:rPr lang="fr-FR" sz="1200" dirty="0"/>
              <a:t>L'extrait de </a:t>
            </a:r>
            <a:r>
              <a:rPr lang="fr-FR" sz="1200" i="1" dirty="0"/>
              <a:t>Jatropha </a:t>
            </a:r>
            <a:r>
              <a:rPr lang="fr-FR" sz="1200" i="1" dirty="0" err="1"/>
              <a:t>curcas</a:t>
            </a:r>
            <a:r>
              <a:rPr lang="fr-FR" sz="1200" dirty="0"/>
              <a:t> serait un excellent </a:t>
            </a:r>
            <a:r>
              <a:rPr lang="fr-FR" sz="1200" dirty="0" err="1">
                <a:hlinkClick r:id="rId15" tooltip="Molluscide (page inexistante)"/>
              </a:rPr>
              <a:t>molluscide</a:t>
            </a:r>
            <a:r>
              <a:rPr lang="fr-FR" sz="1200" dirty="0"/>
              <a:t>. </a:t>
            </a:r>
            <a:r>
              <a:rPr lang="fr-FR" sz="1200" b="1" dirty="0" err="1"/>
              <a:t>Hardiness</a:t>
            </a:r>
            <a:r>
              <a:rPr lang="fr-FR" sz="1200" b="1" dirty="0"/>
              <a:t> Zones</a:t>
            </a:r>
            <a:r>
              <a:rPr lang="fr-FR" sz="1200" dirty="0"/>
              <a:t> 9-13. </a:t>
            </a:r>
            <a:r>
              <a:rPr lang="fr-FR" altLang="fr-FR" sz="1200" dirty="0">
                <a:solidFill>
                  <a:srgbClr val="222222"/>
                </a:solidFill>
                <a:cs typeface="Arial" panose="020B0604020202020204" pitchFamily="34" charset="0"/>
              </a:rPr>
              <a:t>Source : </a:t>
            </a:r>
            <a:r>
              <a:rPr lang="fr-FR" altLang="fr-FR" sz="1200" dirty="0">
                <a:solidFill>
                  <a:srgbClr val="222222"/>
                </a:solidFill>
                <a:cs typeface="Arial" panose="020B0604020202020204" pitchFamily="34" charset="0"/>
                <a:hlinkClick r:id="rId16"/>
              </a:rPr>
              <a:t>https://fr.wikipedia.org/wiki/Jatropha_curcas</a:t>
            </a:r>
            <a:r>
              <a:rPr lang="fr-FR" altLang="fr-FR" sz="1200" dirty="0">
                <a:solidFill>
                  <a:srgbClr val="222222"/>
                </a:solidFill>
                <a:cs typeface="Arial" panose="020B0604020202020204" pitchFamily="34" charset="0"/>
              </a:rPr>
              <a:t> </a:t>
            </a:r>
            <a:endParaRPr lang="fr-FR" dirty="0"/>
          </a:p>
        </p:txBody>
      </p:sp>
      <p:pic>
        <p:nvPicPr>
          <p:cNvPr id="14" name="Image 13" descr="Une image contenant extérieur, herbe&#10;&#10;Description générée avec un niveau de confiance élevé">
            <a:extLst>
              <a:ext uri="{FF2B5EF4-FFF2-40B4-BE49-F238E27FC236}">
                <a16:creationId xmlns:a16="http://schemas.microsoft.com/office/drawing/2014/main" id="{9DA97A68-EB7D-4D52-9343-84C0E64DFD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9849" y="4925965"/>
            <a:ext cx="2628900" cy="1743075"/>
          </a:xfrm>
          <a:prstGeom prst="rect">
            <a:avLst/>
          </a:prstGeom>
        </p:spPr>
      </p:pic>
      <p:pic>
        <p:nvPicPr>
          <p:cNvPr id="15" name="Image 14" descr="Une image contenant vert, extérieur, plante, arbre&#10;&#10;Description générée avec un niveau de confiance élevé">
            <a:extLst>
              <a:ext uri="{FF2B5EF4-FFF2-40B4-BE49-F238E27FC236}">
                <a16:creationId xmlns:a16="http://schemas.microsoft.com/office/drawing/2014/main" id="{12D0EC46-2DF6-4634-AF6D-18C6B929A33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84389" y="4959275"/>
            <a:ext cx="1529674" cy="1944762"/>
          </a:xfrm>
          <a:prstGeom prst="rect">
            <a:avLst/>
          </a:prstGeom>
        </p:spPr>
      </p:pic>
      <p:pic>
        <p:nvPicPr>
          <p:cNvPr id="16" name="Image 15" descr="Une image contenant fleur, fève, plante, table&#10;&#10;Description générée avec un niveau de confiance très élevé">
            <a:extLst>
              <a:ext uri="{FF2B5EF4-FFF2-40B4-BE49-F238E27FC236}">
                <a16:creationId xmlns:a16="http://schemas.microsoft.com/office/drawing/2014/main" id="{F373E8B1-3767-49BF-BD7D-C1EC8A6D66D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63699" y="4826695"/>
            <a:ext cx="2466975" cy="1847850"/>
          </a:xfrm>
          <a:prstGeom prst="rect">
            <a:avLst/>
          </a:prstGeom>
        </p:spPr>
      </p:pic>
      <p:pic>
        <p:nvPicPr>
          <p:cNvPr id="17" name="Image 16" descr="Une image contenant herbe, terrain, champignon, lichen&#10;&#10;Description générée avec un niveau de confiance très élevé">
            <a:extLst>
              <a:ext uri="{FF2B5EF4-FFF2-40B4-BE49-F238E27FC236}">
                <a16:creationId xmlns:a16="http://schemas.microsoft.com/office/drawing/2014/main" id="{B6761DB9-3DFB-42FA-9C4E-DD11EFA62CB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430037" y="4950520"/>
            <a:ext cx="2857500" cy="1600200"/>
          </a:xfrm>
          <a:prstGeom prst="rect">
            <a:avLst/>
          </a:prstGeom>
        </p:spPr>
      </p:pic>
      <p:pic>
        <p:nvPicPr>
          <p:cNvPr id="18" name="Image 17" descr="Une image contenant arbre, ciel, extérieur&#10;&#10;Description générée avec un niveau de confiance très élevé">
            <a:extLst>
              <a:ext uri="{FF2B5EF4-FFF2-40B4-BE49-F238E27FC236}">
                <a16:creationId xmlns:a16="http://schemas.microsoft.com/office/drawing/2014/main" id="{99EBE9F7-14A1-4B5E-9BDB-CDB46258EC5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45627" y="4787528"/>
            <a:ext cx="2143125" cy="2143125"/>
          </a:xfrm>
          <a:prstGeom prst="rect">
            <a:avLst/>
          </a:prstGeom>
        </p:spPr>
      </p:pic>
      <p:pic>
        <p:nvPicPr>
          <p:cNvPr id="19" name="Picture 2" descr="toxic-2ss">
            <a:extLst>
              <a:ext uri="{FF2B5EF4-FFF2-40B4-BE49-F238E27FC236}">
                <a16:creationId xmlns:a16="http://schemas.microsoft.com/office/drawing/2014/main" id="{5083E687-4791-4052-B570-92F9192904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42307" y="155072"/>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5">
            <a:extLst>
              <a:ext uri="{FF2B5EF4-FFF2-40B4-BE49-F238E27FC236}">
                <a16:creationId xmlns:a16="http://schemas.microsoft.com/office/drawing/2014/main" id="{5D43DE56-9A6C-4928-BA35-2FEB63589EC2}"/>
              </a:ext>
            </a:extLst>
          </p:cNvPr>
          <p:cNvSpPr>
            <a:spLocks noChangeArrowheads="1"/>
          </p:cNvSpPr>
          <p:nvPr/>
        </p:nvSpPr>
        <p:spPr bwMode="auto">
          <a:xfrm>
            <a:off x="7761614" y="-18871"/>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pic>
        <p:nvPicPr>
          <p:cNvPr id="21" name="Image 20" descr="logo aride_s.jpg">
            <a:extLst>
              <a:ext uri="{FF2B5EF4-FFF2-40B4-BE49-F238E27FC236}">
                <a16:creationId xmlns:a16="http://schemas.microsoft.com/office/drawing/2014/main" id="{970C108F-0CDB-417C-971F-84AC5A29BD0F}"/>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340500" y="82403"/>
            <a:ext cx="44993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a:extLst>
              <a:ext uri="{FF2B5EF4-FFF2-40B4-BE49-F238E27FC236}">
                <a16:creationId xmlns:a16="http://schemas.microsoft.com/office/drawing/2014/main" id="{294048A2-DA58-4FB9-8543-99C01BADAF2E}"/>
              </a:ext>
            </a:extLst>
          </p:cNvPr>
          <p:cNvPicPr>
            <a:picLocks noChangeAspect="1"/>
          </p:cNvPicPr>
          <p:nvPr/>
        </p:nvPicPr>
        <p:blipFill>
          <a:blip r:embed="rId24"/>
          <a:stretch>
            <a:fillRect/>
          </a:stretch>
        </p:blipFill>
        <p:spPr>
          <a:xfrm>
            <a:off x="10799613" y="9028"/>
            <a:ext cx="1314450" cy="1219200"/>
          </a:xfrm>
          <a:prstGeom prst="rect">
            <a:avLst/>
          </a:prstGeom>
        </p:spPr>
      </p:pic>
      <p:pic>
        <p:nvPicPr>
          <p:cNvPr id="23" name="Picture 2" descr="medicament2_s">
            <a:extLst>
              <a:ext uri="{FF2B5EF4-FFF2-40B4-BE49-F238E27FC236}">
                <a16:creationId xmlns:a16="http://schemas.microsoft.com/office/drawing/2014/main" id="{B9BD3832-F9B9-4A83-B744-460D56B087A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942778" y="223897"/>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a:extLst>
              <a:ext uri="{FF2B5EF4-FFF2-40B4-BE49-F238E27FC236}">
                <a16:creationId xmlns:a16="http://schemas.microsoft.com/office/drawing/2014/main" id="{A60B3F36-5CFB-44DA-9EFF-7222047D4D23}"/>
              </a:ext>
            </a:extLst>
          </p:cNvPr>
          <p:cNvPicPr>
            <a:picLocks noChangeAspect="1"/>
          </p:cNvPicPr>
          <p:nvPr/>
        </p:nvPicPr>
        <p:blipFill>
          <a:blip r:embed="rId26"/>
          <a:stretch>
            <a:fillRect/>
          </a:stretch>
        </p:blipFill>
        <p:spPr>
          <a:xfrm>
            <a:off x="904090" y="19189"/>
            <a:ext cx="400050" cy="352425"/>
          </a:xfrm>
          <a:prstGeom prst="rect">
            <a:avLst/>
          </a:prstGeom>
        </p:spPr>
      </p:pic>
      <p:pic>
        <p:nvPicPr>
          <p:cNvPr id="25" name="Image 24">
            <a:extLst>
              <a:ext uri="{FF2B5EF4-FFF2-40B4-BE49-F238E27FC236}">
                <a16:creationId xmlns:a16="http://schemas.microsoft.com/office/drawing/2014/main" id="{9A7B522A-9DCC-48F1-9886-CF690FC187EA}"/>
              </a:ext>
            </a:extLst>
          </p:cNvPr>
          <p:cNvPicPr>
            <a:picLocks noChangeAspect="1"/>
          </p:cNvPicPr>
          <p:nvPr/>
        </p:nvPicPr>
        <p:blipFill>
          <a:blip r:embed="rId26"/>
          <a:stretch>
            <a:fillRect/>
          </a:stretch>
        </p:blipFill>
        <p:spPr>
          <a:xfrm>
            <a:off x="1323875" y="9028"/>
            <a:ext cx="400050" cy="352425"/>
          </a:xfrm>
          <a:prstGeom prst="rect">
            <a:avLst/>
          </a:prstGeom>
        </p:spPr>
      </p:pic>
      <p:pic>
        <p:nvPicPr>
          <p:cNvPr id="26" name="Image 25">
            <a:extLst>
              <a:ext uri="{FF2B5EF4-FFF2-40B4-BE49-F238E27FC236}">
                <a16:creationId xmlns:a16="http://schemas.microsoft.com/office/drawing/2014/main" id="{E8FC17A3-71DD-4903-A46C-4B5041E22BB4}"/>
              </a:ext>
            </a:extLst>
          </p:cNvPr>
          <p:cNvPicPr>
            <a:picLocks noChangeAspect="1"/>
          </p:cNvPicPr>
          <p:nvPr/>
        </p:nvPicPr>
        <p:blipFill>
          <a:blip r:embed="rId26"/>
          <a:stretch>
            <a:fillRect/>
          </a:stretch>
        </p:blipFill>
        <p:spPr>
          <a:xfrm>
            <a:off x="1760925" y="-820"/>
            <a:ext cx="400050" cy="352425"/>
          </a:xfrm>
          <a:prstGeom prst="rect">
            <a:avLst/>
          </a:prstGeom>
        </p:spPr>
      </p:pic>
      <p:sp>
        <p:nvSpPr>
          <p:cNvPr id="27" name="Rectangle 13">
            <a:extLst>
              <a:ext uri="{FF2B5EF4-FFF2-40B4-BE49-F238E27FC236}">
                <a16:creationId xmlns:a16="http://schemas.microsoft.com/office/drawing/2014/main" id="{1967D1C5-9150-40B5-A8B8-B6A8D84A68BD}"/>
              </a:ext>
            </a:extLst>
          </p:cNvPr>
          <p:cNvSpPr>
            <a:spLocks noChangeArrowheads="1"/>
          </p:cNvSpPr>
          <p:nvPr/>
        </p:nvSpPr>
        <p:spPr bwMode="auto">
          <a:xfrm>
            <a:off x="2423454" y="50442"/>
            <a:ext cx="572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008000"/>
                </a:solidFill>
              </a:rPr>
              <a:t>↗↗</a:t>
            </a:r>
            <a:endParaRPr lang="fr-FR" altLang="fr-FR" sz="1800" dirty="0">
              <a:latin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93B9769-9CA2-469A-A772-3BDEF41CE6E0}"/>
              </a:ext>
            </a:extLst>
          </p:cNvPr>
          <p:cNvSpPr>
            <a:spLocks noGrp="1"/>
          </p:cNvSpPr>
          <p:nvPr>
            <p:ph type="sldNum" sz="quarter" idx="12"/>
          </p:nvPr>
        </p:nvSpPr>
        <p:spPr>
          <a:xfrm>
            <a:off x="50808" y="144463"/>
            <a:ext cx="466725" cy="309562"/>
          </a:xfrm>
        </p:spPr>
        <p:txBody>
          <a:bodyPr/>
          <a:lstStyle/>
          <a:p>
            <a:pPr>
              <a:defRPr/>
            </a:pPr>
            <a:fld id="{80840C29-E9EF-46A2-86FC-0F3894AA66E8}" type="slidenum">
              <a:rPr lang="fr-FR"/>
              <a:pPr>
                <a:defRPr/>
              </a:pPr>
              <a:t>89</a:t>
            </a:fld>
            <a:endParaRPr lang="fr-FR" dirty="0"/>
          </a:p>
        </p:txBody>
      </p:sp>
      <p:sp>
        <p:nvSpPr>
          <p:cNvPr id="75779" name="Rectangle 2">
            <a:extLst>
              <a:ext uri="{FF2B5EF4-FFF2-40B4-BE49-F238E27FC236}">
                <a16:creationId xmlns:a16="http://schemas.microsoft.com/office/drawing/2014/main" id="{09A7CB07-84C2-4B2B-9D1F-BFE3E777AAED}"/>
              </a:ext>
            </a:extLst>
          </p:cNvPr>
          <p:cNvSpPr>
            <a:spLocks noChangeArrowheads="1"/>
          </p:cNvSpPr>
          <p:nvPr/>
        </p:nvSpPr>
        <p:spPr bwMode="auto">
          <a:xfrm>
            <a:off x="69850" y="873125"/>
            <a:ext cx="715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3.25. </a:t>
            </a:r>
            <a:r>
              <a:rPr lang="fr-FR" altLang="fr-FR" i="1" dirty="0" err="1">
                <a:solidFill>
                  <a:srgbClr val="008000"/>
                </a:solidFill>
              </a:rPr>
              <a:t>Lannea</a:t>
            </a:r>
            <a:r>
              <a:rPr lang="fr-FR" altLang="fr-FR" i="1" dirty="0">
                <a:solidFill>
                  <a:srgbClr val="008000"/>
                </a:solidFill>
              </a:rPr>
              <a:t> </a:t>
            </a:r>
            <a:r>
              <a:rPr lang="fr-FR" altLang="fr-FR" i="1" dirty="0" err="1">
                <a:solidFill>
                  <a:srgbClr val="008000"/>
                </a:solidFill>
              </a:rPr>
              <a:t>acida</a:t>
            </a:r>
            <a:r>
              <a:rPr lang="fr-FR" altLang="fr-FR" i="1" dirty="0">
                <a:solidFill>
                  <a:srgbClr val="008000"/>
                </a:solidFill>
              </a:rPr>
              <a:t> </a:t>
            </a:r>
            <a:r>
              <a:rPr lang="fr-FR" altLang="fr-FR" dirty="0">
                <a:solidFill>
                  <a:srgbClr val="008000"/>
                </a:solidFill>
              </a:rPr>
              <a:t>(Raisinier) (</a:t>
            </a:r>
            <a:r>
              <a:rPr lang="fr-FR" dirty="0">
                <a:solidFill>
                  <a:srgbClr val="008000"/>
                </a:solidFill>
                <a:latin typeface="Arial" panose="020B0604020202020204" pitchFamily="34" charset="0"/>
              </a:rPr>
              <a:t>famille des</a:t>
            </a:r>
            <a:r>
              <a:rPr lang="fr-FR" dirty="0">
                <a:solidFill>
                  <a:srgbClr val="222222"/>
                </a:solidFill>
                <a:latin typeface="Arial" panose="020B0604020202020204" pitchFamily="34" charset="0"/>
              </a:rPr>
              <a:t> </a:t>
            </a:r>
            <a:r>
              <a:rPr lang="fr-FR" i="1" dirty="0">
                <a:solidFill>
                  <a:srgbClr val="0B0080"/>
                </a:solidFill>
                <a:latin typeface="Arial" panose="020B0604020202020204" pitchFamily="34" charset="0"/>
                <a:hlinkClick r:id="rId2" tooltip="Anacardiacées"/>
              </a:rPr>
              <a:t>Anacardiacées</a:t>
            </a:r>
            <a:r>
              <a:rPr lang="fr-FR" altLang="fr-FR" dirty="0">
                <a:solidFill>
                  <a:srgbClr val="008000"/>
                </a:solidFill>
              </a:rPr>
              <a:t>)</a:t>
            </a:r>
            <a:endParaRPr lang="fr-FR" altLang="fr-FR" i="1" dirty="0">
              <a:solidFill>
                <a:srgbClr val="008000"/>
              </a:solidFill>
            </a:endParaRPr>
          </a:p>
        </p:txBody>
      </p:sp>
      <p:sp>
        <p:nvSpPr>
          <p:cNvPr id="75780" name="Rectangle 15">
            <a:extLst>
              <a:ext uri="{FF2B5EF4-FFF2-40B4-BE49-F238E27FC236}">
                <a16:creationId xmlns:a16="http://schemas.microsoft.com/office/drawing/2014/main" id="{0EA73329-C4DB-4B64-9050-83C81175057B}"/>
              </a:ext>
            </a:extLst>
          </p:cNvPr>
          <p:cNvSpPr>
            <a:spLocks noChangeArrowheads="1"/>
          </p:cNvSpPr>
          <p:nvPr/>
        </p:nvSpPr>
        <p:spPr bwMode="auto">
          <a:xfrm>
            <a:off x="7678445" y="-34888"/>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rPr>
              <a:t>U</a:t>
            </a:r>
          </a:p>
        </p:txBody>
      </p:sp>
      <p:sp>
        <p:nvSpPr>
          <p:cNvPr id="75781" name="Rectangle 5">
            <a:extLst>
              <a:ext uri="{FF2B5EF4-FFF2-40B4-BE49-F238E27FC236}">
                <a16:creationId xmlns:a16="http://schemas.microsoft.com/office/drawing/2014/main" id="{A6A29310-F4DC-499B-BB7E-572C89494B0B}"/>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5782" name="Rectangle 13">
            <a:extLst>
              <a:ext uri="{FF2B5EF4-FFF2-40B4-BE49-F238E27FC236}">
                <a16:creationId xmlns:a16="http://schemas.microsoft.com/office/drawing/2014/main" id="{EA60D813-B352-4E9E-B1BA-8348B7131C87}"/>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5783" name="Image 14" descr="logo aride_s.jpg">
            <a:extLst>
              <a:ext uri="{FF2B5EF4-FFF2-40B4-BE49-F238E27FC236}">
                <a16:creationId xmlns:a16="http://schemas.microsoft.com/office/drawing/2014/main" id="{E0799546-A87B-415D-A1D9-48D783D9B7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265" y="1269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Rectangle 9">
            <a:extLst>
              <a:ext uri="{FF2B5EF4-FFF2-40B4-BE49-F238E27FC236}">
                <a16:creationId xmlns:a16="http://schemas.microsoft.com/office/drawing/2014/main" id="{5752F814-6643-40E6-851B-5047BFD3BCFB}"/>
              </a:ext>
            </a:extLst>
          </p:cNvPr>
          <p:cNvSpPr>
            <a:spLocks noChangeArrowheads="1"/>
          </p:cNvSpPr>
          <p:nvPr/>
        </p:nvSpPr>
        <p:spPr bwMode="auto">
          <a:xfrm>
            <a:off x="136525" y="588963"/>
            <a:ext cx="7980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sp>
        <p:nvSpPr>
          <p:cNvPr id="75786" name="Rectangle 10">
            <a:extLst>
              <a:ext uri="{FF2B5EF4-FFF2-40B4-BE49-F238E27FC236}">
                <a16:creationId xmlns:a16="http://schemas.microsoft.com/office/drawing/2014/main" id="{41A94B31-7DCF-4AB5-94DF-3D60B33B4372}"/>
              </a:ext>
            </a:extLst>
          </p:cNvPr>
          <p:cNvSpPr>
            <a:spLocks noChangeArrowheads="1"/>
          </p:cNvSpPr>
          <p:nvPr/>
        </p:nvSpPr>
        <p:spPr bwMode="auto">
          <a:xfrm>
            <a:off x="4060078" y="133687"/>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 name="Rectangle 2">
            <a:extLst>
              <a:ext uri="{FF2B5EF4-FFF2-40B4-BE49-F238E27FC236}">
                <a16:creationId xmlns:a16="http://schemas.microsoft.com/office/drawing/2014/main" id="{F6E0D93D-7BB8-4D5A-9136-3614A6113ADF}"/>
              </a:ext>
            </a:extLst>
          </p:cNvPr>
          <p:cNvSpPr/>
          <p:nvPr/>
        </p:nvSpPr>
        <p:spPr>
          <a:xfrm>
            <a:off x="136525" y="1264722"/>
            <a:ext cx="11912040" cy="3139321"/>
          </a:xfrm>
          <a:prstGeom prst="rect">
            <a:avLst/>
          </a:prstGeom>
        </p:spPr>
        <p:txBody>
          <a:bodyPr wrap="square">
            <a:spAutoFit/>
          </a:bodyPr>
          <a:lstStyle/>
          <a:p>
            <a:r>
              <a:rPr lang="fr-FR" dirty="0">
                <a:solidFill>
                  <a:srgbClr val="222222"/>
                </a:solidFill>
                <a:latin typeface="Arial" panose="020B0604020202020204" pitchFamily="34" charset="0"/>
              </a:rPr>
              <a:t>C’est un petit arbre </a:t>
            </a:r>
            <a:r>
              <a:rPr lang="fr-FR" dirty="0"/>
              <a:t>dioïque</a:t>
            </a:r>
            <a:r>
              <a:rPr lang="fr-FR" dirty="0">
                <a:solidFill>
                  <a:srgbClr val="222222"/>
                </a:solidFill>
                <a:latin typeface="Arial" panose="020B0604020202020204" pitchFamily="34" charset="0"/>
              </a:rPr>
              <a:t>, </a:t>
            </a:r>
            <a:r>
              <a:rPr lang="fr-FR" dirty="0"/>
              <a:t>atteignant 4-6 (1,5 à 10) mètres de haut,</a:t>
            </a:r>
            <a:r>
              <a:rPr lang="fr-FR" dirty="0">
                <a:solidFill>
                  <a:srgbClr val="222222"/>
                </a:solidFill>
                <a:latin typeface="Arial" panose="020B0604020202020204" pitchFamily="34" charset="0"/>
              </a:rPr>
              <a:t> que l’on retrouve en zone soudanienne - au sud du </a:t>
            </a:r>
            <a:r>
              <a:rPr lang="fr-FR" dirty="0">
                <a:solidFill>
                  <a:srgbClr val="0B0080"/>
                </a:solidFill>
                <a:latin typeface="Arial" panose="020B0604020202020204" pitchFamily="34" charset="0"/>
                <a:hlinkClick r:id="rId4" tooltip="Sahel"/>
              </a:rPr>
              <a:t>Sahel</a:t>
            </a:r>
            <a:r>
              <a:rPr lang="fr-FR" dirty="0">
                <a:solidFill>
                  <a:srgbClr val="222222"/>
                </a:solidFill>
                <a:latin typeface="Arial" panose="020B0604020202020204" pitchFamily="34" charset="0"/>
              </a:rPr>
              <a:t>, du </a:t>
            </a:r>
            <a:r>
              <a:rPr lang="fr-FR" dirty="0">
                <a:solidFill>
                  <a:srgbClr val="0B0080"/>
                </a:solidFill>
                <a:latin typeface="Arial" panose="020B0604020202020204" pitchFamily="34" charset="0"/>
                <a:hlinkClick r:id="rId5" tooltip="Sénégal"/>
              </a:rPr>
              <a:t>Sénégal</a:t>
            </a:r>
            <a:r>
              <a:rPr lang="fr-FR" dirty="0">
                <a:solidFill>
                  <a:srgbClr val="222222"/>
                </a:solidFill>
                <a:latin typeface="Arial" panose="020B0604020202020204" pitchFamily="34" charset="0"/>
              </a:rPr>
              <a:t> au </a:t>
            </a:r>
            <a:r>
              <a:rPr lang="fr-FR" u="sng" dirty="0">
                <a:solidFill>
                  <a:srgbClr val="0B0080"/>
                </a:solidFill>
                <a:latin typeface="Arial" panose="020B0604020202020204" pitchFamily="34" charset="0"/>
                <a:hlinkClick r:id="rId6"/>
              </a:rPr>
              <a:t>Cameroun</a:t>
            </a:r>
            <a:r>
              <a:rPr lang="fr-FR" dirty="0">
                <a:solidFill>
                  <a:srgbClr val="0B0080"/>
                </a:solidFill>
                <a:latin typeface="Arial" panose="020B0604020202020204" pitchFamily="34" charset="0"/>
              </a:rPr>
              <a:t>. </a:t>
            </a:r>
            <a:r>
              <a:rPr lang="fr-FR" dirty="0"/>
              <a:t>Le fût peut être de 50 à 70 cm de diamètre. </a:t>
            </a:r>
            <a:r>
              <a:rPr lang="fr-FR" dirty="0">
                <a:solidFill>
                  <a:srgbClr val="0B0080"/>
                </a:solidFill>
                <a:latin typeface="Arial" panose="020B0604020202020204" pitchFamily="34" charset="0"/>
              </a:rPr>
              <a:t>L</a:t>
            </a:r>
            <a:r>
              <a:rPr lang="fr-FR" dirty="0"/>
              <a:t>’écorce est </a:t>
            </a:r>
            <a:r>
              <a:rPr lang="fr-FR" b="1" dirty="0"/>
              <a:t>noirâtre</a:t>
            </a:r>
            <a:r>
              <a:rPr lang="fr-FR" dirty="0"/>
              <a:t> et </a:t>
            </a:r>
            <a:r>
              <a:rPr lang="fr-FR" b="1" dirty="0"/>
              <a:t>fissurée</a:t>
            </a:r>
            <a:r>
              <a:rPr lang="fr-FR" dirty="0"/>
              <a:t>, les rameaux poilus, parfois collants. Les feuilles, de couleur plus foncée que celles de l’espèce </a:t>
            </a:r>
            <a:r>
              <a:rPr lang="fr-FR" i="1" dirty="0" err="1">
                <a:hlinkClick r:id="rId7" tooltip="Lannea microcarpa"/>
              </a:rPr>
              <a:t>Lannea</a:t>
            </a:r>
            <a:r>
              <a:rPr lang="fr-FR" i="1" dirty="0">
                <a:hlinkClick r:id="rId7" tooltip="Lannea microcarpa"/>
              </a:rPr>
              <a:t> </a:t>
            </a:r>
            <a:r>
              <a:rPr lang="fr-FR" i="1" dirty="0" err="1">
                <a:hlinkClick r:id="rId7" tooltip="Lannea microcarpa"/>
              </a:rPr>
              <a:t>microcarpa</a:t>
            </a:r>
            <a:r>
              <a:rPr lang="fr-FR" dirty="0"/>
              <a:t>, sont caduques et présentent un bord rouge. Les fleurs sont de couleur vert-jaune, disposées en épis. Les baies sont de couleur rouge et se présentent sous forme de grappes pendantes. </a:t>
            </a:r>
            <a:r>
              <a:rPr lang="fr-FR" dirty="0">
                <a:solidFill>
                  <a:srgbClr val="008000"/>
                </a:solidFill>
              </a:rPr>
              <a:t>Les fruits (d’une belle couleur mauve à maturité, de la taille d’une lentille et au goût sucré à acidulé), au goût acide à résineux, sont comestibles, et servent notamment à la fabrication de boissons alcoolisées. </a:t>
            </a:r>
            <a:r>
              <a:rPr lang="fr-FR" sz="1200" dirty="0">
                <a:solidFill>
                  <a:srgbClr val="008000"/>
                </a:solidFill>
              </a:rPr>
              <a:t>Les feuilles servent au </a:t>
            </a:r>
            <a:r>
              <a:rPr lang="fr-FR" sz="1200" b="1" dirty="0">
                <a:solidFill>
                  <a:srgbClr val="008000"/>
                </a:solidFill>
              </a:rPr>
              <a:t>fourrage</a:t>
            </a:r>
            <a:r>
              <a:rPr lang="fr-FR" sz="1200" dirty="0">
                <a:solidFill>
                  <a:srgbClr val="008000"/>
                </a:solidFill>
              </a:rPr>
              <a:t> pour les chèvres. L’arbre sert au traitement de la </a:t>
            </a:r>
            <a:r>
              <a:rPr lang="fr-FR" sz="1200" u="sng" dirty="0">
                <a:solidFill>
                  <a:srgbClr val="008000"/>
                </a:solidFill>
                <a:hlinkClick r:id="rId8"/>
              </a:rPr>
              <a:t>dysenterie</a:t>
            </a:r>
            <a:r>
              <a:rPr lang="fr-FR" sz="1200" dirty="0">
                <a:solidFill>
                  <a:srgbClr val="008000"/>
                </a:solidFill>
              </a:rPr>
              <a:t>. L’écorce astringente, est utilisée dans le traitement des troubles gastriques, de la dysenterie, des caries dentaires, de l' herpès génital, de la blennorragie, du rachitisme des enfants. Les feuilles traiteraient le scorbut, la dysenterie, les dartres , les mycoses et les démangeaisons. Le macéré de l’écorce produit une teinture rouge. Le bois, dur et à grain très fin, sert de combustible, ainsi qu'à la fabrication de divers ustensiles. </a:t>
            </a:r>
            <a:r>
              <a:rPr lang="fr-FR" sz="1200" dirty="0"/>
              <a:t>Savane boisée; souvent sur des sols gravillonnés (profonds), des endroits rocheux et des collines; roche de granit nue; couche dure granitique; buisson loin des villages; très commun; à des altitudes jusqu'à 1 600 mètres. Une plante des zones sèches dans les plaines chaudes et tropicales, où il peut réussir des précipitations annuelles aussi basses que 635 </a:t>
            </a:r>
            <a:r>
              <a:rPr lang="fr-FR" sz="1200" dirty="0" err="1"/>
              <a:t>mm.</a:t>
            </a:r>
            <a:r>
              <a:rPr lang="fr-FR" sz="1200" dirty="0"/>
              <a:t> </a:t>
            </a:r>
          </a:p>
          <a:p>
            <a:r>
              <a:rPr lang="fr-FR" sz="1200" dirty="0"/>
              <a:t>Sources : a) </a:t>
            </a:r>
            <a:r>
              <a:rPr lang="fr-FR" sz="1200" dirty="0">
                <a:hlinkClick r:id="rId9"/>
              </a:rPr>
              <a:t>https://fr.wikipedia.org/wiki/Lannea_acida</a:t>
            </a:r>
            <a:r>
              <a:rPr lang="fr-FR" sz="1200" dirty="0"/>
              <a:t>,  b) </a:t>
            </a:r>
            <a:r>
              <a:rPr lang="fr-FR" sz="1200" dirty="0">
                <a:hlinkClick r:id="rId10"/>
              </a:rPr>
              <a:t>http://www.hopitalkeurmassar.com/spip.php?article57</a:t>
            </a:r>
            <a:r>
              <a:rPr lang="fr-FR" sz="1200" dirty="0"/>
              <a:t>, c) </a:t>
            </a:r>
            <a:r>
              <a:rPr lang="fr-FR" sz="1200" dirty="0">
                <a:hlinkClick r:id="rId11"/>
              </a:rPr>
              <a:t>http://afrique-tisane.e-monsite.com/pages/la-botanique-en-image/lannea-acida-1.html</a:t>
            </a:r>
            <a:r>
              <a:rPr lang="fr-FR" sz="1200" dirty="0"/>
              <a:t>, d) </a:t>
            </a:r>
            <a:r>
              <a:rPr lang="fr-FR" sz="1200" dirty="0">
                <a:hlinkClick r:id="rId12"/>
              </a:rPr>
              <a:t>http://tropical.theferns.info/viewtropical.php?id=Lannea+acida</a:t>
            </a:r>
            <a:r>
              <a:rPr lang="fr-FR" sz="1200" dirty="0"/>
              <a:t> </a:t>
            </a:r>
          </a:p>
        </p:txBody>
      </p:sp>
      <p:pic>
        <p:nvPicPr>
          <p:cNvPr id="7" name="Image 6">
            <a:extLst>
              <a:ext uri="{FF2B5EF4-FFF2-40B4-BE49-F238E27FC236}">
                <a16:creationId xmlns:a16="http://schemas.microsoft.com/office/drawing/2014/main" id="{6E7B22CB-2660-47B9-B3C1-31D9AEF6C8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1952" y="4404043"/>
            <a:ext cx="1137177" cy="682306"/>
          </a:xfrm>
          <a:prstGeom prst="rect">
            <a:avLst/>
          </a:prstGeom>
        </p:spPr>
      </p:pic>
      <p:pic>
        <p:nvPicPr>
          <p:cNvPr id="9" name="Image 8" descr="Une image contenant plante, vert, arbre, extérieur&#10;&#10;Description générée avec un niveau de confiance très élevé">
            <a:extLst>
              <a:ext uri="{FF2B5EF4-FFF2-40B4-BE49-F238E27FC236}">
                <a16:creationId xmlns:a16="http://schemas.microsoft.com/office/drawing/2014/main" id="{B9158CD6-CE7A-48CE-93BE-152A42A074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32877" y="4465442"/>
            <a:ext cx="1924050" cy="2371725"/>
          </a:xfrm>
          <a:prstGeom prst="rect">
            <a:avLst/>
          </a:prstGeom>
        </p:spPr>
      </p:pic>
      <p:pic>
        <p:nvPicPr>
          <p:cNvPr id="11" name="Image 10" descr="Une image contenant arbre, extérieur, herbe&#10;&#10;Description générée avec un niveau de confiance très élevé">
            <a:extLst>
              <a:ext uri="{FF2B5EF4-FFF2-40B4-BE49-F238E27FC236}">
                <a16:creationId xmlns:a16="http://schemas.microsoft.com/office/drawing/2014/main" id="{DD3F0996-B891-4522-B1B6-9B17696317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3308" y="-13105"/>
            <a:ext cx="2023188" cy="1346340"/>
          </a:xfrm>
          <a:prstGeom prst="rect">
            <a:avLst/>
          </a:prstGeom>
        </p:spPr>
      </p:pic>
      <p:pic>
        <p:nvPicPr>
          <p:cNvPr id="13" name="Image 12" descr="Une image contenant herbe, fruit, extérieur&#10;&#10;Description générée avec un niveau de confiance très élevé">
            <a:extLst>
              <a:ext uri="{FF2B5EF4-FFF2-40B4-BE49-F238E27FC236}">
                <a16:creationId xmlns:a16="http://schemas.microsoft.com/office/drawing/2014/main" id="{6C802EA8-EED4-41D0-A16D-CDFA1E9FAC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34065" y="-11460"/>
            <a:ext cx="1857935" cy="1391658"/>
          </a:xfrm>
          <a:prstGeom prst="rect">
            <a:avLst/>
          </a:prstGeom>
        </p:spPr>
      </p:pic>
      <p:pic>
        <p:nvPicPr>
          <p:cNvPr id="15" name="Image 14" descr="Une image contenant table&#10;&#10;Description générée avec un niveau de confiance élevé">
            <a:extLst>
              <a:ext uri="{FF2B5EF4-FFF2-40B4-BE49-F238E27FC236}">
                <a16:creationId xmlns:a16="http://schemas.microsoft.com/office/drawing/2014/main" id="{13F574A0-1219-4438-B58C-48C29B7B26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08081" y="4652962"/>
            <a:ext cx="1651650" cy="2205038"/>
          </a:xfrm>
          <a:prstGeom prst="rect">
            <a:avLst/>
          </a:prstGeom>
        </p:spPr>
      </p:pic>
      <p:pic>
        <p:nvPicPr>
          <p:cNvPr id="17" name="Image 16" descr="Une image contenant plante&#10;&#10;Description générée avec un niveau de confiance élevé">
            <a:extLst>
              <a:ext uri="{FF2B5EF4-FFF2-40B4-BE49-F238E27FC236}">
                <a16:creationId xmlns:a16="http://schemas.microsoft.com/office/drawing/2014/main" id="{D75B6685-6FEA-40AC-BBD9-EEE812EAA78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29349" y="5143481"/>
            <a:ext cx="2411303" cy="1619269"/>
          </a:xfrm>
          <a:prstGeom prst="rect">
            <a:avLst/>
          </a:prstGeom>
        </p:spPr>
      </p:pic>
      <p:pic>
        <p:nvPicPr>
          <p:cNvPr id="19" name="Image 18">
            <a:extLst>
              <a:ext uri="{FF2B5EF4-FFF2-40B4-BE49-F238E27FC236}">
                <a16:creationId xmlns:a16="http://schemas.microsoft.com/office/drawing/2014/main" id="{1FFB95D1-D67A-480B-8C3F-EEBE2DD885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850" y="5143481"/>
            <a:ext cx="1662131" cy="1662131"/>
          </a:xfrm>
          <a:prstGeom prst="rect">
            <a:avLst/>
          </a:prstGeom>
        </p:spPr>
      </p:pic>
      <p:pic>
        <p:nvPicPr>
          <p:cNvPr id="21" name="Image 20" descr="Une image contenant arbre, extérieur, ciel, plante&#10;&#10;Description générée avec un niveau de confiance très élevé">
            <a:extLst>
              <a:ext uri="{FF2B5EF4-FFF2-40B4-BE49-F238E27FC236}">
                <a16:creationId xmlns:a16="http://schemas.microsoft.com/office/drawing/2014/main" id="{4975902E-DFA4-4E49-893E-8ED341AE9FB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67959" y="4989317"/>
            <a:ext cx="2466975" cy="1847850"/>
          </a:xfrm>
          <a:prstGeom prst="rect">
            <a:avLst/>
          </a:prstGeom>
        </p:spPr>
      </p:pic>
      <p:pic>
        <p:nvPicPr>
          <p:cNvPr id="23" name="Image 22" descr="Une image contenant arbre, plante, extérieur, jardin&#10;&#10;Description générée avec un niveau de confiance très élevé">
            <a:extLst>
              <a:ext uri="{FF2B5EF4-FFF2-40B4-BE49-F238E27FC236}">
                <a16:creationId xmlns:a16="http://schemas.microsoft.com/office/drawing/2014/main" id="{DC35BD4E-551E-43CB-B651-7CA6A649BC0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34065" y="4191000"/>
            <a:ext cx="1714500" cy="2667000"/>
          </a:xfrm>
          <a:prstGeom prst="rect">
            <a:avLst/>
          </a:prstGeom>
        </p:spPr>
      </p:pic>
      <p:pic>
        <p:nvPicPr>
          <p:cNvPr id="32" name="Picture 2" descr="medicament2_s">
            <a:extLst>
              <a:ext uri="{FF2B5EF4-FFF2-40B4-BE49-F238E27FC236}">
                <a16:creationId xmlns:a16="http://schemas.microsoft.com/office/drawing/2014/main" id="{7E8BEBE3-DD42-4473-8D94-F47ADE3B966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85513" y="97949"/>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fruitsLogo9_ss">
            <a:extLst>
              <a:ext uri="{FF2B5EF4-FFF2-40B4-BE49-F238E27FC236}">
                <a16:creationId xmlns:a16="http://schemas.microsoft.com/office/drawing/2014/main" id="{1988DCAB-1416-4423-9C8F-CC87A2CC84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16099" y="202714"/>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image002">
            <a:extLst>
              <a:ext uri="{FF2B5EF4-FFF2-40B4-BE49-F238E27FC236}">
                <a16:creationId xmlns:a16="http://schemas.microsoft.com/office/drawing/2014/main" id="{0158FC9F-E8FE-4041-9EB9-180B45893CB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48926" y="200423"/>
            <a:ext cx="247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image002">
            <a:extLst>
              <a:ext uri="{FF2B5EF4-FFF2-40B4-BE49-F238E27FC236}">
                <a16:creationId xmlns:a16="http://schemas.microsoft.com/office/drawing/2014/main" id="{F48C9E2C-238E-4B9C-A256-76732F89E34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124766" y="165497"/>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image005">
            <a:extLst>
              <a:ext uri="{FF2B5EF4-FFF2-40B4-BE49-F238E27FC236}">
                <a16:creationId xmlns:a16="http://schemas.microsoft.com/office/drawing/2014/main" id="{C912E598-C859-43CD-9DF4-E6F7B6A3763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77999" y="80566"/>
            <a:ext cx="333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1882D7A-2F65-4FD7-B4DC-B3E865C1D79A}"/>
              </a:ext>
            </a:extLst>
          </p:cNvPr>
          <p:cNvSpPr>
            <a:spLocks noGrp="1"/>
          </p:cNvSpPr>
          <p:nvPr>
            <p:ph type="sldNum" sz="quarter" idx="12"/>
          </p:nvPr>
        </p:nvSpPr>
        <p:spPr>
          <a:xfrm>
            <a:off x="209550" y="133350"/>
            <a:ext cx="401638" cy="342900"/>
          </a:xfrm>
        </p:spPr>
        <p:txBody>
          <a:bodyPr/>
          <a:lstStyle/>
          <a:p>
            <a:pPr>
              <a:defRPr/>
            </a:pPr>
            <a:fld id="{A324812B-C3FA-4361-A7B4-8C7E13092E7E}" type="slidenum">
              <a:rPr lang="fr-FR"/>
              <a:pPr>
                <a:defRPr/>
              </a:pPr>
              <a:t>9</a:t>
            </a:fld>
            <a:endParaRPr lang="fr-FR" dirty="0"/>
          </a:p>
        </p:txBody>
      </p:sp>
      <p:sp>
        <p:nvSpPr>
          <p:cNvPr id="11267" name="Rectangle 5">
            <a:extLst>
              <a:ext uri="{FF2B5EF4-FFF2-40B4-BE49-F238E27FC236}">
                <a16:creationId xmlns:a16="http://schemas.microsoft.com/office/drawing/2014/main" id="{5BC0D2A1-4A7D-40D6-B744-6041A2262F78}"/>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268" name="ZoneTexte 2">
            <a:extLst>
              <a:ext uri="{FF2B5EF4-FFF2-40B4-BE49-F238E27FC236}">
                <a16:creationId xmlns:a16="http://schemas.microsoft.com/office/drawing/2014/main" id="{99D2EC05-2665-4461-B8F9-4E852898B1C0}"/>
              </a:ext>
            </a:extLst>
          </p:cNvPr>
          <p:cNvSpPr txBox="1">
            <a:spLocks noChangeArrowheads="1"/>
          </p:cNvSpPr>
          <p:nvPr/>
        </p:nvSpPr>
        <p:spPr bwMode="auto">
          <a:xfrm>
            <a:off x="209550" y="642938"/>
            <a:ext cx="6899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008000"/>
                </a:solidFill>
              </a:rPr>
              <a:t>1) </a:t>
            </a:r>
            <a:r>
              <a:rPr lang="fr-FR" altLang="fr-FR" sz="1800" b="1">
                <a:solidFill>
                  <a:srgbClr val="008000"/>
                </a:solidFill>
              </a:rPr>
              <a:t>Introduction </a:t>
            </a:r>
            <a:r>
              <a:rPr lang="fr-FR" altLang="fr-FR" sz="1800">
                <a:solidFill>
                  <a:srgbClr val="008000"/>
                </a:solidFill>
              </a:rPr>
              <a:t>:</a:t>
            </a:r>
          </a:p>
        </p:txBody>
      </p:sp>
      <p:sp>
        <p:nvSpPr>
          <p:cNvPr id="11269" name="ZoneTexte 5">
            <a:extLst>
              <a:ext uri="{FF2B5EF4-FFF2-40B4-BE49-F238E27FC236}">
                <a16:creationId xmlns:a16="http://schemas.microsoft.com/office/drawing/2014/main" id="{018EDDA5-377E-46BB-9C62-0EE47F029DCB}"/>
              </a:ext>
            </a:extLst>
          </p:cNvPr>
          <p:cNvSpPr txBox="1">
            <a:spLocks noChangeArrowheads="1"/>
          </p:cNvSpPr>
          <p:nvPr/>
        </p:nvSpPr>
        <p:spPr bwMode="auto">
          <a:xfrm>
            <a:off x="209550" y="1012825"/>
            <a:ext cx="1176337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En Afrique subsaharienne, 95% de la nourriture qui est cultivé repose sur la pluie comme une source  d'eau, ce qui la rend extrêmement vulnérables à la sécheresse.</a:t>
            </a:r>
          </a:p>
          <a:p>
            <a:pPr algn="just" eaLnBrk="1" hangingPunct="1"/>
            <a:endParaRPr lang="fr-FR" altLang="fr-FR" dirty="0">
              <a:solidFill>
                <a:srgbClr val="008000"/>
              </a:solidFill>
            </a:endParaRPr>
          </a:p>
          <a:p>
            <a:pPr algn="just" eaLnBrk="1" hangingPunct="1"/>
            <a:r>
              <a:rPr lang="fr-FR" altLang="fr-FR" dirty="0">
                <a:solidFill>
                  <a:srgbClr val="008000"/>
                </a:solidFill>
              </a:rPr>
              <a:t>L'accès aux marchés est un autre obstacle majeur pour la production de petits exploitants, affecté par  la faiblesse des infrastructures et des ressources limitées des agriculteurs, le manque d'information sur les marchés et par les institutions gouvernementales inadéquates (ou inefficace). La pauvreté, l'inégalité des sexes, l'éducation insuffisante et de mauvaise santé chez les familles d'agriculteurs exploitants, limitent également leur capacité à augmenter la productivité et la rentabilité de leurs exploitations.</a:t>
            </a:r>
          </a:p>
          <a:p>
            <a:pPr algn="just" eaLnBrk="1" hangingPunct="1"/>
            <a:endParaRPr lang="fr-FR" altLang="fr-FR" dirty="0">
              <a:solidFill>
                <a:srgbClr val="008000"/>
              </a:solidFill>
            </a:endParaRPr>
          </a:p>
          <a:p>
            <a:pPr algn="just" eaLnBrk="1" hangingPunct="1"/>
            <a:r>
              <a:rPr lang="fr-FR" altLang="fr-FR" dirty="0">
                <a:solidFill>
                  <a:srgbClr val="008000"/>
                </a:solidFill>
              </a:rPr>
              <a:t>Une innovation, celle de </a:t>
            </a:r>
            <a:r>
              <a:rPr lang="fr-FR" altLang="fr-FR" b="1" dirty="0">
                <a:solidFill>
                  <a:srgbClr val="008000"/>
                </a:solidFill>
              </a:rPr>
              <a:t>l'intégration des arbres avec l'agriculture, les cultures et l’élevage</a:t>
            </a:r>
            <a:r>
              <a:rPr lang="fr-FR" altLang="fr-FR" dirty="0">
                <a:solidFill>
                  <a:srgbClr val="008000"/>
                </a:solidFill>
              </a:rPr>
              <a:t>, augmente de manière significative les moyens de subsistance, la sécurité alimentaire et la stabilité de  l'environnement.</a:t>
            </a:r>
          </a:p>
          <a:p>
            <a:pPr algn="just" eaLnBrk="1" hangingPunct="1"/>
            <a:endParaRPr lang="fr-FR" altLang="fr-FR" dirty="0">
              <a:solidFill>
                <a:srgbClr val="008000"/>
              </a:solidFill>
            </a:endParaRPr>
          </a:p>
          <a:p>
            <a:pPr algn="just" eaLnBrk="1" hangingPunct="1"/>
            <a:r>
              <a:rPr lang="fr-FR" altLang="fr-FR" dirty="0">
                <a:solidFill>
                  <a:srgbClr val="008000"/>
                </a:solidFill>
              </a:rPr>
              <a:t>En effet, les arbres protègent leurs cultures contre le vent et le soleil, remontent (pompent) l'eau à partir des réservoirs profonds (nappes phréatiques) et augmentent la fertilité du sol. </a:t>
            </a:r>
            <a:endParaRPr lang="fr-FR" altLang="fr-FR" sz="1200" dirty="0">
              <a:solidFill>
                <a:srgbClr val="008000"/>
              </a:solidFill>
            </a:endParaRPr>
          </a:p>
          <a:p>
            <a:pPr algn="just" eaLnBrk="1" hangingPunct="1"/>
            <a:r>
              <a:rPr lang="fr-FR" altLang="fr-FR" sz="1200" dirty="0">
                <a:solidFill>
                  <a:srgbClr val="008000"/>
                </a:solidFill>
              </a:rPr>
              <a:t>Source : </a:t>
            </a:r>
            <a:r>
              <a:rPr lang="en-US" altLang="fr-FR" sz="1200" i="1" dirty="0">
                <a:solidFill>
                  <a:srgbClr val="008000"/>
                </a:solidFill>
              </a:rPr>
              <a:t>Agroforestry offers potential for greater food security in Africa</a:t>
            </a:r>
            <a:r>
              <a:rPr lang="en-US" altLang="fr-FR" sz="1200" dirty="0">
                <a:solidFill>
                  <a:srgbClr val="008000"/>
                </a:solidFill>
              </a:rPr>
              <a:t>, Kate Langford, </a:t>
            </a:r>
            <a:r>
              <a:rPr lang="en-US" altLang="fr-FR" sz="1200" dirty="0" err="1">
                <a:solidFill>
                  <a:srgbClr val="008000"/>
                </a:solidFill>
              </a:rPr>
              <a:t>Août</a:t>
            </a:r>
            <a:r>
              <a:rPr lang="en-US" altLang="fr-FR" sz="1200" dirty="0">
                <a:solidFill>
                  <a:srgbClr val="008000"/>
                </a:solidFill>
              </a:rPr>
              <a:t> 2013,</a:t>
            </a:r>
          </a:p>
          <a:p>
            <a:pPr algn="just" eaLnBrk="1" hangingPunct="1"/>
            <a:r>
              <a:rPr lang="en-US" altLang="fr-FR" sz="1200" dirty="0">
                <a:solidFill>
                  <a:srgbClr val="008000"/>
                </a:solidFill>
                <a:hlinkClick r:id="rId2"/>
              </a:rPr>
              <a:t>http://www.howwemadeitinafrica.com/agroforestry-offers-potential-for-greater-food-security-in-africa/28799/</a:t>
            </a:r>
            <a:r>
              <a:rPr lang="en-US" altLang="fr-FR" sz="1200" dirty="0">
                <a:solidFill>
                  <a:srgbClr val="008000"/>
                </a:solidFill>
              </a:rPr>
              <a:t> </a:t>
            </a:r>
            <a:endParaRPr lang="fr-FR" altLang="fr-FR" dirty="0">
              <a:solidFill>
                <a:srgbClr val="008000"/>
              </a:solidFill>
            </a:endParaRPr>
          </a:p>
        </p:txBody>
      </p:sp>
      <p:sp>
        <p:nvSpPr>
          <p:cNvPr id="11270" name="ZoneTexte 6">
            <a:extLst>
              <a:ext uri="{FF2B5EF4-FFF2-40B4-BE49-F238E27FC236}">
                <a16:creationId xmlns:a16="http://schemas.microsoft.com/office/drawing/2014/main" id="{EE1D244C-732D-4A74-BF8D-F02037425630}"/>
              </a:ext>
            </a:extLst>
          </p:cNvPr>
          <p:cNvSpPr txBox="1">
            <a:spLocks noChangeArrowheads="1"/>
          </p:cNvSpPr>
          <p:nvPr/>
        </p:nvSpPr>
        <p:spPr bwMode="auto">
          <a:xfrm>
            <a:off x="7443788" y="4706938"/>
            <a:ext cx="4529137" cy="2030412"/>
          </a:xfrm>
          <a:prstGeom prst="rect">
            <a:avLst/>
          </a:prstGeom>
          <a:noFill/>
          <a:ln w="158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Selon la FAO, "</a:t>
            </a:r>
            <a:r>
              <a:rPr lang="fr-FR" altLang="fr-FR" i="1">
                <a:solidFill>
                  <a:srgbClr val="008000"/>
                </a:solidFill>
              </a:rPr>
              <a:t>La sécurité alimentaire existe lorsque toutes les personnes, en tout temps, ont un accès physique et économique à une nourriture suffisante, saine et nutritive, qui satisfait leurs besoins nutritionnels et leurs préférences alimentaires, leur permettant de mener une vie saine et active</a:t>
            </a:r>
            <a:r>
              <a:rPr lang="fr-FR" altLang="fr-FR">
                <a:solidFill>
                  <a:srgbClr val="008000"/>
                </a:solidFill>
              </a:rPr>
              <a: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99137B1-4131-4695-8D40-0E980F532BD4}"/>
              </a:ext>
            </a:extLst>
          </p:cNvPr>
          <p:cNvSpPr>
            <a:spLocks noGrp="1"/>
          </p:cNvSpPr>
          <p:nvPr>
            <p:ph type="sldNum" sz="quarter" idx="12"/>
          </p:nvPr>
        </p:nvSpPr>
        <p:spPr>
          <a:xfrm>
            <a:off x="0" y="144462"/>
            <a:ext cx="395288" cy="278587"/>
          </a:xfrm>
        </p:spPr>
        <p:txBody>
          <a:bodyPr/>
          <a:lstStyle/>
          <a:p>
            <a:pPr>
              <a:defRPr/>
            </a:pPr>
            <a:fld id="{575508C7-92F2-4FFF-A8C0-7DFBFA599676}" type="slidenum">
              <a:rPr lang="fr-FR"/>
              <a:pPr>
                <a:defRPr/>
              </a:pPr>
              <a:t>90</a:t>
            </a:fld>
            <a:endParaRPr lang="fr-FR" dirty="0"/>
          </a:p>
        </p:txBody>
      </p:sp>
      <p:sp>
        <p:nvSpPr>
          <p:cNvPr id="76803" name="Rectangle 2">
            <a:extLst>
              <a:ext uri="{FF2B5EF4-FFF2-40B4-BE49-F238E27FC236}">
                <a16:creationId xmlns:a16="http://schemas.microsoft.com/office/drawing/2014/main" id="{58A863ED-31A9-4D20-919C-14C13D8BA363}"/>
              </a:ext>
            </a:extLst>
          </p:cNvPr>
          <p:cNvSpPr>
            <a:spLocks noChangeArrowheads="1"/>
          </p:cNvSpPr>
          <p:nvPr/>
        </p:nvSpPr>
        <p:spPr bwMode="auto">
          <a:xfrm>
            <a:off x="69850" y="873125"/>
            <a:ext cx="9332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3.26. </a:t>
            </a:r>
            <a:r>
              <a:rPr lang="fr-FR" altLang="fr-FR" i="1" dirty="0" err="1">
                <a:solidFill>
                  <a:srgbClr val="008000"/>
                </a:solidFill>
              </a:rPr>
              <a:t>Lannea</a:t>
            </a:r>
            <a:r>
              <a:rPr lang="fr-FR" altLang="fr-FR" i="1" dirty="0">
                <a:solidFill>
                  <a:srgbClr val="008000"/>
                </a:solidFill>
              </a:rPr>
              <a:t> </a:t>
            </a:r>
            <a:r>
              <a:rPr lang="fr-FR" altLang="fr-FR" i="1" dirty="0" err="1">
                <a:solidFill>
                  <a:srgbClr val="008000"/>
                </a:solidFill>
              </a:rPr>
              <a:t>microcarpa</a:t>
            </a:r>
            <a:r>
              <a:rPr lang="fr-FR" altLang="fr-FR" i="1" dirty="0">
                <a:solidFill>
                  <a:srgbClr val="008000"/>
                </a:solidFill>
              </a:rPr>
              <a:t> </a:t>
            </a:r>
            <a:r>
              <a:rPr lang="fr-FR" altLang="fr-FR" dirty="0">
                <a:solidFill>
                  <a:srgbClr val="008000"/>
                </a:solidFill>
              </a:rPr>
              <a:t>(</a:t>
            </a:r>
            <a:r>
              <a:rPr lang="fr-FR" dirty="0">
                <a:solidFill>
                  <a:srgbClr val="008000"/>
                </a:solidFill>
              </a:rPr>
              <a:t>Raisinier</a:t>
            </a:r>
            <a:r>
              <a:rPr lang="fr-FR" altLang="fr-FR" dirty="0">
                <a:solidFill>
                  <a:srgbClr val="008000"/>
                </a:solidFill>
              </a:rPr>
              <a:t>) (</a:t>
            </a:r>
            <a:r>
              <a:rPr lang="fr-FR" dirty="0">
                <a:solidFill>
                  <a:srgbClr val="008000"/>
                </a:solidFill>
                <a:latin typeface="Arial" panose="020B0604020202020204" pitchFamily="34" charset="0"/>
              </a:rPr>
              <a:t>famille des</a:t>
            </a:r>
            <a:r>
              <a:rPr lang="fr-FR" dirty="0">
                <a:solidFill>
                  <a:srgbClr val="222222"/>
                </a:solidFill>
                <a:latin typeface="Arial" panose="020B0604020202020204" pitchFamily="34" charset="0"/>
              </a:rPr>
              <a:t> </a:t>
            </a:r>
            <a:r>
              <a:rPr lang="fr-FR" i="1" dirty="0">
                <a:solidFill>
                  <a:srgbClr val="0B0080"/>
                </a:solidFill>
                <a:latin typeface="Arial" panose="020B0604020202020204" pitchFamily="34" charset="0"/>
                <a:hlinkClick r:id="rId2" tooltip="Anacardiacées"/>
              </a:rPr>
              <a:t>Anacardiacées</a:t>
            </a:r>
            <a:r>
              <a:rPr lang="fr-FR" altLang="fr-FR" dirty="0">
                <a:solidFill>
                  <a:srgbClr val="008000"/>
                </a:solidFill>
              </a:rPr>
              <a:t>) </a:t>
            </a:r>
          </a:p>
        </p:txBody>
      </p:sp>
      <p:sp>
        <p:nvSpPr>
          <p:cNvPr id="76804" name="Rectangle 15">
            <a:extLst>
              <a:ext uri="{FF2B5EF4-FFF2-40B4-BE49-F238E27FC236}">
                <a16:creationId xmlns:a16="http://schemas.microsoft.com/office/drawing/2014/main" id="{B8F9A991-BEE4-4D38-956C-6F28836C1C55}"/>
              </a:ext>
            </a:extLst>
          </p:cNvPr>
          <p:cNvSpPr>
            <a:spLocks noChangeArrowheads="1"/>
          </p:cNvSpPr>
          <p:nvPr/>
        </p:nvSpPr>
        <p:spPr bwMode="auto">
          <a:xfrm>
            <a:off x="7548955" y="-37725"/>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76805" name="Rectangle 5">
            <a:extLst>
              <a:ext uri="{FF2B5EF4-FFF2-40B4-BE49-F238E27FC236}">
                <a16:creationId xmlns:a16="http://schemas.microsoft.com/office/drawing/2014/main" id="{DD586E58-E42F-4E25-9DAC-11B5DE1D6539}"/>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6806" name="Rectangle 13">
            <a:extLst>
              <a:ext uri="{FF2B5EF4-FFF2-40B4-BE49-F238E27FC236}">
                <a16:creationId xmlns:a16="http://schemas.microsoft.com/office/drawing/2014/main" id="{A4DE9C8B-CA47-421E-A99F-572E2E7EEB7B}"/>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6807" name="Image 14" descr="logo aride_s.jpg">
            <a:extLst>
              <a:ext uri="{FF2B5EF4-FFF2-40B4-BE49-F238E27FC236}">
                <a16:creationId xmlns:a16="http://schemas.microsoft.com/office/drawing/2014/main" id="{CE9D7C7A-C966-4908-B9E0-951617545D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Image 15" descr="logo salinisation2_s.jpg">
            <a:extLst>
              <a:ext uri="{FF2B5EF4-FFF2-40B4-BE49-F238E27FC236}">
                <a16:creationId xmlns:a16="http://schemas.microsoft.com/office/drawing/2014/main" id="{3AD9CE31-3EBF-4403-B0B2-4200915854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3839"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Rectangle 9">
            <a:extLst>
              <a:ext uri="{FF2B5EF4-FFF2-40B4-BE49-F238E27FC236}">
                <a16:creationId xmlns:a16="http://schemas.microsoft.com/office/drawing/2014/main" id="{E1EC6F82-0DE7-4794-BEDF-DF7202FA2F2D}"/>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76810" name="Rectangle 10">
            <a:extLst>
              <a:ext uri="{FF2B5EF4-FFF2-40B4-BE49-F238E27FC236}">
                <a16:creationId xmlns:a16="http://schemas.microsoft.com/office/drawing/2014/main" id="{266B4079-9B52-417B-AECE-F476DE8E6614}"/>
              </a:ext>
            </a:extLst>
          </p:cNvPr>
          <p:cNvSpPr>
            <a:spLocks noChangeArrowheads="1"/>
          </p:cNvSpPr>
          <p:nvPr/>
        </p:nvSpPr>
        <p:spPr bwMode="auto">
          <a:xfrm>
            <a:off x="3954858" y="155098"/>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 name="Rectangle 2">
            <a:extLst>
              <a:ext uri="{FF2B5EF4-FFF2-40B4-BE49-F238E27FC236}">
                <a16:creationId xmlns:a16="http://schemas.microsoft.com/office/drawing/2014/main" id="{ACDB13DB-C4D6-427E-8444-8A00E97EED31}"/>
              </a:ext>
            </a:extLst>
          </p:cNvPr>
          <p:cNvSpPr/>
          <p:nvPr/>
        </p:nvSpPr>
        <p:spPr>
          <a:xfrm>
            <a:off x="69849" y="1264722"/>
            <a:ext cx="11896725" cy="3231654"/>
          </a:xfrm>
          <a:prstGeom prst="rect">
            <a:avLst/>
          </a:prstGeom>
        </p:spPr>
        <p:txBody>
          <a:bodyPr wrap="square">
            <a:spAutoFit/>
          </a:bodyPr>
          <a:lstStyle/>
          <a:p>
            <a:r>
              <a:rPr lang="fr-FR" dirty="0">
                <a:solidFill>
                  <a:srgbClr val="222222"/>
                </a:solidFill>
                <a:latin typeface="Arial" panose="020B0604020202020204" pitchFamily="34" charset="0"/>
              </a:rPr>
              <a:t>C’est un petit arbre </a:t>
            </a:r>
            <a:r>
              <a:rPr lang="fr-FR" dirty="0"/>
              <a:t>dioïque</a:t>
            </a:r>
            <a:r>
              <a:rPr lang="fr-FR" dirty="0">
                <a:solidFill>
                  <a:srgbClr val="222222"/>
                </a:solidFill>
                <a:latin typeface="Arial" panose="020B0604020202020204" pitchFamily="34" charset="0"/>
              </a:rPr>
              <a:t>, </a:t>
            </a:r>
            <a:r>
              <a:rPr lang="fr-FR" dirty="0"/>
              <a:t>atteignant </a:t>
            </a:r>
            <a:r>
              <a:rPr lang="fr-FR" altLang="fr-FR" dirty="0">
                <a:solidFill>
                  <a:srgbClr val="222222"/>
                </a:solidFill>
                <a:latin typeface="Arial" panose="020B0604020202020204" pitchFamily="34" charset="0"/>
              </a:rPr>
              <a:t>15 mètres</a:t>
            </a:r>
            <a:r>
              <a:rPr lang="fr-FR" altLang="fr-FR" dirty="0">
                <a:solidFill>
                  <a:srgbClr val="222222"/>
                </a:solidFill>
                <a:latin typeface="Arial" panose="020B0604020202020204" pitchFamily="34" charset="0"/>
                <a:cs typeface="Arial" panose="020B0604020202020204" pitchFamily="34" charset="0"/>
              </a:rPr>
              <a:t> de haut, avec un fût plutôt court, faisant jusqu’à 70 cm de diamètre, </a:t>
            </a:r>
            <a:r>
              <a:rPr lang="fr-FR" dirty="0"/>
              <a:t>présent dans les savanes sahélo-soudaniennes et soudaniennes, du </a:t>
            </a:r>
            <a:r>
              <a:rPr lang="fr-FR" dirty="0">
                <a:hlinkClick r:id="rId5" tooltip="Sénégal"/>
              </a:rPr>
              <a:t>Sénégal</a:t>
            </a:r>
            <a:r>
              <a:rPr lang="fr-FR" dirty="0"/>
              <a:t> au </a:t>
            </a:r>
            <a:r>
              <a:rPr lang="fr-FR" u="sng" dirty="0">
                <a:hlinkClick r:id="rId6"/>
              </a:rPr>
              <a:t>Cameroun</a:t>
            </a:r>
            <a:r>
              <a:rPr lang="fr-FR" dirty="0">
                <a:solidFill>
                  <a:srgbClr val="222222"/>
                </a:solidFill>
                <a:latin typeface="Arial" panose="020B0604020202020204" pitchFamily="34" charset="0"/>
                <a:cs typeface="Arial" panose="020B0604020202020204" pitchFamily="34" charset="0"/>
              </a:rPr>
              <a:t>. L'écorce est lisse ou présentant de minces écailles, de couleur grise, légèrement parfumée. La tranche est fibreuse, de couleur rougeâtre et striée de blanc. L</a:t>
            </a:r>
            <a:r>
              <a:rPr lang="fr-FR" altLang="fr-FR" dirty="0">
                <a:solidFill>
                  <a:srgbClr val="222222"/>
                </a:solidFill>
                <a:latin typeface="Arial" panose="020B0604020202020204" pitchFamily="34" charset="0"/>
                <a:cs typeface="Arial" panose="020B0604020202020204" pitchFamily="34" charset="0"/>
              </a:rPr>
              <a:t>es feuilles alternes font jusqu’à 25 cm de long, et présentent sur leur dessus un aspect cireux, fréquemment parsemé de points glanduleux. Le vert des feuilles de l’espèce </a:t>
            </a:r>
            <a:r>
              <a:rPr lang="fr-FR" altLang="fr-FR" i="1" dirty="0" err="1">
                <a:solidFill>
                  <a:srgbClr val="222222"/>
                </a:solidFill>
                <a:latin typeface="Arial" panose="020B0604020202020204" pitchFamily="34" charset="0"/>
                <a:cs typeface="Arial" panose="020B0604020202020204" pitchFamily="34" charset="0"/>
              </a:rPr>
              <a:t>Lannea</a:t>
            </a:r>
            <a:r>
              <a:rPr lang="fr-FR" altLang="fr-FR" i="1" dirty="0">
                <a:solidFill>
                  <a:srgbClr val="222222"/>
                </a:solidFill>
                <a:latin typeface="Arial" panose="020B0604020202020204" pitchFamily="34" charset="0"/>
                <a:cs typeface="Arial" panose="020B0604020202020204" pitchFamily="34" charset="0"/>
              </a:rPr>
              <a:t> </a:t>
            </a:r>
            <a:r>
              <a:rPr lang="fr-FR" altLang="fr-FR" i="1" dirty="0" err="1">
                <a:solidFill>
                  <a:srgbClr val="222222"/>
                </a:solidFill>
                <a:latin typeface="Arial" panose="020B0604020202020204" pitchFamily="34" charset="0"/>
                <a:cs typeface="Arial" panose="020B0604020202020204" pitchFamily="34" charset="0"/>
              </a:rPr>
              <a:t>microcarpa</a:t>
            </a:r>
            <a:r>
              <a:rPr lang="fr-FR" altLang="fr-FR" dirty="0">
                <a:solidFill>
                  <a:srgbClr val="222222"/>
                </a:solidFill>
                <a:latin typeface="Arial" panose="020B0604020202020204" pitchFamily="34" charset="0"/>
                <a:cs typeface="Arial" panose="020B0604020202020204" pitchFamily="34" charset="0"/>
              </a:rPr>
              <a:t> est plus clair que celui de l’espèce </a:t>
            </a:r>
            <a:r>
              <a:rPr lang="fr-FR" altLang="fr-FR" i="1" dirty="0" err="1">
                <a:solidFill>
                  <a:srgbClr val="0B0080"/>
                </a:solidFill>
                <a:latin typeface="Arial" panose="020B0604020202020204" pitchFamily="34" charset="0"/>
                <a:cs typeface="Arial" panose="020B0604020202020204" pitchFamily="34" charset="0"/>
                <a:hlinkClick r:id="rId7" tooltip="Lannea acida"/>
              </a:rPr>
              <a:t>Lannea</a:t>
            </a:r>
            <a:r>
              <a:rPr lang="fr-FR" altLang="fr-FR" i="1" dirty="0">
                <a:solidFill>
                  <a:srgbClr val="0B0080"/>
                </a:solidFill>
                <a:latin typeface="Arial" panose="020B0604020202020204" pitchFamily="34" charset="0"/>
                <a:cs typeface="Arial" panose="020B0604020202020204" pitchFamily="34" charset="0"/>
                <a:hlinkClick r:id="rId7" tooltip="Lannea acida"/>
              </a:rPr>
              <a:t> </a:t>
            </a:r>
            <a:r>
              <a:rPr lang="fr-FR" altLang="fr-FR" i="1" dirty="0" err="1">
                <a:solidFill>
                  <a:srgbClr val="0B0080"/>
                </a:solidFill>
                <a:latin typeface="Arial" panose="020B0604020202020204" pitchFamily="34" charset="0"/>
                <a:cs typeface="Arial" panose="020B0604020202020204" pitchFamily="34" charset="0"/>
                <a:hlinkClick r:id="rId7" tooltip="Lannea acida"/>
              </a:rPr>
              <a:t>acida</a:t>
            </a:r>
            <a:r>
              <a:rPr lang="fr-FR" altLang="fr-FR" i="1" dirty="0">
                <a:solidFill>
                  <a:srgbClr val="0B0080"/>
                </a:solidFill>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Les fleurs sont unisexuées et régulières. Apparaissant en fin de saison sèche, elles sont jaunâtres, avec un diamètre de 4 mm, et présentent 4 pétales. Les fruits sont de couleur pourpre foncé à maturité et font environ 1,4 cm de long. </a:t>
            </a:r>
            <a:r>
              <a:rPr lang="fr-FR" altLang="fr-FR" dirty="0">
                <a:solidFill>
                  <a:srgbClr val="008000"/>
                </a:solidFill>
                <a:latin typeface="Arial" panose="020B0604020202020204" pitchFamily="34" charset="0"/>
                <a:cs typeface="Arial" panose="020B0604020202020204" pitchFamily="34" charset="0"/>
              </a:rPr>
              <a:t>L</a:t>
            </a:r>
            <a:r>
              <a:rPr lang="fr-FR" dirty="0">
                <a:solidFill>
                  <a:srgbClr val="008000"/>
                </a:solidFill>
              </a:rPr>
              <a:t>es fruits sont comestibles. Ils donnent une boisson sucrée après cuisson. Les rameaux et les feuilles servent à la consommation du bétail. Le bois s'utilise en construction et en menuiserie. L’écorce est utilisée en teinture. Les fruits s’utilisent pour le traitement du </a:t>
            </a:r>
            <a:r>
              <a:rPr lang="fr-FR" dirty="0">
                <a:solidFill>
                  <a:srgbClr val="008000"/>
                </a:solidFill>
                <a:hlinkClick r:id="rId8" tooltip="Rachitisme"/>
              </a:rPr>
              <a:t>rachitisme</a:t>
            </a:r>
            <a:r>
              <a:rPr lang="fr-FR" dirty="0">
                <a:solidFill>
                  <a:srgbClr val="008000"/>
                </a:solidFill>
              </a:rPr>
              <a:t> et du </a:t>
            </a:r>
            <a:r>
              <a:rPr lang="fr-FR" dirty="0">
                <a:solidFill>
                  <a:srgbClr val="008000"/>
                </a:solidFill>
                <a:hlinkClick r:id="rId9" tooltip="Scorbut"/>
              </a:rPr>
              <a:t>scorbut</a:t>
            </a:r>
            <a:r>
              <a:rPr lang="fr-FR" dirty="0">
                <a:solidFill>
                  <a:srgbClr val="008000"/>
                </a:solidFill>
              </a:rPr>
              <a:t>. </a:t>
            </a:r>
            <a:r>
              <a:rPr lang="fr-FR" sz="1200" dirty="0">
                <a:solidFill>
                  <a:srgbClr val="008000"/>
                </a:solidFill>
              </a:rPr>
              <a:t>Et cosmétique. Plante de famine. </a:t>
            </a:r>
            <a:r>
              <a:rPr lang="fr-FR" sz="1200" dirty="0"/>
              <a:t> Sources : a) </a:t>
            </a:r>
            <a:r>
              <a:rPr lang="fr-FR" sz="1200" dirty="0">
                <a:hlinkClick r:id="rId10"/>
              </a:rPr>
              <a:t>https://fr.wikipedia.org/wiki/Lannea_microcarpa</a:t>
            </a:r>
            <a:r>
              <a:rPr lang="fr-FR" sz="1200" dirty="0"/>
              <a:t>, b) </a:t>
            </a:r>
            <a:r>
              <a:rPr lang="fr-FR" sz="1200" dirty="0">
                <a:hlinkClick r:id="rId11"/>
              </a:rPr>
              <a:t>https://www.prota4u.org/database/protav8.asp?fr=1&amp;g=pe&amp;p=Lannea+microcarpa+Engl.+&amp;+K.Krause</a:t>
            </a:r>
            <a:r>
              <a:rPr lang="fr-FR" sz="1200" dirty="0"/>
              <a:t>, c) </a:t>
            </a:r>
            <a:r>
              <a:rPr lang="fr-FR" sz="1200" dirty="0">
                <a:hlinkClick r:id="rId12"/>
              </a:rPr>
              <a:t>http://lefaso.net/spip.php?article49523</a:t>
            </a:r>
            <a:r>
              <a:rPr lang="fr-FR" sz="1200" dirty="0"/>
              <a:t>, d) </a:t>
            </a:r>
            <a:r>
              <a:rPr lang="fr-FR" sz="1200" dirty="0">
                <a:hlinkClick r:id="rId13"/>
              </a:rPr>
              <a:t>http://benaz1.e-monsite.com/blog/description-et-utilisations-de-lannea-microcarpa-engl-k-krause-anacardiaceae-dicotyledones.html</a:t>
            </a:r>
            <a:r>
              <a:rPr lang="fr-FR" sz="1200" dirty="0"/>
              <a:t> </a:t>
            </a:r>
            <a:endParaRPr lang="fr-FR" dirty="0"/>
          </a:p>
        </p:txBody>
      </p:sp>
      <p:pic>
        <p:nvPicPr>
          <p:cNvPr id="7" name="Image 6" descr="Une image contenant arbre, extérieur, plante, vert&#10;&#10;Description générée avec un niveau de confiance très élevé">
            <a:extLst>
              <a:ext uri="{FF2B5EF4-FFF2-40B4-BE49-F238E27FC236}">
                <a16:creationId xmlns:a16="http://schemas.microsoft.com/office/drawing/2014/main" id="{B0E426D0-E9F9-4C95-A85F-77AEB7F62B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0522" y="-3175"/>
            <a:ext cx="1994740" cy="1339533"/>
          </a:xfrm>
          <a:prstGeom prst="rect">
            <a:avLst/>
          </a:prstGeom>
        </p:spPr>
      </p:pic>
      <p:pic>
        <p:nvPicPr>
          <p:cNvPr id="9" name="Image 8" descr="Une image contenant fruit, alimentation, raisin, assiette&#10;&#10;Description générée avec un niveau de confiance très élevé">
            <a:extLst>
              <a:ext uri="{FF2B5EF4-FFF2-40B4-BE49-F238E27FC236}">
                <a16:creationId xmlns:a16="http://schemas.microsoft.com/office/drawing/2014/main" id="{8174F49D-32E2-4CAC-9F56-50BB620910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48810" y="4840347"/>
            <a:ext cx="2476500" cy="1847850"/>
          </a:xfrm>
          <a:prstGeom prst="rect">
            <a:avLst/>
          </a:prstGeom>
        </p:spPr>
      </p:pic>
      <p:pic>
        <p:nvPicPr>
          <p:cNvPr id="11" name="Image 10" descr="Une image contenant arbre, extérieur, ciel, herbe&#10;&#10;Description générée avec un niveau de confiance très élevé">
            <a:extLst>
              <a:ext uri="{FF2B5EF4-FFF2-40B4-BE49-F238E27FC236}">
                <a16:creationId xmlns:a16="http://schemas.microsoft.com/office/drawing/2014/main" id="{7579E604-0F37-4999-9A7A-EEA5F252AEE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04191" y="4892735"/>
            <a:ext cx="2619375" cy="1743075"/>
          </a:xfrm>
          <a:prstGeom prst="rect">
            <a:avLst/>
          </a:prstGeom>
        </p:spPr>
      </p:pic>
      <p:pic>
        <p:nvPicPr>
          <p:cNvPr id="13" name="Image 12" descr="Une image contenant arbre, extérieur, chat&#10;&#10;Description générée avec un niveau de confiance très élevé">
            <a:extLst>
              <a:ext uri="{FF2B5EF4-FFF2-40B4-BE49-F238E27FC236}">
                <a16:creationId xmlns:a16="http://schemas.microsoft.com/office/drawing/2014/main" id="{30EC8D77-5583-469B-A193-5A4669EA71E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a:off x="10047506" y="4753016"/>
            <a:ext cx="2342333" cy="1754489"/>
          </a:xfrm>
          <a:prstGeom prst="rect">
            <a:avLst/>
          </a:prstGeom>
        </p:spPr>
      </p:pic>
      <p:pic>
        <p:nvPicPr>
          <p:cNvPr id="15" name="Image 14" descr="Une image contenant arbre, extérieur, ciel, terrain&#10;&#10;Description générée avec un niveau de confiance très élevé">
            <a:extLst>
              <a:ext uri="{FF2B5EF4-FFF2-40B4-BE49-F238E27FC236}">
                <a16:creationId xmlns:a16="http://schemas.microsoft.com/office/drawing/2014/main" id="{FABB6FAF-9269-4FE5-BFB8-170E3D49D8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57334" y="4840347"/>
            <a:ext cx="2466975" cy="1847850"/>
          </a:xfrm>
          <a:prstGeom prst="rect">
            <a:avLst/>
          </a:prstGeom>
        </p:spPr>
      </p:pic>
      <p:pic>
        <p:nvPicPr>
          <p:cNvPr id="17" name="Image 16" descr="Une image contenant extérieur, arbre, plante, herbe&#10;&#10;Description générée avec un niveau de confiance très élevé">
            <a:extLst>
              <a:ext uri="{FF2B5EF4-FFF2-40B4-BE49-F238E27FC236}">
                <a16:creationId xmlns:a16="http://schemas.microsoft.com/office/drawing/2014/main" id="{1A367131-70A9-4EFB-816F-6906BD69CB7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849" y="4496376"/>
            <a:ext cx="2143125" cy="2143125"/>
          </a:xfrm>
          <a:prstGeom prst="rect">
            <a:avLst/>
          </a:prstGeom>
        </p:spPr>
      </p:pic>
      <p:pic>
        <p:nvPicPr>
          <p:cNvPr id="26" name="Picture 2" descr="medicament2_s">
            <a:extLst>
              <a:ext uri="{FF2B5EF4-FFF2-40B4-BE49-F238E27FC236}">
                <a16:creationId xmlns:a16="http://schemas.microsoft.com/office/drawing/2014/main" id="{C604DBEF-C635-4AAD-8BB5-9DB9E056AE4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85513" y="97949"/>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fruitsLogo9_ss">
            <a:extLst>
              <a:ext uri="{FF2B5EF4-FFF2-40B4-BE49-F238E27FC236}">
                <a16:creationId xmlns:a16="http://schemas.microsoft.com/office/drawing/2014/main" id="{1A79A841-3F06-41A7-83FC-55CF1525FCE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16099" y="202714"/>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image002">
            <a:extLst>
              <a:ext uri="{FF2B5EF4-FFF2-40B4-BE49-F238E27FC236}">
                <a16:creationId xmlns:a16="http://schemas.microsoft.com/office/drawing/2014/main" id="{A5D0E7F3-9066-4570-A4DF-105CB05E540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48926" y="200423"/>
            <a:ext cx="247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image002">
            <a:extLst>
              <a:ext uri="{FF2B5EF4-FFF2-40B4-BE49-F238E27FC236}">
                <a16:creationId xmlns:a16="http://schemas.microsoft.com/office/drawing/2014/main" id="{AA123C62-6050-4270-BB10-FDA55913840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24766" y="165497"/>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image005">
            <a:extLst>
              <a:ext uri="{FF2B5EF4-FFF2-40B4-BE49-F238E27FC236}">
                <a16:creationId xmlns:a16="http://schemas.microsoft.com/office/drawing/2014/main" id="{328B456E-0DE6-4072-849C-4F548C67981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77999" y="80566"/>
            <a:ext cx="333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9F97EDE-E08F-49E2-9AD0-83847EF68900}"/>
              </a:ext>
            </a:extLst>
          </p:cNvPr>
          <p:cNvSpPr>
            <a:spLocks noGrp="1"/>
          </p:cNvSpPr>
          <p:nvPr>
            <p:ph type="sldNum" sz="quarter" idx="12"/>
          </p:nvPr>
        </p:nvSpPr>
        <p:spPr>
          <a:xfrm>
            <a:off x="11499850" y="144463"/>
            <a:ext cx="466725" cy="309562"/>
          </a:xfrm>
        </p:spPr>
        <p:txBody>
          <a:bodyPr/>
          <a:lstStyle/>
          <a:p>
            <a:pPr>
              <a:defRPr/>
            </a:pPr>
            <a:fld id="{99B1515E-0EE5-4A48-B52C-969B773AA8BB}" type="slidenum">
              <a:rPr lang="fr-FR"/>
              <a:pPr>
                <a:defRPr/>
              </a:pPr>
              <a:t>91</a:t>
            </a:fld>
            <a:endParaRPr lang="fr-FR" dirty="0"/>
          </a:p>
        </p:txBody>
      </p:sp>
      <p:sp>
        <p:nvSpPr>
          <p:cNvPr id="77827" name="Rectangle 2">
            <a:extLst>
              <a:ext uri="{FF2B5EF4-FFF2-40B4-BE49-F238E27FC236}">
                <a16:creationId xmlns:a16="http://schemas.microsoft.com/office/drawing/2014/main" id="{39BE6BC7-3B6B-4BBF-A06B-1FC742DD7BB7}"/>
              </a:ext>
            </a:extLst>
          </p:cNvPr>
          <p:cNvSpPr>
            <a:spLocks noChangeArrowheads="1"/>
          </p:cNvSpPr>
          <p:nvPr/>
        </p:nvSpPr>
        <p:spPr bwMode="auto">
          <a:xfrm>
            <a:off x="69849" y="873125"/>
            <a:ext cx="8103963" cy="36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3.27. </a:t>
            </a:r>
            <a:r>
              <a:rPr lang="fr-FR" altLang="fr-FR" i="1" dirty="0" err="1">
                <a:solidFill>
                  <a:srgbClr val="008000"/>
                </a:solidFill>
              </a:rPr>
              <a:t>Leucaena</a:t>
            </a:r>
            <a:r>
              <a:rPr lang="fr-FR" altLang="fr-FR" i="1" dirty="0">
                <a:solidFill>
                  <a:srgbClr val="008000"/>
                </a:solidFill>
              </a:rPr>
              <a:t> </a:t>
            </a:r>
            <a:r>
              <a:rPr lang="fr-FR" altLang="fr-FR" i="1" dirty="0" err="1">
                <a:solidFill>
                  <a:srgbClr val="008000"/>
                </a:solidFill>
              </a:rPr>
              <a:t>leucocephala</a:t>
            </a:r>
            <a:r>
              <a:rPr lang="fr-FR" altLang="fr-FR" i="1" dirty="0">
                <a:solidFill>
                  <a:srgbClr val="008000"/>
                </a:solidFill>
              </a:rPr>
              <a:t> </a:t>
            </a:r>
            <a:r>
              <a:rPr lang="fr-FR" altLang="fr-FR" dirty="0">
                <a:solidFill>
                  <a:srgbClr val="008000"/>
                </a:solidFill>
              </a:rPr>
              <a:t>(</a:t>
            </a:r>
            <a:r>
              <a:rPr lang="fr-FR" dirty="0" err="1">
                <a:solidFill>
                  <a:srgbClr val="008000"/>
                </a:solidFill>
              </a:rPr>
              <a:t>Leucéna</a:t>
            </a:r>
            <a:r>
              <a:rPr lang="fr-FR" dirty="0">
                <a:solidFill>
                  <a:srgbClr val="008000"/>
                </a:solidFill>
              </a:rPr>
              <a:t> à têtes blanches</a:t>
            </a:r>
            <a:r>
              <a:rPr lang="fr-FR" altLang="fr-FR" dirty="0">
                <a:solidFill>
                  <a:srgbClr val="008000"/>
                </a:solidFill>
              </a:rPr>
              <a:t>) (famille des </a:t>
            </a:r>
            <a:r>
              <a:rPr lang="fr-FR" i="1" u="sng" dirty="0" err="1">
                <a:hlinkClick r:id="rId2"/>
              </a:rPr>
              <a:t>Fabaceae</a:t>
            </a:r>
            <a:r>
              <a:rPr lang="fr-FR" altLang="fr-FR" dirty="0">
                <a:solidFill>
                  <a:srgbClr val="008000"/>
                </a:solidFill>
              </a:rPr>
              <a:t>)</a:t>
            </a:r>
          </a:p>
        </p:txBody>
      </p:sp>
      <p:sp>
        <p:nvSpPr>
          <p:cNvPr id="77828" name="Rectangle 15">
            <a:extLst>
              <a:ext uri="{FF2B5EF4-FFF2-40B4-BE49-F238E27FC236}">
                <a16:creationId xmlns:a16="http://schemas.microsoft.com/office/drawing/2014/main" id="{C1302D84-D7BE-45CB-8C81-BCD7738FD004}"/>
              </a:ext>
            </a:extLst>
          </p:cNvPr>
          <p:cNvSpPr>
            <a:spLocks noChangeArrowheads="1"/>
          </p:cNvSpPr>
          <p:nvPr/>
        </p:nvSpPr>
        <p:spPr bwMode="auto">
          <a:xfrm>
            <a:off x="7553325" y="-3484"/>
            <a:ext cx="5016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rPr>
              <a:t>U</a:t>
            </a:r>
          </a:p>
        </p:txBody>
      </p:sp>
      <p:sp>
        <p:nvSpPr>
          <p:cNvPr id="77829" name="Rectangle 5">
            <a:extLst>
              <a:ext uri="{FF2B5EF4-FFF2-40B4-BE49-F238E27FC236}">
                <a16:creationId xmlns:a16="http://schemas.microsoft.com/office/drawing/2014/main" id="{E54F04DD-921C-4D44-9D1B-642637DE16A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7830" name="Rectangle 13">
            <a:extLst>
              <a:ext uri="{FF2B5EF4-FFF2-40B4-BE49-F238E27FC236}">
                <a16:creationId xmlns:a16="http://schemas.microsoft.com/office/drawing/2014/main" id="{6B5BC28C-7C14-49CD-8AAF-EBB52C50BE11}"/>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7831" name="Image 14" descr="logo aride_s.jpg">
            <a:extLst>
              <a:ext uri="{FF2B5EF4-FFF2-40B4-BE49-F238E27FC236}">
                <a16:creationId xmlns:a16="http://schemas.microsoft.com/office/drawing/2014/main" id="{06B46BD7-6519-4EF6-B26C-E1E48CA4B0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Image 15" descr="logo salinisation2_s.jpg">
            <a:extLst>
              <a:ext uri="{FF2B5EF4-FFF2-40B4-BE49-F238E27FC236}">
                <a16:creationId xmlns:a16="http://schemas.microsoft.com/office/drawing/2014/main" id="{AA737411-D74F-477C-A0F9-E0F4D9D74C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3" name="Rectangle 9">
            <a:extLst>
              <a:ext uri="{FF2B5EF4-FFF2-40B4-BE49-F238E27FC236}">
                <a16:creationId xmlns:a16="http://schemas.microsoft.com/office/drawing/2014/main" id="{FA971CC4-3D8A-4E87-8FC1-EE59D8DAEEBE}"/>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77834" name="Rectangle 10">
            <a:extLst>
              <a:ext uri="{FF2B5EF4-FFF2-40B4-BE49-F238E27FC236}">
                <a16:creationId xmlns:a16="http://schemas.microsoft.com/office/drawing/2014/main" id="{BD2576CB-DE52-40FE-BBB8-09F196C04279}"/>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 name="Rectangle 2">
            <a:extLst>
              <a:ext uri="{FF2B5EF4-FFF2-40B4-BE49-F238E27FC236}">
                <a16:creationId xmlns:a16="http://schemas.microsoft.com/office/drawing/2014/main" id="{C6E3029A-47DE-4A26-9227-5262A3236B1C}"/>
              </a:ext>
            </a:extLst>
          </p:cNvPr>
          <p:cNvSpPr/>
          <p:nvPr/>
        </p:nvSpPr>
        <p:spPr>
          <a:xfrm>
            <a:off x="136525" y="1243011"/>
            <a:ext cx="11739917" cy="3139321"/>
          </a:xfrm>
          <a:prstGeom prst="rect">
            <a:avLst/>
          </a:prstGeom>
        </p:spPr>
        <p:txBody>
          <a:bodyPr wrap="square">
            <a:spAutoFit/>
          </a:bodyPr>
          <a:lstStyle/>
          <a:p>
            <a:r>
              <a:rPr lang="fr-FR" dirty="0">
                <a:ea typeface="Calibri" panose="020F0502020204030204" pitchFamily="34" charset="0"/>
                <a:cs typeface="Times New Roman" panose="02020603050405020304" pitchFamily="18" charset="0"/>
              </a:rPr>
              <a:t>L'arbre ou arbuste, </a:t>
            </a:r>
            <a:r>
              <a:rPr lang="fr-FR" dirty="0">
                <a:solidFill>
                  <a:srgbClr val="008000"/>
                </a:solidFill>
                <a:ea typeface="Calibri" panose="020F0502020204030204" pitchFamily="34" charset="0"/>
                <a:cs typeface="Times New Roman" panose="02020603050405020304" pitchFamily="18" charset="0"/>
              </a:rPr>
              <a:t>à pousse très rapide</a:t>
            </a:r>
            <a:r>
              <a:rPr lang="fr-FR" dirty="0">
                <a:ea typeface="Calibri" panose="020F0502020204030204" pitchFamily="34" charset="0"/>
                <a:cs typeface="Times New Roman" panose="02020603050405020304" pitchFamily="18" charset="0"/>
              </a:rPr>
              <a:t>, au port étalé ne dépasse pas les 4 à 5 m. </a:t>
            </a:r>
            <a:r>
              <a:rPr lang="fr-FR" dirty="0"/>
              <a:t>Port élancé ou buissonnant avec plusieurs tiges. Fût diamètre de 40 à 50 cm à l'âge de 8 ans. Ecorce crevassée. Système radiculaire étendu.</a:t>
            </a:r>
            <a:r>
              <a:rPr lang="fr-FR" dirty="0">
                <a:ea typeface="Calibri" panose="020F0502020204030204" pitchFamily="34" charset="0"/>
                <a:cs typeface="Times New Roman" panose="02020603050405020304" pitchFamily="18" charset="0"/>
              </a:rPr>
              <a:t> </a:t>
            </a:r>
            <a:r>
              <a:rPr lang="fr-FR" sz="1200" dirty="0"/>
              <a:t>Ses longues </a:t>
            </a:r>
            <a:r>
              <a:rPr lang="fr-FR" sz="1200" u="sng" dirty="0">
                <a:hlinkClick r:id="rId5" tooltip="Feuille"/>
              </a:rPr>
              <a:t>feuilles</a:t>
            </a:r>
            <a:r>
              <a:rPr lang="fr-FR" sz="1200" dirty="0"/>
              <a:t> </a:t>
            </a:r>
          </a:p>
          <a:p>
            <a:r>
              <a:rPr lang="fr-FR" sz="1200" dirty="0"/>
              <a:t>alternes, bipennées sont composées de 5-10 paires de </a:t>
            </a:r>
            <a:r>
              <a:rPr lang="fr-FR" sz="1200" u="sng" dirty="0">
                <a:hlinkClick r:id="rId6" tooltip="Foliole"/>
              </a:rPr>
              <a:t>folioles</a:t>
            </a:r>
            <a:r>
              <a:rPr lang="fr-FR" sz="1200" dirty="0"/>
              <a:t> ayant une quinzaine de paires de </a:t>
            </a:r>
            <a:r>
              <a:rPr lang="fr-FR" sz="1200" u="sng" dirty="0" err="1">
                <a:hlinkClick r:id="rId7" tooltip="Foliolule"/>
              </a:rPr>
              <a:t>foliolules</a:t>
            </a:r>
            <a:r>
              <a:rPr lang="fr-FR" sz="1200" dirty="0"/>
              <a:t> linéaires, les jeunes pousses sont légèrement poilues. Fleurs blanches en capitules, globuleuses, solitaires et pédonculées. En période de floraison, l’arbre donne des </a:t>
            </a:r>
            <a:r>
              <a:rPr lang="fr-FR" sz="1200" u="sng" dirty="0">
                <a:hlinkClick r:id="rId8" tooltip="Glomérule (botanique)"/>
              </a:rPr>
              <a:t>glomérules</a:t>
            </a:r>
            <a:r>
              <a:rPr lang="fr-FR" sz="1200" dirty="0"/>
              <a:t> axillaires blanc crème de 2 cm. Ses fruits sont de longues </a:t>
            </a:r>
            <a:r>
              <a:rPr lang="fr-FR" sz="1200" u="sng" dirty="0">
                <a:hlinkClick r:id="rId9" tooltip="Gousse"/>
              </a:rPr>
              <a:t>gousses</a:t>
            </a:r>
            <a:r>
              <a:rPr lang="fr-FR" sz="1200" dirty="0"/>
              <a:t> plates (10 à 15 cm) vertes translucides virant au brun à maturité qui laissent voir par transparence des petites graines. S</a:t>
            </a:r>
            <a:r>
              <a:rPr lang="fr-FR" dirty="0"/>
              <a:t>ols calcaires mais </a:t>
            </a:r>
            <a:r>
              <a:rPr lang="fr-FR" dirty="0">
                <a:solidFill>
                  <a:srgbClr val="008000"/>
                </a:solidFill>
              </a:rPr>
              <a:t>supporte tout type de sol. </a:t>
            </a:r>
            <a:r>
              <a:rPr lang="fr-FR" dirty="0"/>
              <a:t>Héliophile. </a:t>
            </a:r>
            <a:r>
              <a:rPr lang="fr-FR" dirty="0">
                <a:solidFill>
                  <a:srgbClr val="008000"/>
                </a:solidFill>
              </a:rPr>
              <a:t>Il est parfaitement adapté à la </a:t>
            </a:r>
            <a:r>
              <a:rPr lang="fr-FR" u="sng" dirty="0">
                <a:solidFill>
                  <a:srgbClr val="008000"/>
                </a:solidFill>
                <a:hlinkClick r:id="rId10" tooltip="Sécheresse"/>
              </a:rPr>
              <a:t>sécheresse</a:t>
            </a:r>
            <a:r>
              <a:rPr lang="fr-FR" dirty="0"/>
              <a:t>. Les souches repoussent après un feu de forêt ou de brousse. </a:t>
            </a:r>
            <a:r>
              <a:rPr lang="fr-FR" u="sng" dirty="0">
                <a:solidFill>
                  <a:srgbClr val="008000"/>
                </a:solidFill>
              </a:rPr>
              <a:t>Agroforesterie</a:t>
            </a:r>
            <a:r>
              <a:rPr lang="fr-FR" dirty="0">
                <a:solidFill>
                  <a:srgbClr val="008000"/>
                </a:solidFill>
              </a:rPr>
              <a:t> : - en association avec des cultures vivrières par plantation en bande ou intercalée ou pour ombrager les  cultures sciaphiles et/ou servir de tuteur de cultures grimpantes. Constitution de haies vives pour clôture de champ ou d'habitation. Protection de talus ou de sol en pente. </a:t>
            </a:r>
            <a:r>
              <a:rPr lang="fr-FR" u="sng" dirty="0">
                <a:hlinkClick r:id="rId11" tooltip="Fixation de l'azote"/>
              </a:rPr>
              <a:t>Fixation de l'azote</a:t>
            </a:r>
            <a:r>
              <a:rPr lang="fr-FR" dirty="0"/>
              <a:t>. </a:t>
            </a:r>
            <a:r>
              <a:rPr lang="fr-FR" sz="1200" u="sng" dirty="0">
                <a:solidFill>
                  <a:srgbClr val="008000"/>
                </a:solidFill>
                <a:hlinkClick r:id="rId12" tooltip="Bétail"/>
              </a:rPr>
              <a:t>Bétail</a:t>
            </a:r>
            <a:r>
              <a:rPr lang="fr-FR" sz="1200" dirty="0">
                <a:solidFill>
                  <a:srgbClr val="008000"/>
                </a:solidFill>
              </a:rPr>
              <a:t> : Nourriture de vaches laitières et bœufs (à un taux égal ou inférieur à 30 % de la ration totale journalière) grâce à la richesse de ses feuilles en protéines digestibles </a:t>
            </a:r>
            <a:r>
              <a:rPr lang="fr-FR" sz="1200" dirty="0"/>
              <a:t>(malgré la </a:t>
            </a:r>
            <a:r>
              <a:rPr lang="fr-FR" sz="1200" dirty="0">
                <a:solidFill>
                  <a:srgbClr val="FF0000"/>
                </a:solidFill>
              </a:rPr>
              <a:t>toxicité du feuillage qui contient de la </a:t>
            </a:r>
            <a:r>
              <a:rPr lang="fr-FR" sz="1200" i="1" u="sng" dirty="0" err="1">
                <a:solidFill>
                  <a:srgbClr val="FF0000"/>
                </a:solidFill>
                <a:hlinkClick r:id="rId13" tooltip="Mimosine"/>
              </a:rPr>
              <a:t>mimosine</a:t>
            </a:r>
            <a:r>
              <a:rPr lang="fr-FR" sz="1200" dirty="0">
                <a:solidFill>
                  <a:srgbClr val="FF0000"/>
                </a:solidFill>
              </a:rPr>
              <a:t>, une substance réputée être toxique pour les animaux domestiques. Ne pas donner ce fourrage aux non-ruminants</a:t>
            </a:r>
            <a:r>
              <a:rPr lang="fr-FR" sz="1200" dirty="0"/>
              <a:t>). bois de chauffage (haut pouvoir calorifique) et de charbon de bois. Bois pour pâte à papier et petites constructions. </a:t>
            </a:r>
            <a:r>
              <a:rPr lang="fr-FR" sz="1200" u="sng" dirty="0"/>
              <a:t>Plante médicinale</a:t>
            </a:r>
            <a:r>
              <a:rPr lang="fr-FR" sz="1200" dirty="0"/>
              <a:t> : Traitement de différentes maladies (feuilles et graines contre les maux d'estomac, graines en tant que produits vermifuges et de traitement de la blennorragie et des troubles visuels). </a:t>
            </a:r>
          </a:p>
          <a:p>
            <a:r>
              <a:rPr lang="fr-FR" sz="1200" dirty="0"/>
              <a:t>Source : </a:t>
            </a:r>
            <a:r>
              <a:rPr lang="fr-FR" sz="1200" dirty="0">
                <a:hlinkClick r:id="rId14"/>
              </a:rPr>
              <a:t>http://www.doc-developpement-durable.org/fiches-arbres/Fiche-presentation-bonaramantsina.doc</a:t>
            </a:r>
            <a:r>
              <a:rPr lang="fr-FR" sz="1200" dirty="0"/>
              <a:t> </a:t>
            </a:r>
          </a:p>
        </p:txBody>
      </p:sp>
      <p:pic>
        <p:nvPicPr>
          <p:cNvPr id="21506" name="Picture 2" descr="image002">
            <a:extLst>
              <a:ext uri="{FF2B5EF4-FFF2-40B4-BE49-F238E27FC236}">
                <a16:creationId xmlns:a16="http://schemas.microsoft.com/office/drawing/2014/main" id="{D5828246-E180-4277-AA91-106F1BBA14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63290" y="200026"/>
            <a:ext cx="247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image002">
            <a:extLst>
              <a:ext uri="{FF2B5EF4-FFF2-40B4-BE49-F238E27FC236}">
                <a16:creationId xmlns:a16="http://schemas.microsoft.com/office/drawing/2014/main" id="{9D2C321A-7E26-4A73-8ABE-D19436EE81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39130" y="165100"/>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image005">
            <a:extLst>
              <a:ext uri="{FF2B5EF4-FFF2-40B4-BE49-F238E27FC236}">
                <a16:creationId xmlns:a16="http://schemas.microsoft.com/office/drawing/2014/main" id="{E8F77A39-F926-44F6-A9BC-218CA3A881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92363" y="80169"/>
            <a:ext cx="333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image007">
            <a:extLst>
              <a:ext uri="{FF2B5EF4-FFF2-40B4-BE49-F238E27FC236}">
                <a16:creationId xmlns:a16="http://schemas.microsoft.com/office/drawing/2014/main" id="{97E4574B-1C8B-487B-AAD7-BBC7648FE1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55598" y="99219"/>
            <a:ext cx="36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toxic-2ss">
            <a:extLst>
              <a:ext uri="{FF2B5EF4-FFF2-40B4-BE49-F238E27FC236}">
                <a16:creationId xmlns:a16="http://schemas.microsoft.com/office/drawing/2014/main" id="{9E1CE16E-C2CE-48A2-8702-260C5A63B0F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09615" y="123032"/>
            <a:ext cx="2571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9B33519-FFCD-4855-A995-938054A0777C}"/>
              </a:ext>
            </a:extLst>
          </p:cNvPr>
          <p:cNvSpPr/>
          <p:nvPr/>
        </p:nvSpPr>
        <p:spPr>
          <a:xfrm>
            <a:off x="8696325" y="873679"/>
            <a:ext cx="2657605" cy="369332"/>
          </a:xfrm>
          <a:prstGeom prst="rect">
            <a:avLst/>
          </a:prstGeom>
        </p:spPr>
        <p:txBody>
          <a:bodyPr wrap="square">
            <a:spAutoFit/>
          </a:bodyPr>
          <a:lstStyle/>
          <a:p>
            <a:r>
              <a:rPr lang="fr-FR" b="1" dirty="0">
                <a:solidFill>
                  <a:srgbClr val="FF0000"/>
                </a:solidFill>
                <a:ea typeface="Calibri" panose="020F0502020204030204" pitchFamily="34" charset="0"/>
                <a:cs typeface="Times New Roman" panose="02020603050405020304" pitchFamily="18" charset="0"/>
              </a:rPr>
              <a:t>Plante invasive. Score 15 </a:t>
            </a:r>
            <a:endParaRPr lang="fr-FR" b="1" dirty="0"/>
          </a:p>
        </p:txBody>
      </p:sp>
      <p:pic>
        <p:nvPicPr>
          <p:cNvPr id="21511" name="Picture 7" descr="images1">
            <a:extLst>
              <a:ext uri="{FF2B5EF4-FFF2-40B4-BE49-F238E27FC236}">
                <a16:creationId xmlns:a16="http://schemas.microsoft.com/office/drawing/2014/main" id="{8C4B65BD-BE55-41C8-84CD-E707C70EADD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18725" y="4275549"/>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images4">
            <a:extLst>
              <a:ext uri="{FF2B5EF4-FFF2-40B4-BE49-F238E27FC236}">
                <a16:creationId xmlns:a16="http://schemas.microsoft.com/office/drawing/2014/main" id="{1498C065-E163-48FE-A071-39B2C144035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48301" y="4237448"/>
            <a:ext cx="17907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image015">
            <a:extLst>
              <a:ext uri="{FF2B5EF4-FFF2-40B4-BE49-F238E27FC236}">
                <a16:creationId xmlns:a16="http://schemas.microsoft.com/office/drawing/2014/main" id="{B3FD8041-CB2E-4169-8B55-9F32BC21668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51786" y="5113296"/>
            <a:ext cx="2200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images2">
            <a:extLst>
              <a:ext uri="{FF2B5EF4-FFF2-40B4-BE49-F238E27FC236}">
                <a16:creationId xmlns:a16="http://schemas.microsoft.com/office/drawing/2014/main" id="{263281CB-A91F-453D-97F9-5F1CA071FD6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52316" y="4349414"/>
            <a:ext cx="18954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image022">
            <a:extLst>
              <a:ext uri="{FF2B5EF4-FFF2-40B4-BE49-F238E27FC236}">
                <a16:creationId xmlns:a16="http://schemas.microsoft.com/office/drawing/2014/main" id="{368F9743-838A-482D-A34D-D54A9CF2E54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6525" y="5462999"/>
            <a:ext cx="18288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Leucaena_leucocephala_05_s">
            <a:extLst>
              <a:ext uri="{FF2B5EF4-FFF2-40B4-BE49-F238E27FC236}">
                <a16:creationId xmlns:a16="http://schemas.microsoft.com/office/drawing/2014/main" id="{2C22C638-93D0-4922-9854-19DA6BEE96E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7628" y="4465465"/>
            <a:ext cx="1828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image18_s">
            <a:extLst>
              <a:ext uri="{FF2B5EF4-FFF2-40B4-BE49-F238E27FC236}">
                <a16:creationId xmlns:a16="http://schemas.microsoft.com/office/drawing/2014/main" id="{EE6D6C04-DD74-4313-A923-D8DBF2E6AE9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77102" y="4666493"/>
            <a:ext cx="14478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3">
            <a:extLst>
              <a:ext uri="{FF2B5EF4-FFF2-40B4-BE49-F238E27FC236}">
                <a16:creationId xmlns:a16="http://schemas.microsoft.com/office/drawing/2014/main" id="{F75441CE-9B1F-469F-946B-EF66DEE664CC}"/>
              </a:ext>
            </a:extLst>
          </p:cNvPr>
          <p:cNvSpPr>
            <a:spLocks noChangeArrowheads="1"/>
          </p:cNvSpPr>
          <p:nvPr/>
        </p:nvSpPr>
        <p:spPr bwMode="auto">
          <a:xfrm>
            <a:off x="8356053" y="182466"/>
            <a:ext cx="572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008000"/>
                </a:solidFill>
              </a:rPr>
              <a:t>↗↗</a:t>
            </a:r>
            <a:endParaRPr lang="fr-FR" altLang="fr-FR" sz="1800" dirty="0">
              <a:latin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C8A1C93-880A-49FF-AF4D-5ED7CCFFA7A3}"/>
              </a:ext>
            </a:extLst>
          </p:cNvPr>
          <p:cNvSpPr>
            <a:spLocks noGrp="1"/>
          </p:cNvSpPr>
          <p:nvPr>
            <p:ph type="sldNum" sz="quarter" idx="12"/>
          </p:nvPr>
        </p:nvSpPr>
        <p:spPr>
          <a:xfrm>
            <a:off x="108153" y="135667"/>
            <a:ext cx="466725" cy="309562"/>
          </a:xfrm>
        </p:spPr>
        <p:txBody>
          <a:bodyPr/>
          <a:lstStyle/>
          <a:p>
            <a:pPr>
              <a:defRPr/>
            </a:pPr>
            <a:fld id="{A257B04B-3D84-4D03-890E-43EF9DBC27E5}" type="slidenum">
              <a:rPr lang="fr-FR"/>
              <a:pPr>
                <a:defRPr/>
              </a:pPr>
              <a:t>92</a:t>
            </a:fld>
            <a:endParaRPr lang="fr-FR" dirty="0"/>
          </a:p>
        </p:txBody>
      </p:sp>
      <p:sp>
        <p:nvSpPr>
          <p:cNvPr id="78851" name="Rectangle 2">
            <a:extLst>
              <a:ext uri="{FF2B5EF4-FFF2-40B4-BE49-F238E27FC236}">
                <a16:creationId xmlns:a16="http://schemas.microsoft.com/office/drawing/2014/main" id="{8EF89A1F-5F02-4CF0-A68C-B4E0B71EE8A4}"/>
              </a:ext>
            </a:extLst>
          </p:cNvPr>
          <p:cNvSpPr>
            <a:spLocks noChangeArrowheads="1"/>
          </p:cNvSpPr>
          <p:nvPr/>
        </p:nvSpPr>
        <p:spPr bwMode="auto">
          <a:xfrm>
            <a:off x="69850" y="873125"/>
            <a:ext cx="715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3.28. </a:t>
            </a:r>
            <a:r>
              <a:rPr lang="fr-FR" altLang="fr-FR" i="1" dirty="0" err="1">
                <a:solidFill>
                  <a:srgbClr val="008000"/>
                </a:solidFill>
              </a:rPr>
              <a:t>Parkia</a:t>
            </a:r>
            <a:r>
              <a:rPr lang="fr-FR" altLang="fr-FR" i="1" dirty="0">
                <a:solidFill>
                  <a:srgbClr val="008000"/>
                </a:solidFill>
              </a:rPr>
              <a:t> </a:t>
            </a:r>
            <a:r>
              <a:rPr lang="fr-FR" altLang="fr-FR" i="1" dirty="0" err="1">
                <a:solidFill>
                  <a:srgbClr val="008000"/>
                </a:solidFill>
              </a:rPr>
              <a:t>biglobosa</a:t>
            </a:r>
            <a:r>
              <a:rPr lang="fr-FR" altLang="fr-FR" i="1" dirty="0">
                <a:solidFill>
                  <a:srgbClr val="008000"/>
                </a:solidFill>
              </a:rPr>
              <a:t> </a:t>
            </a:r>
            <a:r>
              <a:rPr lang="fr-FR" altLang="fr-FR" dirty="0">
                <a:solidFill>
                  <a:srgbClr val="008000"/>
                </a:solidFill>
              </a:rPr>
              <a:t>(néré) (famille des </a:t>
            </a:r>
            <a:r>
              <a:rPr lang="fr-FR" i="1" u="sng" dirty="0" err="1">
                <a:hlinkClick r:id="rId2"/>
              </a:rPr>
              <a:t>Fabaceae</a:t>
            </a:r>
            <a:r>
              <a:rPr lang="fr-FR" altLang="fr-FR" dirty="0">
                <a:solidFill>
                  <a:srgbClr val="008000"/>
                </a:solidFill>
              </a:rPr>
              <a:t>) </a:t>
            </a:r>
          </a:p>
        </p:txBody>
      </p:sp>
      <p:sp>
        <p:nvSpPr>
          <p:cNvPr id="78852" name="Rectangle 15">
            <a:extLst>
              <a:ext uri="{FF2B5EF4-FFF2-40B4-BE49-F238E27FC236}">
                <a16:creationId xmlns:a16="http://schemas.microsoft.com/office/drawing/2014/main" id="{2270C182-26A7-4C36-BEB8-4217B628B44E}"/>
              </a:ext>
            </a:extLst>
          </p:cNvPr>
          <p:cNvSpPr>
            <a:spLocks noChangeArrowheads="1"/>
          </p:cNvSpPr>
          <p:nvPr/>
        </p:nvSpPr>
        <p:spPr bwMode="auto">
          <a:xfrm>
            <a:off x="8016479" y="-46037"/>
            <a:ext cx="51953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rPr>
              <a:t>U</a:t>
            </a:r>
          </a:p>
        </p:txBody>
      </p:sp>
      <p:sp>
        <p:nvSpPr>
          <p:cNvPr id="78853" name="Rectangle 5">
            <a:extLst>
              <a:ext uri="{FF2B5EF4-FFF2-40B4-BE49-F238E27FC236}">
                <a16:creationId xmlns:a16="http://schemas.microsoft.com/office/drawing/2014/main" id="{817C7595-109B-43B3-A564-F3DD8E0A182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8854" name="Rectangle 13">
            <a:extLst>
              <a:ext uri="{FF2B5EF4-FFF2-40B4-BE49-F238E27FC236}">
                <a16:creationId xmlns:a16="http://schemas.microsoft.com/office/drawing/2014/main" id="{D698FFD4-8F6E-4259-AFB2-35E6FC7EB87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8855" name="Image 14" descr="logo aride_s.jpg">
            <a:extLst>
              <a:ext uri="{FF2B5EF4-FFF2-40B4-BE49-F238E27FC236}">
                <a16:creationId xmlns:a16="http://schemas.microsoft.com/office/drawing/2014/main" id="{D0B1EAF2-3819-4DF4-AB4B-7D2F256884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96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Image 15" descr="logo salinisation2_s.jpg">
            <a:extLst>
              <a:ext uri="{FF2B5EF4-FFF2-40B4-BE49-F238E27FC236}">
                <a16:creationId xmlns:a16="http://schemas.microsoft.com/office/drawing/2014/main" id="{BCC3FBB9-0720-4B4D-9149-BCA7A7E1F6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1589" y="26193"/>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Rectangle 9">
            <a:extLst>
              <a:ext uri="{FF2B5EF4-FFF2-40B4-BE49-F238E27FC236}">
                <a16:creationId xmlns:a16="http://schemas.microsoft.com/office/drawing/2014/main" id="{F969D233-A062-4E15-AEE3-52BFE259FA43}"/>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78858" name="Rectangle 10">
            <a:extLst>
              <a:ext uri="{FF2B5EF4-FFF2-40B4-BE49-F238E27FC236}">
                <a16:creationId xmlns:a16="http://schemas.microsoft.com/office/drawing/2014/main" id="{0748AB89-5192-4C7A-89FC-527ADE826412}"/>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pic>
        <p:nvPicPr>
          <p:cNvPr id="78859" name="Picture 11" descr="image002">
            <a:extLst>
              <a:ext uri="{FF2B5EF4-FFF2-40B4-BE49-F238E27FC236}">
                <a16:creationId xmlns:a16="http://schemas.microsoft.com/office/drawing/2014/main" id="{33374066-81EC-4C7A-A662-46A36EFE9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9291" y="137319"/>
            <a:ext cx="30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12" descr="image005">
            <a:extLst>
              <a:ext uri="{FF2B5EF4-FFF2-40B4-BE49-F238E27FC236}">
                <a16:creationId xmlns:a16="http://schemas.microsoft.com/office/drawing/2014/main" id="{932D35D2-0D82-46AF-9F63-127FFAC8D8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8400" y="171450"/>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13" descr="image007">
            <a:extLst>
              <a:ext uri="{FF2B5EF4-FFF2-40B4-BE49-F238E27FC236}">
                <a16:creationId xmlns:a16="http://schemas.microsoft.com/office/drawing/2014/main" id="{B121FCAC-2A7A-47A8-88A5-344CDA23A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2693" y="179388"/>
            <a:ext cx="3143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14" descr="image002">
            <a:extLst>
              <a:ext uri="{FF2B5EF4-FFF2-40B4-BE49-F238E27FC236}">
                <a16:creationId xmlns:a16="http://schemas.microsoft.com/office/drawing/2014/main" id="{59EFD875-D2E3-402D-8F07-0BDD803330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7284" y="200025"/>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837C742E-1F66-43B2-9141-C2AA766BEC23}"/>
              </a:ext>
            </a:extLst>
          </p:cNvPr>
          <p:cNvSpPr txBox="1"/>
          <p:nvPr/>
        </p:nvSpPr>
        <p:spPr>
          <a:xfrm>
            <a:off x="136525" y="1243013"/>
            <a:ext cx="11955070" cy="2954655"/>
          </a:xfrm>
          <a:prstGeom prst="rect">
            <a:avLst/>
          </a:prstGeom>
          <a:noFill/>
        </p:spPr>
        <p:txBody>
          <a:bodyPr wrap="square" rtlCol="0">
            <a:spAutoFit/>
          </a:bodyPr>
          <a:lstStyle/>
          <a:p>
            <a:r>
              <a:rPr lang="fr-FR" dirty="0"/>
              <a:t>C’est un arbre à feuilles caduques pérenne avec une hauteur allant de 7 à 20 m, mais il peut atteindre 30 m dans des conditions exceptionnelles. </a:t>
            </a:r>
            <a:r>
              <a:rPr lang="fr-FR" sz="1200" dirty="0"/>
              <a:t>Cime dense, s’étalant largement et en forme d’ombrelle, constituée de grosses branches. Fût généralement droit et robuste, cylindrique, jusqu’à 130 cm de diamètre, souvent ramifié à faible hauteur. Ecorce grise foncée brune, épaisse, fissurée, de laquelle sort une gomme ambrée, des plaies. Fleurs hermaphrodites orange ou rouge. </a:t>
            </a:r>
            <a:r>
              <a:rPr lang="fr-FR" sz="1200" i="1" u="sng" dirty="0"/>
              <a:t>Inflorescence</a:t>
            </a:r>
            <a:r>
              <a:rPr lang="fr-FR" sz="1200" dirty="0"/>
              <a:t>: tête pendante disposée de façon racémeuse; pédoncule long de 10–35 cm. Ses fruits sont de longues </a:t>
            </a:r>
            <a:r>
              <a:rPr lang="fr-FR" sz="1200" u="sng" dirty="0">
                <a:hlinkClick r:id="rId9" tooltip="Gousse"/>
              </a:rPr>
              <a:t>gousses</a:t>
            </a:r>
            <a:r>
              <a:rPr lang="fr-FR" sz="1200" dirty="0"/>
              <a:t>, glabres, légèrement aplaties, plus ou moins linéaires de 12 à 30 cm de longueur, suspendues en grappes, contenant de nombreuses graines noires enrobées de pulpe jaune. Un arbre peut donner jusqu'à 100 kg de graines par an. Les graines ovoïdes, jusqu'à 12 x 8-10 x 4,5 mm, de couleur brunâtre à noirâtre. Son feuillage est caduc et composé de feuilles multi-pennées ressemblant à celle du </a:t>
            </a:r>
            <a:r>
              <a:rPr lang="fr-FR" sz="1200" u="sng" dirty="0">
                <a:hlinkClick r:id="rId10" tooltip="Mimosa"/>
              </a:rPr>
              <a:t>mimosa</a:t>
            </a:r>
            <a:r>
              <a:rPr lang="fr-FR" sz="1200" dirty="0"/>
              <a:t>. Il dispose d'une racine pivot pouvant aller chercher l'eau à 60 mètres de profondeur. </a:t>
            </a:r>
            <a:r>
              <a:rPr lang="fr-FR" dirty="0"/>
              <a:t>Il préfère des sols bien drainés, profonds, les sols cultivés, mais </a:t>
            </a:r>
            <a:r>
              <a:rPr lang="fr-FR" dirty="0">
                <a:solidFill>
                  <a:srgbClr val="008000"/>
                </a:solidFill>
              </a:rPr>
              <a:t>pousse également sur sols peu profonds (superficiels), pauvres. Précipitations annuelles moyennes : 400-700 </a:t>
            </a:r>
            <a:r>
              <a:rPr lang="fr-FR" dirty="0" err="1">
                <a:solidFill>
                  <a:srgbClr val="008000"/>
                </a:solidFill>
              </a:rPr>
              <a:t>mm.</a:t>
            </a:r>
            <a:r>
              <a:rPr lang="fr-FR" dirty="0">
                <a:solidFill>
                  <a:srgbClr val="008000"/>
                </a:solidFill>
              </a:rPr>
              <a:t> Sahel (climat sec) </a:t>
            </a:r>
            <a:r>
              <a:rPr lang="fr-FR" dirty="0"/>
              <a:t>mais aussi humide. Héliophile. Il a une importance socio-économique considérable. </a:t>
            </a:r>
            <a:r>
              <a:rPr lang="fr-FR" dirty="0">
                <a:solidFill>
                  <a:srgbClr val="008000"/>
                </a:solidFill>
              </a:rPr>
              <a:t>La farine de Néré apporte la totalité des </a:t>
            </a:r>
            <a:r>
              <a:rPr lang="fr-FR" u="sng" dirty="0">
                <a:solidFill>
                  <a:srgbClr val="008000"/>
                </a:solidFill>
                <a:hlinkClick r:id="rId11" tooltip="Acides aminés"/>
              </a:rPr>
              <a:t>acides aminés</a:t>
            </a:r>
            <a:r>
              <a:rPr lang="fr-FR" dirty="0">
                <a:solidFill>
                  <a:srgbClr val="008000"/>
                </a:solidFill>
              </a:rPr>
              <a:t> essentiels à l'organisme, du fer (de l'ordre de 15,5 mg/100 g), mais aussi de la </a:t>
            </a:r>
            <a:r>
              <a:rPr lang="fr-FR" u="sng" dirty="0">
                <a:solidFill>
                  <a:srgbClr val="008000"/>
                </a:solidFill>
                <a:hlinkClick r:id="rId12" tooltip="Vitamine C"/>
              </a:rPr>
              <a:t>vitamine C</a:t>
            </a:r>
            <a:r>
              <a:rPr lang="fr-FR" dirty="0">
                <a:solidFill>
                  <a:srgbClr val="008000"/>
                </a:solidFill>
              </a:rPr>
              <a:t> pour limiter les risques de </a:t>
            </a:r>
            <a:r>
              <a:rPr lang="fr-FR" u="sng" dirty="0">
                <a:solidFill>
                  <a:srgbClr val="008000"/>
                </a:solidFill>
                <a:hlinkClick r:id="rId13" tooltip="Scorbut"/>
              </a:rPr>
              <a:t>scorbut</a:t>
            </a:r>
            <a:r>
              <a:rPr lang="fr-FR" dirty="0">
                <a:solidFill>
                  <a:srgbClr val="008000"/>
                </a:solidFill>
              </a:rPr>
              <a:t>. les graines fermentées de néré servent à préparer un condiment épicé</a:t>
            </a:r>
            <a:r>
              <a:rPr lang="fr-FR" dirty="0"/>
              <a:t>.</a:t>
            </a:r>
            <a:r>
              <a:rPr lang="fr-FR" sz="1200" dirty="0"/>
              <a:t> Source : </a:t>
            </a:r>
            <a:r>
              <a:rPr lang="fr-FR" sz="1200" dirty="0">
                <a:hlinkClick r:id="rId14"/>
              </a:rPr>
              <a:t>http://www.doc-developpement-durable.org/fiches-arbres/Fiche-presentation-Parkia-biglobosa.doc</a:t>
            </a:r>
            <a:r>
              <a:rPr lang="fr-FR" sz="1200" dirty="0"/>
              <a:t> </a:t>
            </a:r>
            <a:endParaRPr lang="fr-FR" dirty="0"/>
          </a:p>
        </p:txBody>
      </p:sp>
      <p:pic>
        <p:nvPicPr>
          <p:cNvPr id="78863" name="Picture 15" descr="image013">
            <a:extLst>
              <a:ext uri="{FF2B5EF4-FFF2-40B4-BE49-F238E27FC236}">
                <a16:creationId xmlns:a16="http://schemas.microsoft.com/office/drawing/2014/main" id="{3B9CE9B4-B0C0-4BD5-9EBB-3CCB69922F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08812" y="3969572"/>
            <a:ext cx="1757763" cy="246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80D467-6654-450C-8110-D8516E642428}"/>
              </a:ext>
            </a:extLst>
          </p:cNvPr>
          <p:cNvSpPr/>
          <p:nvPr/>
        </p:nvSpPr>
        <p:spPr>
          <a:xfrm>
            <a:off x="6712772" y="6293224"/>
            <a:ext cx="5428846" cy="517065"/>
          </a:xfrm>
          <a:prstGeom prst="rect">
            <a:avLst/>
          </a:prstGeom>
        </p:spPr>
        <p:txBody>
          <a:bodyPr wrap="square">
            <a:spAutoFit/>
          </a:bodyPr>
          <a:lstStyle/>
          <a:p>
            <a:pPr algn="ctr">
              <a:lnSpc>
                <a:spcPct val="115000"/>
              </a:lnSpc>
              <a:spcAft>
                <a:spcPts val="0"/>
              </a:spcAft>
            </a:pPr>
            <a:r>
              <a:rPr lang="fr-FR" sz="1200" dirty="0">
                <a:solidFill>
                  <a:srgbClr val="984806"/>
                </a:solidFill>
                <a:ea typeface="Calibri" panose="020F0502020204030204" pitchFamily="34" charset="0"/>
                <a:cs typeface="Times New Roman" panose="02020603050405020304" pitchFamily="18" charset="0"/>
              </a:rPr>
              <a:t>1, feuille; 2, rameau avec inflorescences; 3, fleur bisexuée; 4, fleur mâle; 5, rameau avec fruit; 6, graine Redessiné et adapté par M.M. Spitteler (Source : </a:t>
            </a:r>
            <a:r>
              <a:rPr lang="fr-FR" sz="1200" dirty="0" err="1">
                <a:solidFill>
                  <a:srgbClr val="984806"/>
                </a:solidFill>
                <a:ea typeface="Calibri" panose="020F0502020204030204" pitchFamily="34" charset="0"/>
                <a:cs typeface="Times New Roman" panose="02020603050405020304" pitchFamily="18" charset="0"/>
              </a:rPr>
              <a:t>Protabase</a:t>
            </a:r>
            <a:r>
              <a:rPr lang="fr-FR" sz="1200" dirty="0">
                <a:solidFill>
                  <a:srgbClr val="984806"/>
                </a:solidFill>
                <a:ea typeface="Calibri" panose="020F0502020204030204" pitchFamily="34" charset="0"/>
                <a:cs typeface="Times New Roman" panose="02020603050405020304" pitchFamily="18" charset="0"/>
              </a:rPr>
              <a:t>).</a:t>
            </a:r>
            <a:endParaRPr lang="fr-FR" sz="1200" dirty="0"/>
          </a:p>
        </p:txBody>
      </p:sp>
      <p:pic>
        <p:nvPicPr>
          <p:cNvPr id="78864" name="Picture 16" descr="image021">
            <a:extLst>
              <a:ext uri="{FF2B5EF4-FFF2-40B4-BE49-F238E27FC236}">
                <a16:creationId xmlns:a16="http://schemas.microsoft.com/office/drawing/2014/main" id="{58316C12-9A87-4EE8-ACA3-64C9B0C6DE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18148" y="4024399"/>
            <a:ext cx="21621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5" name="Picture 17" descr="image027">
            <a:extLst>
              <a:ext uri="{FF2B5EF4-FFF2-40B4-BE49-F238E27FC236}">
                <a16:creationId xmlns:a16="http://schemas.microsoft.com/office/drawing/2014/main" id="{8E98CE9D-89D3-4B93-8D38-2A94F4BC93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72689" y="4037929"/>
            <a:ext cx="2162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6" name="Picture 18" descr="image023">
            <a:extLst>
              <a:ext uri="{FF2B5EF4-FFF2-40B4-BE49-F238E27FC236}">
                <a16:creationId xmlns:a16="http://schemas.microsoft.com/office/drawing/2014/main" id="{62A6595F-5FAD-4A62-8ED0-9406CF26D96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01333" y="26193"/>
            <a:ext cx="1656937" cy="131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7" name="Picture 19" descr="image025">
            <a:extLst>
              <a:ext uri="{FF2B5EF4-FFF2-40B4-BE49-F238E27FC236}">
                <a16:creationId xmlns:a16="http://schemas.microsoft.com/office/drawing/2014/main" id="{AEA93CDA-3607-439D-A752-34FAB6426E9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3906" y="5438775"/>
            <a:ext cx="22002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91BDF556-F3D1-4E62-9822-EF31E9C5AF7C}"/>
              </a:ext>
            </a:extLst>
          </p:cNvPr>
          <p:cNvPicPr>
            <a:picLocks noChangeAspect="1"/>
          </p:cNvPicPr>
          <p:nvPr/>
        </p:nvPicPr>
        <p:blipFill>
          <a:blip r:embed="rId20"/>
          <a:stretch>
            <a:fillRect/>
          </a:stretch>
        </p:blipFill>
        <p:spPr>
          <a:xfrm>
            <a:off x="8219469" y="5507355"/>
            <a:ext cx="1311485" cy="866075"/>
          </a:xfrm>
          <a:prstGeom prst="rect">
            <a:avLst/>
          </a:prstGeom>
        </p:spPr>
      </p:pic>
      <p:pic>
        <p:nvPicPr>
          <p:cNvPr id="78869" name="Picture 21" descr="image015">
            <a:extLst>
              <a:ext uri="{FF2B5EF4-FFF2-40B4-BE49-F238E27FC236}">
                <a16:creationId xmlns:a16="http://schemas.microsoft.com/office/drawing/2014/main" id="{1981859B-11B2-46CC-A236-5343BD64E69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89130" y="3981450"/>
            <a:ext cx="22002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CCA84CD-135D-44BC-B513-E557F3825964}"/>
              </a:ext>
            </a:extLst>
          </p:cNvPr>
          <p:cNvSpPr/>
          <p:nvPr/>
        </p:nvSpPr>
        <p:spPr>
          <a:xfrm>
            <a:off x="3018198" y="5448301"/>
            <a:ext cx="1511246" cy="941796"/>
          </a:xfrm>
          <a:prstGeom prst="rect">
            <a:avLst/>
          </a:prstGeom>
        </p:spPr>
        <p:txBody>
          <a:bodyPr wrap="square">
            <a:spAutoFit/>
          </a:bodyPr>
          <a:lstStyle/>
          <a:p>
            <a:pPr algn="ctr">
              <a:lnSpc>
                <a:spcPct val="115000"/>
              </a:lnSpc>
              <a:spcAft>
                <a:spcPts val="0"/>
              </a:spcAft>
            </a:pPr>
            <a:r>
              <a:rPr lang="fr-FR" sz="1200" i="1" dirty="0" err="1">
                <a:solidFill>
                  <a:srgbClr val="984806"/>
                </a:solidFill>
                <a:ea typeface="Calibri" panose="020F0502020204030204" pitchFamily="34" charset="0"/>
                <a:cs typeface="Times New Roman" panose="02020603050405020304" pitchFamily="18" charset="0"/>
              </a:rPr>
              <a:t>Parkia</a:t>
            </a:r>
            <a:r>
              <a:rPr lang="fr-FR" sz="1200" i="1" dirty="0">
                <a:solidFill>
                  <a:srgbClr val="984806"/>
                </a:solidFill>
                <a:ea typeface="Calibri" panose="020F0502020204030204" pitchFamily="34" charset="0"/>
                <a:cs typeface="Times New Roman" panose="02020603050405020304" pitchFamily="18" charset="0"/>
              </a:rPr>
              <a:t> </a:t>
            </a:r>
            <a:r>
              <a:rPr lang="fr-FR" sz="1200" i="1" dirty="0" err="1">
                <a:solidFill>
                  <a:srgbClr val="984806"/>
                </a:solidFill>
                <a:ea typeface="Calibri" panose="020F0502020204030204" pitchFamily="34" charset="0"/>
                <a:cs typeface="Times New Roman" panose="02020603050405020304" pitchFamily="18" charset="0"/>
              </a:rPr>
              <a:t>biglobosa</a:t>
            </a:r>
            <a:r>
              <a:rPr lang="fr-FR" sz="1200" dirty="0">
                <a:solidFill>
                  <a:srgbClr val="984806"/>
                </a:solidFill>
                <a:ea typeface="Calibri" panose="020F0502020204030204" pitchFamily="34" charset="0"/>
                <a:cs typeface="Times New Roman" panose="02020603050405020304" pitchFamily="18" charset="0"/>
              </a:rPr>
              <a:t>, en agroforesterie.</a:t>
            </a:r>
            <a:r>
              <a:rPr lang="fr-FR" sz="1200" dirty="0">
                <a:ea typeface="Calibri" panose="020F0502020204030204" pitchFamily="34" charset="0"/>
                <a:cs typeface="Times New Roman" panose="02020603050405020304" pitchFamily="18" charset="0"/>
              </a:rPr>
              <a:t> </a:t>
            </a:r>
            <a:r>
              <a:rPr lang="fr-FR" sz="1200" dirty="0">
                <a:solidFill>
                  <a:srgbClr val="984806"/>
                </a:solidFill>
                <a:ea typeface="Calibri" panose="020F0502020204030204" pitchFamily="34" charset="0"/>
                <a:cs typeface="Times New Roman" panose="02020603050405020304" pitchFamily="18" charset="0"/>
              </a:rPr>
              <a:t>© Société Française d'</a:t>
            </a:r>
            <a:r>
              <a:rPr lang="fr-FR" sz="1200" dirty="0" err="1">
                <a:solidFill>
                  <a:srgbClr val="984806"/>
                </a:solidFill>
                <a:ea typeface="Calibri" panose="020F0502020204030204" pitchFamily="34" charset="0"/>
                <a:cs typeface="Times New Roman" panose="02020603050405020304" pitchFamily="18" charset="0"/>
              </a:rPr>
              <a:t>ethnopharmacologi</a:t>
            </a:r>
            <a:endParaRPr lang="fr-FR" sz="1200" dirty="0"/>
          </a:p>
        </p:txBody>
      </p:sp>
      <p:pic>
        <p:nvPicPr>
          <p:cNvPr id="78870" name="Picture 22" descr="soumbala_s">
            <a:extLst>
              <a:ext uri="{FF2B5EF4-FFF2-40B4-BE49-F238E27FC236}">
                <a16:creationId xmlns:a16="http://schemas.microsoft.com/office/drawing/2014/main" id="{0C2A62E0-C90B-4751-9999-F418A405249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0387" y="4207193"/>
            <a:ext cx="1771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BFEA7F4-DC2A-4BD5-88C4-BEC59CDC5B85}"/>
              </a:ext>
            </a:extLst>
          </p:cNvPr>
          <p:cNvSpPr/>
          <p:nvPr/>
        </p:nvSpPr>
        <p:spPr>
          <a:xfrm>
            <a:off x="49649" y="5350193"/>
            <a:ext cx="2914087" cy="461665"/>
          </a:xfrm>
          <a:prstGeom prst="rect">
            <a:avLst/>
          </a:prstGeom>
        </p:spPr>
        <p:txBody>
          <a:bodyPr wrap="square">
            <a:spAutoFit/>
          </a:bodyPr>
          <a:lstStyle/>
          <a:p>
            <a:pPr algn="ctr"/>
            <a:r>
              <a:rPr lang="fr-FR" sz="1200" dirty="0">
                <a:solidFill>
                  <a:srgbClr val="984806"/>
                </a:solidFill>
                <a:ea typeface="Calibri" panose="020F0502020204030204" pitchFamily="34" charset="0"/>
                <a:cs typeface="Times New Roman" panose="02020603050405020304" pitchFamily="18" charset="0"/>
              </a:rPr>
              <a:t>“</a:t>
            </a:r>
            <a:r>
              <a:rPr lang="fr-FR" sz="1200" dirty="0" err="1">
                <a:solidFill>
                  <a:srgbClr val="984806"/>
                </a:solidFill>
                <a:ea typeface="Calibri" panose="020F0502020204030204" pitchFamily="34" charset="0"/>
                <a:cs typeface="Times New Roman" panose="02020603050405020304" pitchFamily="18" charset="0"/>
              </a:rPr>
              <a:t>soumbala</a:t>
            </a:r>
            <a:r>
              <a:rPr lang="fr-FR" sz="1200" dirty="0">
                <a:solidFill>
                  <a:srgbClr val="984806"/>
                </a:solidFill>
                <a:ea typeface="Calibri" panose="020F0502020204030204" pitchFamily="34" charset="0"/>
                <a:cs typeface="Times New Roman" panose="02020603050405020304" pitchFamily="18" charset="0"/>
              </a:rPr>
              <a:t>”, graines fermentées en vente pour faire la cuisine (Source : </a:t>
            </a:r>
            <a:r>
              <a:rPr lang="fr-FR" sz="1200" dirty="0" err="1">
                <a:solidFill>
                  <a:srgbClr val="984806"/>
                </a:solidFill>
                <a:ea typeface="Calibri" panose="020F0502020204030204" pitchFamily="34" charset="0"/>
                <a:cs typeface="Times New Roman" panose="02020603050405020304" pitchFamily="18" charset="0"/>
              </a:rPr>
              <a:t>Protabase</a:t>
            </a:r>
            <a:r>
              <a:rPr lang="fr-FR" sz="1200" dirty="0">
                <a:solidFill>
                  <a:srgbClr val="984806"/>
                </a:solidFill>
                <a:ea typeface="Calibri" panose="020F0502020204030204" pitchFamily="34" charset="0"/>
                <a:cs typeface="Times New Roman" panose="02020603050405020304" pitchFamily="18" charset="0"/>
              </a:rPr>
              <a:t>).</a:t>
            </a:r>
            <a:endParaRPr lang="fr-FR" sz="1200" dirty="0"/>
          </a:p>
        </p:txBody>
      </p:sp>
      <p:sp>
        <p:nvSpPr>
          <p:cNvPr id="8" name="Rectangle 7">
            <a:extLst>
              <a:ext uri="{FF2B5EF4-FFF2-40B4-BE49-F238E27FC236}">
                <a16:creationId xmlns:a16="http://schemas.microsoft.com/office/drawing/2014/main" id="{F9427D9C-3B02-4EFE-85C7-A5DBC03F5631}"/>
              </a:ext>
            </a:extLst>
          </p:cNvPr>
          <p:cNvSpPr/>
          <p:nvPr/>
        </p:nvSpPr>
        <p:spPr>
          <a:xfrm>
            <a:off x="8899235" y="876942"/>
            <a:ext cx="1618585" cy="304699"/>
          </a:xfrm>
          <a:prstGeom prst="rect">
            <a:avLst/>
          </a:prstGeom>
        </p:spPr>
        <p:txBody>
          <a:bodyPr wrap="none">
            <a:spAutoFit/>
          </a:bodyPr>
          <a:lstStyle/>
          <a:p>
            <a:pPr algn="r">
              <a:lnSpc>
                <a:spcPct val="115000"/>
              </a:lnSpc>
              <a:spcAft>
                <a:spcPts val="0"/>
              </a:spcAft>
            </a:pPr>
            <a:r>
              <a:rPr lang="fr-FR" sz="1200" dirty="0">
                <a:solidFill>
                  <a:srgbClr val="984806"/>
                </a:solidFill>
                <a:ea typeface="Calibri" panose="020F0502020204030204" pitchFamily="34" charset="0"/>
                <a:cs typeface="Times New Roman" panose="02020603050405020304" pitchFamily="18" charset="0"/>
              </a:rPr>
              <a:t>Fleurs (inflorescences).</a:t>
            </a:r>
            <a:endParaRPr lang="fr-FR" sz="1200" dirty="0">
              <a:ea typeface="Calibri" panose="020F0502020204030204" pitchFamily="34" charset="0"/>
              <a:cs typeface="Times New Roman" panose="02020603050405020304" pitchFamily="18" charset="0"/>
            </a:endParaRPr>
          </a:p>
        </p:txBody>
      </p:sp>
      <p:pic>
        <p:nvPicPr>
          <p:cNvPr id="78871" name="Picture 23" descr="image030">
            <a:extLst>
              <a:ext uri="{FF2B5EF4-FFF2-40B4-BE49-F238E27FC236}">
                <a16:creationId xmlns:a16="http://schemas.microsoft.com/office/drawing/2014/main" id="{E9E87E0E-391A-451D-815D-7A701DD7F39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4473" y="5771147"/>
            <a:ext cx="1392071" cy="105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2173B48-AD5F-498C-8C53-D330362D07D0}"/>
              </a:ext>
            </a:extLst>
          </p:cNvPr>
          <p:cNvSpPr>
            <a:spLocks noGrp="1"/>
          </p:cNvSpPr>
          <p:nvPr>
            <p:ph type="sldNum" sz="quarter" idx="12"/>
          </p:nvPr>
        </p:nvSpPr>
        <p:spPr>
          <a:xfrm>
            <a:off x="11499850" y="144463"/>
            <a:ext cx="466725" cy="309562"/>
          </a:xfrm>
        </p:spPr>
        <p:txBody>
          <a:bodyPr/>
          <a:lstStyle/>
          <a:p>
            <a:pPr>
              <a:defRPr/>
            </a:pPr>
            <a:fld id="{D52B755E-1116-48CF-AFF2-D46E5618D9C9}" type="slidenum">
              <a:rPr lang="fr-FR"/>
              <a:pPr>
                <a:defRPr/>
              </a:pPr>
              <a:t>93</a:t>
            </a:fld>
            <a:endParaRPr lang="fr-FR" dirty="0"/>
          </a:p>
        </p:txBody>
      </p:sp>
      <p:sp>
        <p:nvSpPr>
          <p:cNvPr id="79875" name="Rectangle 2">
            <a:extLst>
              <a:ext uri="{FF2B5EF4-FFF2-40B4-BE49-F238E27FC236}">
                <a16:creationId xmlns:a16="http://schemas.microsoft.com/office/drawing/2014/main" id="{F6B4C616-FEE0-41F8-A480-7962DCFACDD1}"/>
              </a:ext>
            </a:extLst>
          </p:cNvPr>
          <p:cNvSpPr>
            <a:spLocks noChangeArrowheads="1"/>
          </p:cNvSpPr>
          <p:nvPr/>
        </p:nvSpPr>
        <p:spPr bwMode="auto">
          <a:xfrm>
            <a:off x="69849" y="873125"/>
            <a:ext cx="1085992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3.29. </a:t>
            </a:r>
            <a:r>
              <a:rPr lang="fr-FR" altLang="fr-FR" i="1" dirty="0" err="1">
                <a:solidFill>
                  <a:srgbClr val="008000"/>
                </a:solidFill>
              </a:rPr>
              <a:t>Pongamia</a:t>
            </a:r>
            <a:r>
              <a:rPr lang="fr-FR" altLang="fr-FR" i="1" dirty="0">
                <a:solidFill>
                  <a:srgbClr val="008000"/>
                </a:solidFill>
              </a:rPr>
              <a:t> </a:t>
            </a:r>
            <a:r>
              <a:rPr lang="fr-FR" altLang="fr-FR" i="1" dirty="0" err="1">
                <a:solidFill>
                  <a:srgbClr val="008000"/>
                </a:solidFill>
              </a:rPr>
              <a:t>pinnata</a:t>
            </a:r>
            <a:r>
              <a:rPr lang="fr-FR" altLang="fr-FR" i="1" dirty="0">
                <a:solidFill>
                  <a:srgbClr val="008000"/>
                </a:solidFill>
              </a:rPr>
              <a:t> </a:t>
            </a:r>
            <a:r>
              <a:rPr lang="fr-FR" altLang="fr-FR" dirty="0">
                <a:solidFill>
                  <a:srgbClr val="008000"/>
                </a:solidFill>
              </a:rPr>
              <a:t>ou </a:t>
            </a:r>
            <a:r>
              <a:rPr lang="fr-FR" altLang="fr-FR" dirty="0" err="1">
                <a:solidFill>
                  <a:srgbClr val="008000"/>
                </a:solidFill>
              </a:rPr>
              <a:t>Millettia</a:t>
            </a:r>
            <a:r>
              <a:rPr lang="fr-FR" altLang="fr-FR" dirty="0">
                <a:solidFill>
                  <a:srgbClr val="008000"/>
                </a:solidFill>
              </a:rPr>
              <a:t> </a:t>
            </a:r>
            <a:r>
              <a:rPr lang="fr-FR" altLang="fr-FR" dirty="0" err="1">
                <a:solidFill>
                  <a:srgbClr val="008000"/>
                </a:solidFill>
              </a:rPr>
              <a:t>pinnata</a:t>
            </a:r>
            <a:r>
              <a:rPr lang="fr-FR" altLang="fr-FR" dirty="0">
                <a:solidFill>
                  <a:srgbClr val="008000"/>
                </a:solidFill>
              </a:rPr>
              <a:t> (</a:t>
            </a:r>
            <a:r>
              <a:rPr lang="fr-FR" dirty="0" err="1">
                <a:solidFill>
                  <a:srgbClr val="008000"/>
                </a:solidFill>
                <a:cs typeface="Arial" charset="0"/>
              </a:rPr>
              <a:t>Karanj</a:t>
            </a:r>
            <a:r>
              <a:rPr lang="fr-FR" dirty="0">
                <a:solidFill>
                  <a:srgbClr val="008000"/>
                </a:solidFill>
                <a:cs typeface="Arial" charset="0"/>
              </a:rPr>
              <a:t> ou arbre de </a:t>
            </a:r>
            <a:r>
              <a:rPr lang="fr-FR" dirty="0" err="1">
                <a:solidFill>
                  <a:srgbClr val="008000"/>
                </a:solidFill>
                <a:cs typeface="Arial" charset="0"/>
              </a:rPr>
              <a:t>pongolote</a:t>
            </a:r>
            <a:r>
              <a:rPr lang="fr-FR" altLang="fr-FR" dirty="0">
                <a:solidFill>
                  <a:srgbClr val="008000"/>
                </a:solidFill>
              </a:rPr>
              <a:t>) (famille des </a:t>
            </a:r>
            <a:r>
              <a:rPr lang="fr-FR" i="1" u="sng" dirty="0" err="1">
                <a:hlinkClick r:id="rId2"/>
              </a:rPr>
              <a:t>Fabaceae</a:t>
            </a:r>
            <a:r>
              <a:rPr lang="fr-FR" altLang="fr-FR" dirty="0">
                <a:solidFill>
                  <a:srgbClr val="008000"/>
                </a:solidFill>
              </a:rPr>
              <a:t>)</a:t>
            </a:r>
          </a:p>
        </p:txBody>
      </p:sp>
      <p:sp>
        <p:nvSpPr>
          <p:cNvPr id="79876" name="Rectangle 15">
            <a:extLst>
              <a:ext uri="{FF2B5EF4-FFF2-40B4-BE49-F238E27FC236}">
                <a16:creationId xmlns:a16="http://schemas.microsoft.com/office/drawing/2014/main" id="{B5AED3AC-A8FF-4F41-91D7-83D4FB75BF0E}"/>
              </a:ext>
            </a:extLst>
          </p:cNvPr>
          <p:cNvSpPr>
            <a:spLocks noChangeArrowheads="1"/>
          </p:cNvSpPr>
          <p:nvPr/>
        </p:nvSpPr>
        <p:spPr bwMode="auto">
          <a:xfrm>
            <a:off x="8305924" y="0"/>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79877" name="Rectangle 5">
            <a:extLst>
              <a:ext uri="{FF2B5EF4-FFF2-40B4-BE49-F238E27FC236}">
                <a16:creationId xmlns:a16="http://schemas.microsoft.com/office/drawing/2014/main" id="{FA49444C-FA0F-4AD9-97C8-25AB90AA489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79878" name="Rectangle 13">
            <a:extLst>
              <a:ext uri="{FF2B5EF4-FFF2-40B4-BE49-F238E27FC236}">
                <a16:creationId xmlns:a16="http://schemas.microsoft.com/office/drawing/2014/main" id="{B1DEC1A8-1208-4DA9-8BEA-AB9BF96B6B2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79879" name="Image 14" descr="logo aride_s.jpg">
            <a:extLst>
              <a:ext uri="{FF2B5EF4-FFF2-40B4-BE49-F238E27FC236}">
                <a16:creationId xmlns:a16="http://schemas.microsoft.com/office/drawing/2014/main" id="{35572150-FD5E-4D94-8B99-EA8580118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Image 15" descr="logo salinisation2_s.jpg">
            <a:extLst>
              <a:ext uri="{FF2B5EF4-FFF2-40B4-BE49-F238E27FC236}">
                <a16:creationId xmlns:a16="http://schemas.microsoft.com/office/drawing/2014/main" id="{20CBEFD3-B7AB-487A-AA6B-864DB207CC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Rectangle 9">
            <a:extLst>
              <a:ext uri="{FF2B5EF4-FFF2-40B4-BE49-F238E27FC236}">
                <a16:creationId xmlns:a16="http://schemas.microsoft.com/office/drawing/2014/main" id="{7937C155-2353-408A-A7D1-435528D2BFA0}"/>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79882" name="Rectangle 10">
            <a:extLst>
              <a:ext uri="{FF2B5EF4-FFF2-40B4-BE49-F238E27FC236}">
                <a16:creationId xmlns:a16="http://schemas.microsoft.com/office/drawing/2014/main" id="{EB23905B-CAD8-4237-BB3A-E7FA857025F8}"/>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11" name="ZoneTexte 9">
            <a:extLst>
              <a:ext uri="{FF2B5EF4-FFF2-40B4-BE49-F238E27FC236}">
                <a16:creationId xmlns:a16="http://schemas.microsoft.com/office/drawing/2014/main" id="{D22582F5-387E-494F-A799-BF02682D6CAF}"/>
              </a:ext>
            </a:extLst>
          </p:cNvPr>
          <p:cNvSpPr txBox="1">
            <a:spLocks noChangeArrowheads="1"/>
          </p:cNvSpPr>
          <p:nvPr/>
        </p:nvSpPr>
        <p:spPr bwMode="auto">
          <a:xfrm>
            <a:off x="107950" y="1250951"/>
            <a:ext cx="118586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Arbre (famille des </a:t>
            </a:r>
            <a:r>
              <a:rPr lang="fr-FR" altLang="fr-FR" sz="1800" i="1" dirty="0" err="1">
                <a:solidFill>
                  <a:srgbClr val="008000"/>
                </a:solidFill>
                <a:latin typeface="Arial" panose="020B0604020202020204" pitchFamily="34" charset="0"/>
                <a:hlinkClick r:id="rId5" tooltip="Fabaceae"/>
              </a:rPr>
              <a:t>Fabaceae</a:t>
            </a:r>
            <a:r>
              <a:rPr lang="fr-FR" altLang="fr-FR" sz="1800" dirty="0">
                <a:solidFill>
                  <a:srgbClr val="008000"/>
                </a:solidFill>
                <a:latin typeface="Arial" panose="020B0604020202020204" pitchFamily="34" charset="0"/>
              </a:rPr>
              <a:t>), à </a:t>
            </a:r>
            <a:r>
              <a:rPr lang="fr-FR" altLang="fr-FR" sz="1800" i="1" dirty="0">
                <a:solidFill>
                  <a:srgbClr val="008000"/>
                </a:solidFill>
                <a:latin typeface="Arial" panose="020B0604020202020204" pitchFamily="34" charset="0"/>
              </a:rPr>
              <a:t>croissance rapide</a:t>
            </a:r>
            <a:r>
              <a:rPr lang="fr-FR" altLang="fr-FR" sz="1800" dirty="0">
                <a:solidFill>
                  <a:srgbClr val="008000"/>
                </a:solidFill>
                <a:latin typeface="Arial" panose="020B0604020202020204" pitchFamily="34" charset="0"/>
              </a:rPr>
              <a:t>, fixateur d'azote, résidant en zone tropicale ou subtropicale humide (250 à 2500 ml/an) mais résistant à la sécheresse. Il pousse en plein soleil, </a:t>
            </a:r>
            <a:r>
              <a:rPr lang="fr-FR" altLang="fr-FR" sz="1800" b="1" dirty="0">
                <a:solidFill>
                  <a:srgbClr val="008000"/>
                </a:solidFill>
                <a:latin typeface="Arial" panose="020B0604020202020204" pitchFamily="34" charset="0"/>
              </a:rPr>
              <a:t>sur des sols difficiles, même salés</a:t>
            </a:r>
            <a:r>
              <a:rPr lang="fr-FR" altLang="fr-FR" sz="1800" dirty="0">
                <a:solidFill>
                  <a:srgbClr val="008000"/>
                </a:solidFill>
                <a:latin typeface="Arial" panose="020B0604020202020204" pitchFamily="34" charset="0"/>
              </a:rPr>
              <a:t>. </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L'arbre pousse dans la plupart des sols (sablonneux et rocheux, </a:t>
            </a:r>
            <a:r>
              <a:rPr lang="fr-FR" altLang="fr-FR" sz="1200" dirty="0">
                <a:solidFill>
                  <a:srgbClr val="008000"/>
                </a:solidFill>
                <a:latin typeface="Arial" panose="020B0604020202020204" pitchFamily="34" charset="0"/>
                <a:hlinkClick r:id="rId6" tooltip="Calcaire oolithique"/>
              </a:rPr>
              <a:t>calcaires</a:t>
            </a:r>
            <a:r>
              <a:rPr lang="fr-FR" altLang="fr-FR" sz="1200" dirty="0">
                <a:solidFill>
                  <a:srgbClr val="008000"/>
                </a:solidFill>
                <a:latin typeface="Arial" panose="020B0604020202020204" pitchFamily="34" charset="0"/>
              </a:rPr>
              <a:t> …), même avec ses racines dans l'eau salée </a:t>
            </a:r>
            <a:r>
              <a:rPr lang="fr-FR" altLang="fr-FR" sz="1200" baseline="30000" dirty="0">
                <a:solidFill>
                  <a:srgbClr val="008000"/>
                </a:solidFill>
                <a:latin typeface="Arial" panose="020B0604020202020204" pitchFamily="34" charset="0"/>
                <a:hlinkClick r:id="rId7"/>
              </a:rPr>
              <a:t>[7]</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Il « s</a:t>
            </a:r>
            <a:r>
              <a:rPr lang="fr-FR" altLang="fr-FR" sz="1200" i="1"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auto-ensemence » fortement et peut propager ses racines latérales jusqu'à 9m. S'il n'est pas géré avec soin, il peut rapidement devenir une </a:t>
            </a:r>
            <a:r>
              <a:rPr lang="fr-FR" altLang="fr-FR" sz="1200" dirty="0">
                <a:solidFill>
                  <a:srgbClr val="008000"/>
                </a:solidFill>
                <a:latin typeface="Arial" panose="020B0604020202020204" pitchFamily="34" charset="0"/>
                <a:hlinkClick r:id="rId8" tooltip="Les espèces envahissantes"/>
              </a:rPr>
              <a:t>espèce envahissante</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9"/>
              </a:rPr>
              <a:t>[10]</a:t>
            </a:r>
            <a:r>
              <a:rPr lang="fr-FR" altLang="fr-FR" sz="1200" dirty="0">
                <a:solidFill>
                  <a:srgbClr val="008000"/>
                </a:solidFill>
                <a:latin typeface="Arial" panose="020B0604020202020204" pitchFamily="34" charset="0"/>
              </a:rPr>
              <a:t> (c’est le cas en Floride). </a:t>
            </a:r>
            <a:r>
              <a:rPr lang="fr-FR" altLang="fr-FR" sz="1200" dirty="0">
                <a:solidFill>
                  <a:srgbClr val="FF0000"/>
                </a:solidFill>
                <a:latin typeface="Arial" panose="020B0604020202020204" pitchFamily="34" charset="0"/>
              </a:rPr>
              <a:t>Ses racines peuvent menacer les fondations de maisons. </a:t>
            </a:r>
            <a:r>
              <a:rPr lang="fr-FR" altLang="fr-FR" sz="1200" dirty="0">
                <a:solidFill>
                  <a:srgbClr val="008000"/>
                </a:solidFill>
                <a:latin typeface="Arial" panose="020B0604020202020204" pitchFamily="34" charset="0"/>
              </a:rPr>
              <a:t>Cependant, son réseau dense de racines latérales rend cet arbre idéal pour contrôler l</a:t>
            </a:r>
            <a:r>
              <a:rPr lang="fr-FR" altLang="fr-FR" sz="1200" dirty="0">
                <a:solidFill>
                  <a:srgbClr val="008000"/>
                </a:solidFill>
                <a:latin typeface="Arial" panose="020B0604020202020204" pitchFamily="34" charset="0"/>
                <a:hlinkClick r:id="rId10" tooltip="L'érosion des sols"/>
              </a:rPr>
              <a:t>’érosion des sols</a:t>
            </a:r>
            <a:r>
              <a:rPr lang="fr-FR" altLang="fr-FR" sz="1200" dirty="0">
                <a:solidFill>
                  <a:srgbClr val="008000"/>
                </a:solidFill>
                <a:latin typeface="Arial" panose="020B0604020202020204" pitchFamily="34" charset="0"/>
              </a:rPr>
              <a:t> et fixer les </a:t>
            </a:r>
            <a:r>
              <a:rPr lang="fr-FR" altLang="fr-FR" sz="1200" dirty="0">
                <a:solidFill>
                  <a:srgbClr val="008000"/>
                </a:solidFill>
                <a:latin typeface="Arial" panose="020B0604020202020204" pitchFamily="34" charset="0"/>
                <a:hlinkClick r:id="rId11" tooltip="Les dunes de sable"/>
              </a:rPr>
              <a:t>dunes de sable</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2"/>
              </a:rPr>
              <a:t>[6]</a:t>
            </a:r>
            <a:r>
              <a:rPr lang="fr-FR" altLang="fr-FR" sz="1200" dirty="0">
                <a:solidFill>
                  <a:srgbClr val="008000"/>
                </a:solidFill>
                <a:latin typeface="Arial" panose="020B0604020202020204" pitchFamily="34" charset="0"/>
              </a:rPr>
              <a:t>. Précipitations annuelles de 500 -2500 mm (20-100 po). Températures : de -3°C à 50°C.</a:t>
            </a:r>
          </a:p>
          <a:p>
            <a:pPr algn="just" eaLnBrk="1" hangingPunct="1">
              <a:spcBef>
                <a:spcPct val="0"/>
              </a:spcBef>
              <a:buFontTx/>
              <a:buNone/>
            </a:pPr>
            <a:r>
              <a:rPr lang="fr-FR" altLang="fr-FR" sz="1200" dirty="0">
                <a:solidFill>
                  <a:srgbClr val="008000"/>
                </a:solidFill>
                <a:latin typeface="Arial" panose="020B0604020202020204" pitchFamily="34" charset="0"/>
              </a:rPr>
              <a:t>L'Inde encourage actuellement fortement la plantation de cet arbre ainsi que de l'arbuste </a:t>
            </a:r>
            <a:r>
              <a:rPr lang="fr-FR" altLang="fr-FR" sz="1200" i="1" dirty="0">
                <a:solidFill>
                  <a:srgbClr val="008000"/>
                </a:solidFill>
                <a:latin typeface="Arial" panose="020B0604020202020204" pitchFamily="34" charset="0"/>
                <a:hlinkClick r:id="rId13" tooltip="Jatropha curcas"/>
              </a:rPr>
              <a:t>Jatropha </a:t>
            </a:r>
            <a:r>
              <a:rPr lang="fr-FR" altLang="fr-FR" sz="1200" i="1" dirty="0" err="1">
                <a:solidFill>
                  <a:srgbClr val="008000"/>
                </a:solidFill>
                <a:latin typeface="Arial" panose="020B0604020202020204" pitchFamily="34" charset="0"/>
                <a:hlinkClick r:id="rId13" tooltip="Jatropha curcas"/>
              </a:rPr>
              <a:t>curcas</a:t>
            </a:r>
            <a:r>
              <a:rPr lang="fr-FR" altLang="fr-FR" sz="1200" dirty="0">
                <a:solidFill>
                  <a:srgbClr val="008000"/>
                </a:solidFill>
                <a:latin typeface="Arial" panose="020B0604020202020204" pitchFamily="34" charset="0"/>
              </a:rPr>
              <a:t> dans les zones impropres aux cultures traditionnelles, ceci dans l'optique de produire de l'huile végétale.</a:t>
            </a:r>
          </a:p>
          <a:p>
            <a:pPr algn="just" eaLnBrk="1" hangingPunct="1">
              <a:spcBef>
                <a:spcPct val="0"/>
              </a:spcBef>
              <a:buFontTx/>
              <a:buNone/>
            </a:pPr>
            <a:r>
              <a:rPr lang="fr-FR" altLang="fr-FR" sz="1200" dirty="0">
                <a:solidFill>
                  <a:srgbClr val="008000"/>
                </a:solidFill>
                <a:latin typeface="Arial" panose="020B0604020202020204" pitchFamily="34" charset="0"/>
              </a:rPr>
              <a:t>On peut planter 200 arbres par hectare et chaque arbre permet de produire dès la 6 ou 7</a:t>
            </a:r>
            <a:r>
              <a:rPr lang="fr-FR" altLang="fr-FR" sz="1200" baseline="30000" dirty="0">
                <a:solidFill>
                  <a:srgbClr val="008000"/>
                </a:solidFill>
                <a:latin typeface="Arial" panose="020B0604020202020204" pitchFamily="34" charset="0"/>
              </a:rPr>
              <a:t>e</a:t>
            </a:r>
            <a:r>
              <a:rPr lang="fr-FR" altLang="fr-FR" sz="1200" dirty="0">
                <a:solidFill>
                  <a:srgbClr val="008000"/>
                </a:solidFill>
                <a:latin typeface="Arial" panose="020B0604020202020204" pitchFamily="34" charset="0"/>
              </a:rPr>
              <a:t> année de 25 à 40 kg de fruits dont la teneur en huile est de 30 à 35 %. Une personne peut récolter chaque jour (8 heures de travail) 180 kg de fruit. Les rendements moyens sont de5 tonnes/hectare/an la dixième année. Tandis qu’avec </a:t>
            </a:r>
            <a:r>
              <a:rPr lang="fr-FR" altLang="fr-FR" sz="1200" i="1" dirty="0">
                <a:solidFill>
                  <a:srgbClr val="008000"/>
                </a:solidFill>
                <a:latin typeface="Arial" panose="020B0604020202020204" pitchFamily="34" charset="0"/>
                <a:hlinkClick r:id="rId13" tooltip="Jatropha curcas"/>
              </a:rPr>
              <a:t>Jatropha </a:t>
            </a:r>
            <a:r>
              <a:rPr lang="fr-FR" altLang="fr-FR" sz="1200" i="1" dirty="0" err="1">
                <a:solidFill>
                  <a:srgbClr val="008000"/>
                </a:solidFill>
                <a:latin typeface="Arial" panose="020B0604020202020204" pitchFamily="34" charset="0"/>
                <a:hlinkClick r:id="rId13" tooltip="Jatropha curcas"/>
              </a:rPr>
              <a:t>curcas</a:t>
            </a:r>
            <a:r>
              <a:rPr lang="fr-FR" altLang="fr-FR" sz="1200" dirty="0">
                <a:solidFill>
                  <a:srgbClr val="008000"/>
                </a:solidFill>
                <a:latin typeface="Arial" panose="020B0604020202020204" pitchFamily="34" charset="0"/>
              </a:rPr>
              <a:t> avec lequel il faut attendre 3 ans pour obtenir de le rendement maximal, avec </a:t>
            </a:r>
            <a:r>
              <a:rPr lang="fr-FR" altLang="fr-FR" sz="1200" i="1" dirty="0" err="1">
                <a:solidFill>
                  <a:srgbClr val="008000"/>
                </a:solidFill>
                <a:latin typeface="Arial" panose="020B0604020202020204" pitchFamily="34" charset="0"/>
              </a:rPr>
              <a:t>Millettia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pinnata</a:t>
            </a:r>
            <a:r>
              <a:rPr lang="fr-FR" altLang="fr-FR" sz="1200" dirty="0">
                <a:solidFill>
                  <a:srgbClr val="008000"/>
                </a:solidFill>
                <a:latin typeface="Arial" panose="020B0604020202020204" pitchFamily="34" charset="0"/>
              </a:rPr>
              <a:t>, cette phase de maturation dure 4 à 5 ans. Les </a:t>
            </a:r>
            <a:r>
              <a:rPr lang="fr-FR" altLang="fr-FR" sz="1200" dirty="0">
                <a:solidFill>
                  <a:srgbClr val="008000"/>
                </a:solidFill>
                <a:latin typeface="Arial" panose="020B0604020202020204" pitchFamily="34" charset="0"/>
                <a:hlinkClick r:id="rId14" tooltip="Tourteaux"/>
              </a:rPr>
              <a:t>tourteaux</a:t>
            </a:r>
            <a:r>
              <a:rPr lang="fr-FR" altLang="fr-FR" sz="1200" dirty="0">
                <a:solidFill>
                  <a:srgbClr val="008000"/>
                </a:solidFill>
                <a:latin typeface="Arial" panose="020B0604020202020204" pitchFamily="34" charset="0"/>
              </a:rPr>
              <a:t> obtenus après extraction de l'huile sont d'excellents fertilisants. Il est souvent utilisé à des fins d'aménagement paysager comme </a:t>
            </a:r>
            <a:r>
              <a:rPr lang="fr-FR" altLang="fr-FR" sz="1200" dirty="0">
                <a:solidFill>
                  <a:srgbClr val="008000"/>
                </a:solidFill>
                <a:latin typeface="Arial" panose="020B0604020202020204" pitchFamily="34" charset="0"/>
                <a:hlinkClick r:id="rId15" tooltip="Coupe-vent"/>
              </a:rPr>
              <a:t>brise-vent</a:t>
            </a:r>
            <a:r>
              <a:rPr lang="fr-FR" altLang="fr-FR" sz="1200" dirty="0">
                <a:solidFill>
                  <a:srgbClr val="008000"/>
                </a:solidFill>
                <a:latin typeface="Arial" panose="020B0604020202020204" pitchFamily="34" charset="0"/>
              </a:rPr>
              <a:t> ou arbre d'ombrage, en raison de sa couronne large et dense et de ses fleurs odorantes voyantes. Son </a:t>
            </a:r>
            <a:r>
              <a:rPr lang="fr-FR" altLang="fr-FR" sz="1200" dirty="0">
                <a:solidFill>
                  <a:srgbClr val="008000"/>
                </a:solidFill>
                <a:latin typeface="Arial" panose="020B0604020202020204" pitchFamily="34" charset="0"/>
                <a:hlinkClick r:id="rId16" tooltip="Bois de chauffage"/>
              </a:rPr>
              <a:t>bois</a:t>
            </a:r>
            <a:r>
              <a:rPr lang="fr-FR" altLang="fr-FR" sz="1200" dirty="0">
                <a:solidFill>
                  <a:srgbClr val="008000"/>
                </a:solidFill>
                <a:latin typeface="Arial" panose="020B0604020202020204" pitchFamily="34" charset="0"/>
              </a:rPr>
              <a:t> est utilisé pour faire des poteaux et des manches d'outils </a:t>
            </a:r>
            <a:r>
              <a:rPr lang="fr-FR" altLang="fr-FR" sz="1200" baseline="30000" dirty="0">
                <a:solidFill>
                  <a:srgbClr val="008000"/>
                </a:solidFill>
                <a:latin typeface="Arial" panose="020B0604020202020204" pitchFamily="34" charset="0"/>
                <a:hlinkClick r:id="rId12"/>
              </a:rPr>
              <a:t>[6]</a:t>
            </a:r>
            <a:r>
              <a:rPr lang="fr-FR" altLang="fr-FR" sz="1200" dirty="0">
                <a:solidFill>
                  <a:srgbClr val="008000"/>
                </a:solidFill>
                <a:latin typeface="Arial" panose="020B0604020202020204" pitchFamily="34" charset="0"/>
              </a:rPr>
              <a:t>. </a:t>
            </a:r>
            <a:r>
              <a:rPr lang="fr-FR" altLang="fr-FR" sz="1200" dirty="0">
                <a:solidFill>
                  <a:srgbClr val="FF0000"/>
                </a:solidFill>
                <a:latin typeface="Arial" panose="020B0604020202020204" pitchFamily="34" charset="0"/>
              </a:rPr>
              <a:t>Tandis que l'huile et les résidus de la plante sont </a:t>
            </a:r>
            <a:r>
              <a:rPr lang="fr-FR" altLang="fr-FR" sz="1200" dirty="0">
                <a:solidFill>
                  <a:srgbClr val="FF0000"/>
                </a:solidFill>
                <a:latin typeface="Arial" panose="020B0604020202020204" pitchFamily="34" charset="0"/>
                <a:hlinkClick r:id="rId17" tooltip="Toxique"/>
              </a:rPr>
              <a:t>toxiques</a:t>
            </a:r>
            <a:r>
              <a:rPr lang="fr-FR" altLang="fr-FR" sz="1200" dirty="0">
                <a:solidFill>
                  <a:srgbClr val="FF0000"/>
                </a:solidFill>
                <a:latin typeface="Arial" panose="020B0604020202020204" pitchFamily="34" charset="0"/>
              </a:rPr>
              <a:t> et vont induire des nausées et des vomissements en cas d'ingestion</a:t>
            </a:r>
            <a:r>
              <a:rPr lang="fr-FR" altLang="fr-FR" sz="1200" dirty="0">
                <a:solidFill>
                  <a:srgbClr val="008000"/>
                </a:solidFill>
                <a:latin typeface="Arial" panose="020B0604020202020204" pitchFamily="34" charset="0"/>
              </a:rPr>
              <a:t>, les fruits, avec les graines (</a:t>
            </a:r>
            <a:r>
              <a:rPr lang="fr-FR" altLang="fr-FR" sz="1200" dirty="0">
                <a:solidFill>
                  <a:srgbClr val="FF0000"/>
                </a:solidFill>
                <a:latin typeface="Arial" panose="020B0604020202020204" pitchFamily="34" charset="0"/>
              </a:rPr>
              <a:t>toxiques</a:t>
            </a:r>
            <a:r>
              <a:rPr lang="fr-FR" altLang="fr-FR" sz="1200" dirty="0">
                <a:solidFill>
                  <a:srgbClr val="008000"/>
                </a:solidFill>
                <a:latin typeface="Arial" panose="020B0604020202020204" pitchFamily="34" charset="0"/>
              </a:rPr>
              <a:t>), et les pousses sont utilisés dans de nombreux remèdes traditionnels </a:t>
            </a:r>
            <a:r>
              <a:rPr lang="fr-FR" altLang="fr-FR" sz="1200" baseline="30000" dirty="0">
                <a:solidFill>
                  <a:srgbClr val="008000"/>
                </a:solidFill>
                <a:latin typeface="Arial" panose="020B0604020202020204" pitchFamily="34" charset="0"/>
                <a:hlinkClick r:id="rId7"/>
              </a:rPr>
              <a:t>[7]</a:t>
            </a:r>
            <a:r>
              <a:rPr lang="fr-FR" altLang="fr-FR" sz="1200" dirty="0">
                <a:solidFill>
                  <a:srgbClr val="008000"/>
                </a:solidFill>
                <a:latin typeface="Arial" panose="020B0604020202020204" pitchFamily="34" charset="0"/>
              </a:rPr>
              <a:t>. Les jus de la plante, ainsi que l'huile, sont </a:t>
            </a:r>
            <a:r>
              <a:rPr lang="fr-FR" altLang="fr-FR" sz="1200" dirty="0">
                <a:solidFill>
                  <a:srgbClr val="008000"/>
                </a:solidFill>
                <a:latin typeface="Arial" panose="020B0604020202020204" pitchFamily="34" charset="0"/>
                <a:hlinkClick r:id="rId18" tooltip="Antiseptique"/>
              </a:rPr>
              <a:t>antiseptiques</a:t>
            </a:r>
            <a:r>
              <a:rPr lang="fr-FR" altLang="fr-FR" sz="1200" dirty="0">
                <a:solidFill>
                  <a:srgbClr val="008000"/>
                </a:solidFill>
                <a:latin typeface="Arial" panose="020B0604020202020204" pitchFamily="34" charset="0"/>
              </a:rPr>
              <a:t>. L’huile faite à partir des graines (en contenant 25-40%), connues sous le nom d</a:t>
            </a:r>
            <a:r>
              <a:rPr lang="fr-FR" altLang="fr-FR" sz="1200" dirty="0">
                <a:solidFill>
                  <a:srgbClr val="008000"/>
                </a:solidFill>
                <a:latin typeface="Arial" panose="020B0604020202020204" pitchFamily="34" charset="0"/>
                <a:hlinkClick r:id="rId19" tooltip="huile de Pongamia"/>
              </a:rPr>
              <a:t>’huile de </a:t>
            </a:r>
            <a:r>
              <a:rPr lang="fr-FR" altLang="fr-FR" sz="1200" dirty="0" err="1">
                <a:solidFill>
                  <a:srgbClr val="008000"/>
                </a:solidFill>
                <a:latin typeface="Arial" panose="020B0604020202020204" pitchFamily="34" charset="0"/>
                <a:hlinkClick r:id="rId19" tooltip="huile de Pongamia"/>
              </a:rPr>
              <a:t>pongamia</a:t>
            </a:r>
            <a:r>
              <a:rPr lang="fr-FR" altLang="fr-FR" sz="1200" dirty="0">
                <a:solidFill>
                  <a:srgbClr val="008000"/>
                </a:solidFill>
                <a:latin typeface="Arial" panose="020B0604020202020204" pitchFamily="34" charset="0"/>
              </a:rPr>
              <a:t>, est utilisé comme </a:t>
            </a:r>
            <a:r>
              <a:rPr lang="fr-FR" altLang="fr-FR" sz="1200" dirty="0">
                <a:solidFill>
                  <a:srgbClr val="008000"/>
                </a:solidFill>
                <a:latin typeface="Arial" panose="020B0604020202020204" pitchFamily="34" charset="0"/>
                <a:hlinkClick r:id="rId20" tooltip="Lampe à huile"/>
              </a:rPr>
              <a:t>huile de lampe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1" tooltip="Lubrifiant"/>
              </a:rPr>
              <a:t>lubrifiant</a:t>
            </a:r>
            <a:r>
              <a:rPr lang="fr-FR" altLang="fr-FR" sz="1200" dirty="0">
                <a:solidFill>
                  <a:srgbClr val="008000"/>
                </a:solidFill>
                <a:latin typeface="Arial" panose="020B0604020202020204" pitchFamily="34" charset="0"/>
              </a:rPr>
              <a:t> et pour fabriquer du </a:t>
            </a:r>
            <a:r>
              <a:rPr lang="fr-FR" altLang="fr-FR" sz="1200" dirty="0">
                <a:solidFill>
                  <a:srgbClr val="008000"/>
                </a:solidFill>
                <a:latin typeface="Arial" panose="020B0604020202020204" pitchFamily="34" charset="0"/>
                <a:hlinkClick r:id="rId22" tooltip="Savon"/>
              </a:rPr>
              <a:t>savon</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23"/>
              </a:rPr>
              <a:t>http://fr.wikipedia.org/wiki/Millettia_pinnata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4"/>
              </a:rPr>
              <a:t>http://en.wikipedia.org/wiki/Millettia_pinnata</a:t>
            </a:r>
            <a:r>
              <a:rPr lang="fr-FR" altLang="fr-FR" sz="1200" dirty="0">
                <a:solidFill>
                  <a:srgbClr val="008000"/>
                </a:solidFill>
                <a:latin typeface="Arial" panose="020B0604020202020204" pitchFamily="34" charset="0"/>
              </a:rPr>
              <a:t>, </a:t>
            </a:r>
          </a:p>
        </p:txBody>
      </p:sp>
      <p:pic>
        <p:nvPicPr>
          <p:cNvPr id="12" name="Picture 2" descr="C:\Users\LISAN\Pictures\plantes-halophytes-xerophiles\Millettia pinnata-Pongamia_pinnata_Karanj_fleurs.jpg">
            <a:extLst>
              <a:ext uri="{FF2B5EF4-FFF2-40B4-BE49-F238E27FC236}">
                <a16:creationId xmlns:a16="http://schemas.microsoft.com/office/drawing/2014/main" id="{064F2E0F-6A17-4C91-9FAB-B457515DB98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5373688"/>
            <a:ext cx="150971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sers\LISAN\Pictures\plantes-halophytes-xerophiles\Milletia_pinnata_fruits.jpg">
            <a:extLst>
              <a:ext uri="{FF2B5EF4-FFF2-40B4-BE49-F238E27FC236}">
                <a16:creationId xmlns:a16="http://schemas.microsoft.com/office/drawing/2014/main" id="{6661A8E9-67E1-4A2F-A89E-B40508F824A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19250" y="57150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C:\Users\LISAN\Pictures\plantes-halophytes-xerophiles\Millettia pinnata.jpg">
            <a:extLst>
              <a:ext uri="{FF2B5EF4-FFF2-40B4-BE49-F238E27FC236}">
                <a16:creationId xmlns:a16="http://schemas.microsoft.com/office/drawing/2014/main" id="{61B04EF9-DA85-4FB8-AE7F-5FC6FAD4AA9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68663" y="5445125"/>
            <a:ext cx="212248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Users\LISAN\Pictures\plantes-halophytes-xerophiles\Millettia pinnata_feuilles_fleurs.jpg">
            <a:extLst>
              <a:ext uri="{FF2B5EF4-FFF2-40B4-BE49-F238E27FC236}">
                <a16:creationId xmlns:a16="http://schemas.microsoft.com/office/drawing/2014/main" id="{11F5EC45-9149-4955-9931-6198F59ACC1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08625" y="5441950"/>
            <a:ext cx="189071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C:\Users\LISAN\Pictures\plantes-halophytes-xerophiles\Millettia pinnata_graines.jpg">
            <a:extLst>
              <a:ext uri="{FF2B5EF4-FFF2-40B4-BE49-F238E27FC236}">
                <a16:creationId xmlns:a16="http://schemas.microsoft.com/office/drawing/2014/main" id="{AF2C26AF-B5FA-46AF-9316-213190DD552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524750" y="5238750"/>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82033570-E435-45E8-8C87-6D63B26C656D}"/>
              </a:ext>
            </a:extLst>
          </p:cNvPr>
          <p:cNvSpPr>
            <a:spLocks noChangeArrowheads="1"/>
          </p:cNvSpPr>
          <p:nvPr/>
        </p:nvSpPr>
        <p:spPr bwMode="auto">
          <a:xfrm>
            <a:off x="1547813" y="5300663"/>
            <a:ext cx="3960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30"/>
              </a:rPr>
              <a:t>http://davesgarden.com/guides/pf/go/93109/#b</a:t>
            </a:r>
            <a:r>
              <a:rPr lang="fr-FR" altLang="fr-FR" sz="1200">
                <a:solidFill>
                  <a:srgbClr val="008000"/>
                </a:solidFill>
                <a:latin typeface="Arial" panose="020B0604020202020204" pitchFamily="34" charset="0"/>
              </a:rPr>
              <a:t> </a:t>
            </a:r>
          </a:p>
        </p:txBody>
      </p:sp>
      <p:sp>
        <p:nvSpPr>
          <p:cNvPr id="18" name="Espace réservé du numéro de diapositive 1">
            <a:extLst>
              <a:ext uri="{FF2B5EF4-FFF2-40B4-BE49-F238E27FC236}">
                <a16:creationId xmlns:a16="http://schemas.microsoft.com/office/drawing/2014/main" id="{0ABA42A8-2E24-49B7-9C09-3A8240C40F2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9ECBFA8-A775-4D16-A4B2-417DCD0EBDB4}" type="slidenum">
              <a:rPr lang="fr-FR" altLang="fr-FR" smtClean="0"/>
              <a:pPr>
                <a:defRPr/>
              </a:pPr>
              <a:t>93</a:t>
            </a:fld>
            <a:endParaRPr lang="fr-FR" altLang="fr-FR"/>
          </a:p>
        </p:txBody>
      </p:sp>
      <p:pic>
        <p:nvPicPr>
          <p:cNvPr id="19" name="Picture 3" descr="C:\Users\LISAN\Pictures\plantes-halophytes-xerophiles\Milletia_pinnata.jpg">
            <a:extLst>
              <a:ext uri="{FF2B5EF4-FFF2-40B4-BE49-F238E27FC236}">
                <a16:creationId xmlns:a16="http://schemas.microsoft.com/office/drawing/2014/main" id="{5353F817-E72D-4A21-808C-02469D540FC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351961" y="5066852"/>
            <a:ext cx="1318773" cy="17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toxic-2ss">
            <a:extLst>
              <a:ext uri="{FF2B5EF4-FFF2-40B4-BE49-F238E27FC236}">
                <a16:creationId xmlns:a16="http://schemas.microsoft.com/office/drawing/2014/main" id="{526FA02D-6C64-4492-B0F0-5A03083F1CB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47813" y="188913"/>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7">
            <a:extLst>
              <a:ext uri="{FF2B5EF4-FFF2-40B4-BE49-F238E27FC236}">
                <a16:creationId xmlns:a16="http://schemas.microsoft.com/office/drawing/2014/main" id="{3E2AF865-0335-4FBF-95EC-9D47BCB517A1}"/>
              </a:ext>
            </a:extLst>
          </p:cNvPr>
          <p:cNvSpPr>
            <a:spLocks noChangeArrowheads="1"/>
          </p:cNvSpPr>
          <p:nvPr/>
        </p:nvSpPr>
        <p:spPr bwMode="auto">
          <a:xfrm>
            <a:off x="2191543" y="156500"/>
            <a:ext cx="379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22" name="Picture 12" descr="image005">
            <a:extLst>
              <a:ext uri="{FF2B5EF4-FFF2-40B4-BE49-F238E27FC236}">
                <a16:creationId xmlns:a16="http://schemas.microsoft.com/office/drawing/2014/main" id="{56FB5776-5B9C-4690-8EC3-CDC21A737A6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706626" y="203995"/>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0174EBA-B323-4FC4-B7A2-1F97AE26ECD3}"/>
              </a:ext>
            </a:extLst>
          </p:cNvPr>
          <p:cNvSpPr>
            <a:spLocks noGrp="1"/>
          </p:cNvSpPr>
          <p:nvPr>
            <p:ph type="sldNum" sz="quarter" idx="12"/>
          </p:nvPr>
        </p:nvSpPr>
        <p:spPr>
          <a:xfrm>
            <a:off x="0" y="173833"/>
            <a:ext cx="466725" cy="309562"/>
          </a:xfrm>
        </p:spPr>
        <p:txBody>
          <a:bodyPr/>
          <a:lstStyle/>
          <a:p>
            <a:pPr>
              <a:defRPr/>
            </a:pPr>
            <a:fld id="{AE887E05-AEFE-4AE0-85E6-3472A6C20190}" type="slidenum">
              <a:rPr lang="fr-FR"/>
              <a:pPr>
                <a:defRPr/>
              </a:pPr>
              <a:t>94</a:t>
            </a:fld>
            <a:endParaRPr lang="fr-FR" dirty="0"/>
          </a:p>
        </p:txBody>
      </p:sp>
      <p:sp>
        <p:nvSpPr>
          <p:cNvPr id="80899" name="Rectangle 2">
            <a:extLst>
              <a:ext uri="{FF2B5EF4-FFF2-40B4-BE49-F238E27FC236}">
                <a16:creationId xmlns:a16="http://schemas.microsoft.com/office/drawing/2014/main" id="{24B218E9-A521-4F7B-BA46-41E1E459C251}"/>
              </a:ext>
            </a:extLst>
          </p:cNvPr>
          <p:cNvSpPr>
            <a:spLocks noChangeArrowheads="1"/>
          </p:cNvSpPr>
          <p:nvPr/>
        </p:nvSpPr>
        <p:spPr bwMode="auto">
          <a:xfrm>
            <a:off x="69850" y="873125"/>
            <a:ext cx="8460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3.30. </a:t>
            </a:r>
            <a:r>
              <a:rPr lang="fr-FR" altLang="fr-FR" i="1" dirty="0" err="1">
                <a:solidFill>
                  <a:srgbClr val="008000"/>
                </a:solidFill>
              </a:rPr>
              <a:t>Sclerocarya</a:t>
            </a:r>
            <a:r>
              <a:rPr lang="fr-FR" altLang="fr-FR" i="1" dirty="0">
                <a:solidFill>
                  <a:srgbClr val="008000"/>
                </a:solidFill>
              </a:rPr>
              <a:t> </a:t>
            </a:r>
            <a:r>
              <a:rPr lang="fr-FR" altLang="fr-FR" i="1" dirty="0" err="1">
                <a:solidFill>
                  <a:srgbClr val="008000"/>
                </a:solidFill>
              </a:rPr>
              <a:t>birrea</a:t>
            </a:r>
            <a:r>
              <a:rPr lang="fr-FR" altLang="fr-FR" i="1" dirty="0">
                <a:solidFill>
                  <a:srgbClr val="008000"/>
                </a:solidFill>
              </a:rPr>
              <a:t> </a:t>
            </a:r>
            <a:r>
              <a:rPr lang="fr-FR" altLang="fr-FR" dirty="0">
                <a:solidFill>
                  <a:srgbClr val="008000"/>
                </a:solidFill>
              </a:rPr>
              <a:t>(marula ou prunier d’Afrique) (</a:t>
            </a:r>
            <a:r>
              <a:rPr lang="fr-FR" dirty="0">
                <a:solidFill>
                  <a:srgbClr val="008000"/>
                </a:solidFill>
                <a:latin typeface="Arial" panose="020B0604020202020204" pitchFamily="34" charset="0"/>
              </a:rPr>
              <a:t>famille des</a:t>
            </a:r>
            <a:r>
              <a:rPr lang="fr-FR" dirty="0">
                <a:solidFill>
                  <a:srgbClr val="222222"/>
                </a:solidFill>
                <a:latin typeface="Arial" panose="020B0604020202020204" pitchFamily="34" charset="0"/>
              </a:rPr>
              <a:t> </a:t>
            </a:r>
            <a:r>
              <a:rPr lang="fr-FR" i="1" dirty="0">
                <a:solidFill>
                  <a:srgbClr val="0B0080"/>
                </a:solidFill>
                <a:latin typeface="Arial" panose="020B0604020202020204" pitchFamily="34" charset="0"/>
                <a:hlinkClick r:id="rId2" tooltip="Anacardiacées"/>
              </a:rPr>
              <a:t>Anacardiacées</a:t>
            </a:r>
            <a:r>
              <a:rPr lang="fr-FR" altLang="fr-FR" dirty="0">
                <a:solidFill>
                  <a:srgbClr val="008000"/>
                </a:solidFill>
              </a:rPr>
              <a:t>) </a:t>
            </a:r>
          </a:p>
        </p:txBody>
      </p:sp>
      <p:sp>
        <p:nvSpPr>
          <p:cNvPr id="80901" name="Rectangle 5">
            <a:extLst>
              <a:ext uri="{FF2B5EF4-FFF2-40B4-BE49-F238E27FC236}">
                <a16:creationId xmlns:a16="http://schemas.microsoft.com/office/drawing/2014/main" id="{BDC3DA85-7879-4EFA-AE43-6D61507CDC34}"/>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0902" name="Rectangle 13">
            <a:extLst>
              <a:ext uri="{FF2B5EF4-FFF2-40B4-BE49-F238E27FC236}">
                <a16:creationId xmlns:a16="http://schemas.microsoft.com/office/drawing/2014/main" id="{E5589023-68C7-40D8-8403-FCC20BDBC91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80903" name="Image 14" descr="logo aride_s.jpg">
            <a:extLst>
              <a:ext uri="{FF2B5EF4-FFF2-40B4-BE49-F238E27FC236}">
                <a16:creationId xmlns:a16="http://schemas.microsoft.com/office/drawing/2014/main" id="{8682CC99-675C-4E28-AC9D-E358E8AFCB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724" y="16496"/>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Image 15" descr="logo salinisation2_s.jpg">
            <a:extLst>
              <a:ext uri="{FF2B5EF4-FFF2-40B4-BE49-F238E27FC236}">
                <a16:creationId xmlns:a16="http://schemas.microsoft.com/office/drawing/2014/main" id="{2A63EB9A-823C-44D5-A68F-922BEDC325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3274" y="16272"/>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Rectangle 9">
            <a:extLst>
              <a:ext uri="{FF2B5EF4-FFF2-40B4-BE49-F238E27FC236}">
                <a16:creationId xmlns:a16="http://schemas.microsoft.com/office/drawing/2014/main" id="{D7AFF9AF-5694-488F-9A7D-B817FE05DD22}"/>
              </a:ext>
            </a:extLst>
          </p:cNvPr>
          <p:cNvSpPr>
            <a:spLocks noChangeArrowheads="1"/>
          </p:cNvSpPr>
          <p:nvPr/>
        </p:nvSpPr>
        <p:spPr bwMode="auto">
          <a:xfrm>
            <a:off x="136525" y="588963"/>
            <a:ext cx="821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3. Arbres bons candidats pour l’agroforesterie en climat tropical sec : grands arbres</a:t>
            </a:r>
            <a:endParaRPr lang="fr-FR" altLang="fr-FR"/>
          </a:p>
        </p:txBody>
      </p:sp>
      <p:sp>
        <p:nvSpPr>
          <p:cNvPr id="80906" name="Rectangle 10">
            <a:extLst>
              <a:ext uri="{FF2B5EF4-FFF2-40B4-BE49-F238E27FC236}">
                <a16:creationId xmlns:a16="http://schemas.microsoft.com/office/drawing/2014/main" id="{72AA0A0A-D2DA-4FEF-AAD6-946FD1F26F33}"/>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 name="Rectangle 2">
            <a:extLst>
              <a:ext uri="{FF2B5EF4-FFF2-40B4-BE49-F238E27FC236}">
                <a16:creationId xmlns:a16="http://schemas.microsoft.com/office/drawing/2014/main" id="{2C28069C-3487-4235-A5CF-EAA6D97351BB}"/>
              </a:ext>
            </a:extLst>
          </p:cNvPr>
          <p:cNvSpPr/>
          <p:nvPr/>
        </p:nvSpPr>
        <p:spPr>
          <a:xfrm>
            <a:off x="136525" y="1250952"/>
            <a:ext cx="11912040" cy="3139321"/>
          </a:xfrm>
          <a:prstGeom prst="rect">
            <a:avLst/>
          </a:prstGeom>
        </p:spPr>
        <p:txBody>
          <a:bodyPr wrap="square">
            <a:spAutoFit/>
          </a:bodyPr>
          <a:lstStyle/>
          <a:p>
            <a:r>
              <a:rPr lang="fr-FR" dirty="0">
                <a:ea typeface="Calibri" panose="020F0502020204030204" pitchFamily="34" charset="0"/>
              </a:rPr>
              <a:t>Arbre généralement dioïque, de petite à moyenne taille, généralement 9–12 m de haut mais parfois jusqu’à 18 m (</a:t>
            </a:r>
            <a:r>
              <a:rPr lang="fr-FR" dirty="0"/>
              <a:t>principalement en basses latitudes et forêts ouvertes)</a:t>
            </a:r>
            <a:r>
              <a:rPr lang="fr-FR" dirty="0">
                <a:ea typeface="Calibri" panose="020F0502020204030204" pitchFamily="34" charset="0"/>
              </a:rPr>
              <a:t>. </a:t>
            </a:r>
            <a:r>
              <a:rPr lang="fr-FR" sz="1200" dirty="0">
                <a:ea typeface="Calibri" panose="020F0502020204030204" pitchFamily="34" charset="0"/>
              </a:rPr>
              <a:t>Cime arrondie, avec un feuillage plutôt dense, s’étalant fort en largeur sur les grands vieux arbres. </a:t>
            </a:r>
            <a:r>
              <a:rPr lang="fr-FR" sz="1200" dirty="0"/>
              <a:t>Fût court (habituellement d’environ 4 m), jusqu’à 120 cm de diamètre. </a:t>
            </a:r>
            <a:r>
              <a:rPr lang="fr-FR" sz="1200" cap="all" dirty="0"/>
              <a:t>é</a:t>
            </a:r>
            <a:r>
              <a:rPr lang="fr-FR" sz="1200" dirty="0"/>
              <a:t>corce argentée pâle ou gris violacé sur les petits individus, rugueuse sur les grands individus, avec des écailles plates et arrondies. </a:t>
            </a:r>
            <a:r>
              <a:rPr lang="fr-FR" sz="1200" i="1" dirty="0"/>
              <a:t>Inflorescence mâle</a:t>
            </a:r>
            <a:r>
              <a:rPr lang="fr-FR" sz="1200" dirty="0"/>
              <a:t>: racème terminal ou axillaire, retombant, long de 5–22 cm, avec des fleurs en groupes de 3–4 vers la base. fleurs femelles en épis jaunâtres à rougeâtres; fleurs mâles portant (10–)15–25(–30) étamines longues de 3–4 mm, insérées autour d’un disque jaune. Les feuilles alternes, longues de 8–38 cm, imparipennées avec 3–18 paires de folioles opposées à </a:t>
            </a:r>
            <a:r>
              <a:rPr lang="fr-FR" sz="1200" dirty="0" err="1"/>
              <a:t>subopposées</a:t>
            </a:r>
            <a:r>
              <a:rPr lang="fr-FR" sz="1200" dirty="0"/>
              <a:t>. Elles sont disposées en spirale et regroupées près des extrémités des branches.  </a:t>
            </a:r>
            <a:r>
              <a:rPr lang="fr-FR" dirty="0"/>
              <a:t>Une fois mûrs, les fruits ont une peau jaune-clair et une chair blanche. Ces fruits charnus _ drupe </a:t>
            </a:r>
            <a:r>
              <a:rPr lang="fr-FR" dirty="0" err="1"/>
              <a:t>obovoïde</a:t>
            </a:r>
            <a:r>
              <a:rPr lang="fr-FR" dirty="0"/>
              <a:t> jaune de 3–3,5 cm de diamètre, jaune à maturité _ ont un goût âpre avec une forte saveur de </a:t>
            </a:r>
            <a:r>
              <a:rPr lang="fr-FR" u="sng" dirty="0">
                <a:hlinkClick r:id="rId5" tooltip="Térébenthine"/>
              </a:rPr>
              <a:t>térébenthine</a:t>
            </a:r>
            <a:r>
              <a:rPr lang="fr-FR" dirty="0"/>
              <a:t>. À l'intérieur, on retrouve un noyau très dur de la taille d'une </a:t>
            </a:r>
            <a:r>
              <a:rPr lang="fr-FR" u="sng" dirty="0">
                <a:hlinkClick r:id="rId6" tooltip="Noix"/>
              </a:rPr>
              <a:t>noix</a:t>
            </a:r>
            <a:r>
              <a:rPr lang="fr-FR" dirty="0"/>
              <a:t>. </a:t>
            </a:r>
            <a:r>
              <a:rPr lang="fr-FR" sz="1200" dirty="0">
                <a:solidFill>
                  <a:srgbClr val="008000"/>
                </a:solidFill>
              </a:rPr>
              <a:t>La peau du fruit dégage une odeur âcre, proche de celle de la pomme, et le goût de la pulpe acidulé peut-être décrit comme un mélange de litchi, de pomme, de goyave et d’ananas. Le prunier d’Afrique a une </a:t>
            </a:r>
            <a:r>
              <a:rPr lang="fr-FR" sz="1200" i="1" dirty="0">
                <a:solidFill>
                  <a:srgbClr val="008000"/>
                </a:solidFill>
              </a:rPr>
              <a:t>longue racine pivotante</a:t>
            </a:r>
            <a:r>
              <a:rPr lang="fr-FR" sz="1200" dirty="0">
                <a:solidFill>
                  <a:srgbClr val="008000"/>
                </a:solidFill>
              </a:rPr>
              <a:t> qui lui permet de survivre dans des environnements semi-arides</a:t>
            </a:r>
            <a:r>
              <a:rPr lang="fr-FR" sz="1200" dirty="0"/>
              <a:t>. </a:t>
            </a:r>
            <a:r>
              <a:rPr lang="fr-FR" sz="1200" dirty="0">
                <a:solidFill>
                  <a:srgbClr val="008000"/>
                </a:solidFill>
              </a:rPr>
              <a:t>Sol : Peu de besoins spécifiques; sols sec et sableux</a:t>
            </a:r>
            <a:r>
              <a:rPr lang="fr-FR" sz="1200" dirty="0"/>
              <a:t>, </a:t>
            </a:r>
            <a:r>
              <a:rPr lang="fr-FR" sz="1200" dirty="0">
                <a:solidFill>
                  <a:srgbClr val="008000"/>
                </a:solidFill>
              </a:rPr>
              <a:t>profond et bien drainé ou rocailleux et sur croûtes latéritiques. La chair du fruit cru est consommée, la peau étant jetée, ou bien le jus est sucé. Les amandes extraites du fruit sont également consommées crues. L’amande du fruit donne une huile comestible. La fermentation ménagère du fruit donne une boisson alcoolisée</a:t>
            </a:r>
            <a:r>
              <a:rPr lang="fr-FR" sz="1200" dirty="0"/>
              <a:t>.  Source : </a:t>
            </a:r>
            <a:r>
              <a:rPr lang="fr-FR" sz="1200" dirty="0">
                <a:hlinkClick r:id="rId7"/>
              </a:rPr>
              <a:t>http://benjamin.lisan.free.fr/projetsreforestation/Fiche-presentation-Sclerocarya-birrea.doc</a:t>
            </a:r>
            <a:r>
              <a:rPr lang="fr-FR" sz="1200" dirty="0"/>
              <a:t> </a:t>
            </a:r>
          </a:p>
          <a:p>
            <a:r>
              <a:rPr lang="fr-FR" sz="1200" dirty="0">
                <a:solidFill>
                  <a:srgbClr val="008000"/>
                </a:solidFill>
              </a:rPr>
              <a:t>Résistant aux sécheresses. Bois pour fabrication mortier, pilons et plats. Fourrage pour animaux. L’écorce constitue l’un des principaux contrepoison de la médecine locale.</a:t>
            </a:r>
          </a:p>
          <a:p>
            <a:r>
              <a:rPr lang="fr-FR" sz="1200" dirty="0">
                <a:solidFill>
                  <a:srgbClr val="008000"/>
                </a:solidFill>
              </a:rPr>
              <a:t>Bois de feu et de charbon.</a:t>
            </a:r>
          </a:p>
        </p:txBody>
      </p:sp>
      <p:pic>
        <p:nvPicPr>
          <p:cNvPr id="80907" name="Picture 11" descr="image010">
            <a:extLst>
              <a:ext uri="{FF2B5EF4-FFF2-40B4-BE49-F238E27FC236}">
                <a16:creationId xmlns:a16="http://schemas.microsoft.com/office/drawing/2014/main" id="{E4365688-2BC5-4EBC-A7B9-318E9E0307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1882" y="5190902"/>
            <a:ext cx="2510118" cy="166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5">
            <a:extLst>
              <a:ext uri="{FF2B5EF4-FFF2-40B4-BE49-F238E27FC236}">
                <a16:creationId xmlns:a16="http://schemas.microsoft.com/office/drawing/2014/main" id="{5287075E-62F5-4658-AF38-E1A44783E661}"/>
              </a:ext>
            </a:extLst>
          </p:cNvPr>
          <p:cNvSpPr>
            <a:spLocks noChangeArrowheads="1"/>
          </p:cNvSpPr>
          <p:nvPr/>
        </p:nvSpPr>
        <p:spPr bwMode="auto">
          <a:xfrm>
            <a:off x="2265998" y="-16669"/>
            <a:ext cx="51953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rPr>
              <a:t>U</a:t>
            </a:r>
          </a:p>
        </p:txBody>
      </p:sp>
      <p:pic>
        <p:nvPicPr>
          <p:cNvPr id="14" name="Picture 11" descr="image002">
            <a:extLst>
              <a:ext uri="{FF2B5EF4-FFF2-40B4-BE49-F238E27FC236}">
                <a16:creationId xmlns:a16="http://schemas.microsoft.com/office/drawing/2014/main" id="{AB9031A6-D071-438E-8A01-1140564EE3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8810" y="166687"/>
            <a:ext cx="30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image005">
            <a:extLst>
              <a:ext uri="{FF2B5EF4-FFF2-40B4-BE49-F238E27FC236}">
                <a16:creationId xmlns:a16="http://schemas.microsoft.com/office/drawing/2014/main" id="{D0E46003-243A-4476-AB34-D63CDB0DDE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7919" y="200818"/>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12" descr="image014">
            <a:extLst>
              <a:ext uri="{FF2B5EF4-FFF2-40B4-BE49-F238E27FC236}">
                <a16:creationId xmlns:a16="http://schemas.microsoft.com/office/drawing/2014/main" id="{BB4019E4-4343-4C58-9F53-6A006DF41C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525" y="4686267"/>
            <a:ext cx="25241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8D690F3-2A97-4CDF-9A9F-0BDA3E1BA061}"/>
              </a:ext>
            </a:extLst>
          </p:cNvPr>
          <p:cNvSpPr/>
          <p:nvPr/>
        </p:nvSpPr>
        <p:spPr>
          <a:xfrm>
            <a:off x="0" y="6324567"/>
            <a:ext cx="4676762" cy="533433"/>
          </a:xfrm>
          <a:prstGeom prst="rect">
            <a:avLst/>
          </a:prstGeom>
        </p:spPr>
        <p:txBody>
          <a:bodyPr wrap="square">
            <a:spAutoFit/>
          </a:bodyPr>
          <a:lstStyle/>
          <a:p>
            <a:pPr algn="ctr">
              <a:lnSpc>
                <a:spcPct val="115000"/>
              </a:lnSpc>
              <a:spcAft>
                <a:spcPts val="0"/>
              </a:spcAft>
            </a:pPr>
            <a:r>
              <a:rPr lang="fr-FR" sz="1200" dirty="0">
                <a:solidFill>
                  <a:srgbClr val="984806"/>
                </a:solidFill>
                <a:ea typeface="Calibri" panose="020F0502020204030204" pitchFamily="34" charset="0"/>
                <a:cs typeface="Times New Roman" panose="02020603050405020304" pitchFamily="18" charset="0"/>
              </a:rPr>
              <a:t>Port de l’arbre </a:t>
            </a:r>
            <a:r>
              <a:rPr lang="fr-FR" sz="1200" i="1" dirty="0" err="1">
                <a:solidFill>
                  <a:srgbClr val="984806"/>
                </a:solidFill>
                <a:ea typeface="Calibri" panose="020F0502020204030204" pitchFamily="34" charset="0"/>
                <a:cs typeface="Times New Roman" panose="02020603050405020304" pitchFamily="18" charset="0"/>
              </a:rPr>
              <a:t>Sclerocarya</a:t>
            </a:r>
            <a:r>
              <a:rPr lang="fr-FR" sz="1200" i="1" dirty="0">
                <a:solidFill>
                  <a:srgbClr val="984806"/>
                </a:solidFill>
                <a:ea typeface="Calibri" panose="020F0502020204030204" pitchFamily="34" charset="0"/>
                <a:cs typeface="Times New Roman" panose="02020603050405020304" pitchFamily="18" charset="0"/>
              </a:rPr>
              <a:t> </a:t>
            </a:r>
            <a:r>
              <a:rPr lang="fr-FR" sz="1200" i="1" dirty="0" err="1">
                <a:solidFill>
                  <a:srgbClr val="984806"/>
                </a:solidFill>
                <a:ea typeface="Calibri" panose="020F0502020204030204" pitchFamily="34" charset="0"/>
                <a:cs typeface="Times New Roman" panose="02020603050405020304" pitchFamily="18" charset="0"/>
              </a:rPr>
              <a:t>birrea</a:t>
            </a:r>
            <a:r>
              <a:rPr lang="fr-FR" sz="1200" dirty="0">
                <a:solidFill>
                  <a:srgbClr val="984806"/>
                </a:solidFill>
                <a:ea typeface="Calibri" panose="020F0502020204030204" pitchFamily="34" charset="0"/>
                <a:cs typeface="Times New Roman" panose="02020603050405020304" pitchFamily="18" charset="0"/>
              </a:rPr>
              <a:t> à la saison sèche.  Source : </a:t>
            </a:r>
            <a:r>
              <a:rPr lang="fr-FR" sz="1200" i="1" dirty="0" err="1">
                <a:solidFill>
                  <a:srgbClr val="984806"/>
                </a:solidFill>
                <a:ea typeface="Calibri" panose="020F0502020204030204" pitchFamily="34" charset="0"/>
                <a:cs typeface="Times New Roman" panose="02020603050405020304" pitchFamily="18" charset="0"/>
              </a:rPr>
              <a:t>Sclerocarya</a:t>
            </a:r>
            <a:r>
              <a:rPr lang="fr-FR" sz="1200" i="1" dirty="0">
                <a:solidFill>
                  <a:srgbClr val="984806"/>
                </a:solidFill>
                <a:ea typeface="Calibri" panose="020F0502020204030204" pitchFamily="34" charset="0"/>
                <a:cs typeface="Times New Roman" panose="02020603050405020304" pitchFamily="18" charset="0"/>
              </a:rPr>
              <a:t> </a:t>
            </a:r>
            <a:r>
              <a:rPr lang="fr-FR" sz="1200" i="1" dirty="0" err="1">
                <a:solidFill>
                  <a:srgbClr val="984806"/>
                </a:solidFill>
                <a:ea typeface="Calibri" panose="020F0502020204030204" pitchFamily="34" charset="0"/>
                <a:cs typeface="Times New Roman" panose="02020603050405020304" pitchFamily="18" charset="0"/>
              </a:rPr>
              <a:t>birrea</a:t>
            </a:r>
            <a:r>
              <a:rPr lang="fr-FR" sz="1200" dirty="0">
                <a:solidFill>
                  <a:srgbClr val="984806"/>
                </a:solidFill>
                <a:ea typeface="Calibri" panose="020F0502020204030204" pitchFamily="34" charset="0"/>
                <a:cs typeface="Times New Roman" panose="02020603050405020304" pitchFamily="18" charset="0"/>
              </a:rPr>
              <a:t>, </a:t>
            </a:r>
            <a:r>
              <a:rPr lang="fr-FR" sz="1200" dirty="0" err="1">
                <a:solidFill>
                  <a:srgbClr val="984806"/>
                </a:solidFill>
                <a:ea typeface="Calibri" panose="020F0502020204030204" pitchFamily="34" charset="0"/>
                <a:cs typeface="Times New Roman" panose="02020603050405020304" pitchFamily="18" charset="0"/>
              </a:rPr>
              <a:t>Prota</a:t>
            </a:r>
            <a:r>
              <a:rPr lang="fr-FR" sz="1200" dirty="0">
                <a:solidFill>
                  <a:srgbClr val="984806"/>
                </a:solidFill>
                <a:ea typeface="Calibri" panose="020F0502020204030204" pitchFamily="34" charset="0"/>
                <a:cs typeface="Times New Roman" panose="02020603050405020304" pitchFamily="18" charset="0"/>
              </a:rPr>
              <a:t> </a:t>
            </a:r>
            <a:r>
              <a:rPr lang="fr-FR" sz="1200" dirty="0" err="1">
                <a:solidFill>
                  <a:srgbClr val="984806"/>
                </a:solidFill>
                <a:ea typeface="Calibri" panose="020F0502020204030204" pitchFamily="34" charset="0"/>
                <a:cs typeface="Times New Roman" panose="02020603050405020304" pitchFamily="18" charset="0"/>
              </a:rPr>
              <a:t>database</a:t>
            </a:r>
            <a:r>
              <a:rPr lang="fr-FR" sz="1200" dirty="0">
                <a:solidFill>
                  <a:srgbClr val="984806"/>
                </a:solidFill>
                <a:ea typeface="Calibri" panose="020F0502020204030204" pitchFamily="34" charset="0"/>
                <a:cs typeface="Times New Roman" panose="02020603050405020304" pitchFamily="18" charset="0"/>
              </a:rPr>
              <a:t> (voir partie "</a:t>
            </a:r>
            <a:r>
              <a:rPr lang="fr-FR" sz="1200" b="1" i="1" dirty="0">
                <a:solidFill>
                  <a:srgbClr val="984806"/>
                </a:solidFill>
                <a:ea typeface="Calibri" panose="020F0502020204030204" pitchFamily="34" charset="0"/>
                <a:cs typeface="Times New Roman" panose="02020603050405020304" pitchFamily="18" charset="0"/>
              </a:rPr>
              <a:t>bibliographie</a:t>
            </a:r>
            <a:r>
              <a:rPr lang="fr-FR" sz="1200" dirty="0">
                <a:solidFill>
                  <a:srgbClr val="984806"/>
                </a:solidFill>
                <a:ea typeface="Calibri" panose="020F0502020204030204" pitchFamily="34" charset="0"/>
                <a:cs typeface="Times New Roman" panose="02020603050405020304" pitchFamily="18" charset="0"/>
              </a:rPr>
              <a:t>", dans ce document).</a:t>
            </a:r>
            <a:endParaRPr lang="fr-FR" sz="1200" dirty="0">
              <a:ea typeface="Calibri" panose="020F0502020204030204" pitchFamily="34" charset="0"/>
              <a:cs typeface="Times New Roman" panose="02020603050405020304" pitchFamily="18" charset="0"/>
            </a:endParaRPr>
          </a:p>
        </p:txBody>
      </p:sp>
      <p:pic>
        <p:nvPicPr>
          <p:cNvPr id="80909" name="Picture 13" descr="image026">
            <a:extLst>
              <a:ext uri="{FF2B5EF4-FFF2-40B4-BE49-F238E27FC236}">
                <a16:creationId xmlns:a16="http://schemas.microsoft.com/office/drawing/2014/main" id="{23E054AA-EC39-47DB-9888-7D9A1AD070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13231" y="18028"/>
            <a:ext cx="1537929" cy="12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00BB1A4-29B6-4A1C-81FF-3E5C7AA1DB65}"/>
              </a:ext>
            </a:extLst>
          </p:cNvPr>
          <p:cNvSpPr/>
          <p:nvPr/>
        </p:nvSpPr>
        <p:spPr>
          <a:xfrm>
            <a:off x="8292745" y="347266"/>
            <a:ext cx="2320486" cy="941796"/>
          </a:xfrm>
          <a:prstGeom prst="rect">
            <a:avLst/>
          </a:prstGeom>
        </p:spPr>
        <p:txBody>
          <a:bodyPr wrap="square">
            <a:spAutoFit/>
          </a:bodyPr>
          <a:lstStyle/>
          <a:p>
            <a:pPr algn="r">
              <a:lnSpc>
                <a:spcPct val="115000"/>
              </a:lnSpc>
              <a:spcAft>
                <a:spcPts val="0"/>
              </a:spcAft>
            </a:pPr>
            <a:r>
              <a:rPr lang="fr-FR" sz="1200" dirty="0">
                <a:solidFill>
                  <a:srgbClr val="984806"/>
                </a:solidFill>
                <a:ea typeface="Calibri" panose="020F0502020204030204" pitchFamily="34" charset="0"/>
                <a:cs typeface="Times New Roman" panose="02020603050405020304" pitchFamily="18" charset="0"/>
              </a:rPr>
              <a:t>Prunier d’Afrique dans un parc agroforestier.</a:t>
            </a:r>
            <a:r>
              <a:rPr lang="fr-FR" sz="1200" dirty="0">
                <a:ea typeface="Calibri" panose="020F0502020204030204" pitchFamily="34" charset="0"/>
                <a:cs typeface="Times New Roman" panose="02020603050405020304" pitchFamily="18" charset="0"/>
              </a:rPr>
              <a:t> </a:t>
            </a:r>
            <a:r>
              <a:rPr lang="fr-FR" sz="1200" dirty="0">
                <a:solidFill>
                  <a:srgbClr val="984806"/>
                </a:solidFill>
                <a:ea typeface="Calibri" panose="020F0502020204030204" pitchFamily="34" charset="0"/>
                <a:cs typeface="Times New Roman" panose="02020603050405020304" pitchFamily="18" charset="0"/>
              </a:rPr>
              <a:t>Photo © B. MUOK.  Source : </a:t>
            </a:r>
            <a:r>
              <a:rPr lang="fr-FR" sz="1200" i="1" dirty="0" err="1">
                <a:solidFill>
                  <a:srgbClr val="984806"/>
                </a:solidFill>
                <a:ea typeface="Calibri" panose="020F0502020204030204" pitchFamily="34" charset="0"/>
                <a:cs typeface="Times New Roman" panose="02020603050405020304" pitchFamily="18" charset="0"/>
              </a:rPr>
              <a:t>Sclerocarya</a:t>
            </a:r>
            <a:r>
              <a:rPr lang="fr-FR" sz="1200" i="1" dirty="0">
                <a:solidFill>
                  <a:srgbClr val="984806"/>
                </a:solidFill>
                <a:ea typeface="Calibri" panose="020F0502020204030204" pitchFamily="34" charset="0"/>
                <a:cs typeface="Times New Roman" panose="02020603050405020304" pitchFamily="18" charset="0"/>
              </a:rPr>
              <a:t> </a:t>
            </a:r>
            <a:r>
              <a:rPr lang="fr-FR" sz="1200" i="1" dirty="0" err="1">
                <a:solidFill>
                  <a:srgbClr val="984806"/>
                </a:solidFill>
                <a:ea typeface="Calibri" panose="020F0502020204030204" pitchFamily="34" charset="0"/>
                <a:cs typeface="Times New Roman" panose="02020603050405020304" pitchFamily="18" charset="0"/>
              </a:rPr>
              <a:t>birrea</a:t>
            </a:r>
            <a:r>
              <a:rPr lang="fr-FR" sz="1200" i="1" dirty="0">
                <a:solidFill>
                  <a:srgbClr val="984806"/>
                </a:solidFill>
                <a:ea typeface="Calibri" panose="020F0502020204030204" pitchFamily="34" charset="0"/>
                <a:cs typeface="Times New Roman" panose="02020603050405020304" pitchFamily="18" charset="0"/>
              </a:rPr>
              <a:t> - Prunier d’Afrique</a:t>
            </a:r>
            <a:r>
              <a:rPr lang="fr-FR" sz="1200" dirty="0">
                <a:solidFill>
                  <a:srgbClr val="984806"/>
                </a:solidFill>
                <a:ea typeface="Calibri" panose="020F0502020204030204" pitchFamily="34" charset="0"/>
                <a:cs typeface="Times New Roman" panose="02020603050405020304" pitchFamily="18" charset="0"/>
              </a:rPr>
              <a:t>, SAFORGEN</a:t>
            </a:r>
            <a:endParaRPr lang="fr-FR" sz="1200" dirty="0"/>
          </a:p>
        </p:txBody>
      </p:sp>
      <p:pic>
        <p:nvPicPr>
          <p:cNvPr id="80910" name="Picture 14" descr="image016">
            <a:extLst>
              <a:ext uri="{FF2B5EF4-FFF2-40B4-BE49-F238E27FC236}">
                <a16:creationId xmlns:a16="http://schemas.microsoft.com/office/drawing/2014/main" id="{EECB984C-B736-43DD-B85A-3F32B5DCF1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81300" y="4776754"/>
            <a:ext cx="22002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1" name="Picture 15" descr="image023">
            <a:extLst>
              <a:ext uri="{FF2B5EF4-FFF2-40B4-BE49-F238E27FC236}">
                <a16:creationId xmlns:a16="http://schemas.microsoft.com/office/drawing/2014/main" id="{C4B6DBD4-BD0D-4648-BAD7-DC80972B27C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65403" y="4173859"/>
            <a:ext cx="1743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EEC5EF8-EE65-4A59-BE39-705457F22473}"/>
              </a:ext>
            </a:extLst>
          </p:cNvPr>
          <p:cNvSpPr/>
          <p:nvPr/>
        </p:nvSpPr>
        <p:spPr>
          <a:xfrm>
            <a:off x="9704934" y="4748021"/>
            <a:ext cx="2343631" cy="517065"/>
          </a:xfrm>
          <a:prstGeom prst="rect">
            <a:avLst/>
          </a:prstGeom>
        </p:spPr>
        <p:txBody>
          <a:bodyPr wrap="square">
            <a:spAutoFit/>
          </a:bodyPr>
          <a:lstStyle/>
          <a:p>
            <a:pPr algn="ctr">
              <a:lnSpc>
                <a:spcPct val="115000"/>
              </a:lnSpc>
              <a:spcAft>
                <a:spcPts val="0"/>
              </a:spcAft>
            </a:pPr>
            <a:r>
              <a:rPr lang="fr-FR" sz="1200" dirty="0">
                <a:solidFill>
                  <a:srgbClr val="984806"/>
                </a:solidFill>
                <a:ea typeface="Calibri" panose="020F0502020204030204" pitchFamily="34" charset="0"/>
                <a:cs typeface="Times New Roman" panose="02020603050405020304" pitchFamily="18" charset="0"/>
              </a:rPr>
              <a:t>Différences de couleur des fruits. </a:t>
            </a:r>
            <a:endParaRPr lang="fr-FR" sz="1200" dirty="0">
              <a:ea typeface="Calibri" panose="020F0502020204030204" pitchFamily="34" charset="0"/>
              <a:cs typeface="Times New Roman" panose="02020603050405020304" pitchFamily="18" charset="0"/>
            </a:endParaRPr>
          </a:p>
          <a:p>
            <a:pPr algn="ctr">
              <a:lnSpc>
                <a:spcPct val="115000"/>
              </a:lnSpc>
              <a:spcAft>
                <a:spcPts val="0"/>
              </a:spcAft>
            </a:pPr>
            <a:r>
              <a:rPr lang="fr-FR" sz="1200" dirty="0">
                <a:solidFill>
                  <a:srgbClr val="984806"/>
                </a:solidFill>
                <a:ea typeface="Calibri" panose="020F0502020204030204" pitchFamily="34" charset="0"/>
                <a:cs typeface="Times New Roman" panose="02020603050405020304" pitchFamily="18" charset="0"/>
              </a:rPr>
              <a:t>Photo © B. MUOK. </a:t>
            </a:r>
            <a:endParaRPr lang="fr-FR" sz="1200" dirty="0">
              <a:ea typeface="Calibri" panose="020F0502020204030204" pitchFamily="34" charset="0"/>
              <a:cs typeface="Times New Roman" panose="02020603050405020304" pitchFamily="18" charset="0"/>
            </a:endParaRPr>
          </a:p>
        </p:txBody>
      </p:sp>
      <p:pic>
        <p:nvPicPr>
          <p:cNvPr id="80912" name="Picture 16" descr="image015">
            <a:extLst>
              <a:ext uri="{FF2B5EF4-FFF2-40B4-BE49-F238E27FC236}">
                <a16:creationId xmlns:a16="http://schemas.microsoft.com/office/drawing/2014/main" id="{F76AA2E6-B6F7-4DD3-B56F-21EEC026F35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03911" y="4210706"/>
            <a:ext cx="2000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3" name="Picture 17" descr="fruits-feuilles_s">
            <a:extLst>
              <a:ext uri="{FF2B5EF4-FFF2-40B4-BE49-F238E27FC236}">
                <a16:creationId xmlns:a16="http://schemas.microsoft.com/office/drawing/2014/main" id="{4C323DCF-F76F-43B3-9F0D-D2D88434AA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65770" y="5691154"/>
            <a:ext cx="17811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4" name="Picture 18" descr="image025">
            <a:extLst>
              <a:ext uri="{FF2B5EF4-FFF2-40B4-BE49-F238E27FC236}">
                <a16:creationId xmlns:a16="http://schemas.microsoft.com/office/drawing/2014/main" id="{E75EFA73-8889-4D5A-A11C-A96954B3A0A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63508" y="4219331"/>
            <a:ext cx="21621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43E0723-8B0B-4151-9B6A-506BBE9A54BE}"/>
              </a:ext>
            </a:extLst>
          </p:cNvPr>
          <p:cNvSpPr/>
          <p:nvPr/>
        </p:nvSpPr>
        <p:spPr>
          <a:xfrm>
            <a:off x="1546824" y="4258656"/>
            <a:ext cx="3767174" cy="489365"/>
          </a:xfrm>
          <a:prstGeom prst="rect">
            <a:avLst/>
          </a:prstGeom>
        </p:spPr>
        <p:txBody>
          <a:bodyPr wrap="square">
            <a:spAutoFit/>
          </a:bodyPr>
          <a:lstStyle/>
          <a:p>
            <a:pPr algn="r">
              <a:lnSpc>
                <a:spcPct val="115000"/>
              </a:lnSpc>
              <a:spcAft>
                <a:spcPts val="0"/>
              </a:spcAft>
            </a:pPr>
            <a:r>
              <a:rPr lang="fr-FR" sz="1200" dirty="0">
                <a:solidFill>
                  <a:srgbClr val="984806"/>
                </a:solidFill>
                <a:ea typeface="Calibri" panose="020F0502020204030204" pitchFamily="34" charset="0"/>
                <a:cs typeface="Times New Roman" panose="02020603050405020304" pitchFamily="18" charset="0"/>
              </a:rPr>
              <a:t>Gelée et huile issues du prunier d’Afrique.</a:t>
            </a:r>
            <a:endParaRPr lang="fr-FR" sz="1200" dirty="0">
              <a:ea typeface="Calibri" panose="020F0502020204030204" pitchFamily="34" charset="0"/>
              <a:cs typeface="Times New Roman" panose="02020603050405020304" pitchFamily="18" charset="0"/>
            </a:endParaRPr>
          </a:p>
          <a:p>
            <a:pPr algn="r"/>
            <a:r>
              <a:rPr lang="fr-FR" sz="1200" dirty="0">
                <a:solidFill>
                  <a:srgbClr val="984806"/>
                </a:solidFill>
                <a:ea typeface="Calibri" panose="020F0502020204030204" pitchFamily="34" charset="0"/>
                <a:cs typeface="Times New Roman" panose="02020603050405020304" pitchFamily="18" charset="0"/>
              </a:rPr>
              <a:t>Source : </a:t>
            </a:r>
            <a:r>
              <a:rPr lang="fr-FR" sz="1200" i="1" dirty="0" err="1">
                <a:solidFill>
                  <a:srgbClr val="984806"/>
                </a:solidFill>
                <a:ea typeface="Calibri" panose="020F0502020204030204" pitchFamily="34" charset="0"/>
                <a:cs typeface="Times New Roman" panose="02020603050405020304" pitchFamily="18" charset="0"/>
              </a:rPr>
              <a:t>Sclerocarya</a:t>
            </a:r>
            <a:r>
              <a:rPr lang="fr-FR" sz="1200" i="1" dirty="0">
                <a:solidFill>
                  <a:srgbClr val="984806"/>
                </a:solidFill>
                <a:ea typeface="Calibri" panose="020F0502020204030204" pitchFamily="34" charset="0"/>
                <a:cs typeface="Times New Roman" panose="02020603050405020304" pitchFamily="18" charset="0"/>
              </a:rPr>
              <a:t> </a:t>
            </a:r>
            <a:r>
              <a:rPr lang="fr-FR" sz="1200" i="1" dirty="0" err="1">
                <a:solidFill>
                  <a:srgbClr val="984806"/>
                </a:solidFill>
                <a:ea typeface="Calibri" panose="020F0502020204030204" pitchFamily="34" charset="0"/>
                <a:cs typeface="Times New Roman" panose="02020603050405020304" pitchFamily="18" charset="0"/>
              </a:rPr>
              <a:t>birrea</a:t>
            </a:r>
            <a:r>
              <a:rPr lang="fr-FR" sz="1200" i="1" dirty="0">
                <a:solidFill>
                  <a:srgbClr val="984806"/>
                </a:solidFill>
                <a:ea typeface="Calibri" panose="020F0502020204030204" pitchFamily="34" charset="0"/>
                <a:cs typeface="Times New Roman" panose="02020603050405020304" pitchFamily="18" charset="0"/>
              </a:rPr>
              <a:t> - Prunier d’Afrique</a:t>
            </a:r>
            <a:r>
              <a:rPr lang="fr-FR" sz="1200" dirty="0">
                <a:solidFill>
                  <a:srgbClr val="984806"/>
                </a:solidFill>
                <a:ea typeface="Calibri" panose="020F0502020204030204" pitchFamily="34" charset="0"/>
                <a:cs typeface="Times New Roman" panose="02020603050405020304" pitchFamily="18" charset="0"/>
              </a:rPr>
              <a:t>, SAFORGEN</a:t>
            </a:r>
            <a:endParaRPr lang="fr-FR" sz="1200" dirty="0"/>
          </a:p>
        </p:txBody>
      </p:sp>
      <p:pic>
        <p:nvPicPr>
          <p:cNvPr id="26" name="Picture 13" descr="image007">
            <a:extLst>
              <a:ext uri="{FF2B5EF4-FFF2-40B4-BE49-F238E27FC236}">
                <a16:creationId xmlns:a16="http://schemas.microsoft.com/office/drawing/2014/main" id="{E3C33BD4-3024-44FA-BD23-D763868BA5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10320" y="126407"/>
            <a:ext cx="3143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 descr="image002">
            <a:extLst>
              <a:ext uri="{FF2B5EF4-FFF2-40B4-BE49-F238E27FC236}">
                <a16:creationId xmlns:a16="http://schemas.microsoft.com/office/drawing/2014/main" id="{1DAFBB36-E081-40BF-BE70-51FC8291205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44911" y="147044"/>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5C554D1-C677-491D-BF9A-0608EC55457C}"/>
              </a:ext>
            </a:extLst>
          </p:cNvPr>
          <p:cNvSpPr>
            <a:spLocks noGrp="1"/>
          </p:cNvSpPr>
          <p:nvPr>
            <p:ph type="sldNum" sz="quarter" idx="12"/>
          </p:nvPr>
        </p:nvSpPr>
        <p:spPr>
          <a:xfrm>
            <a:off x="55966" y="191992"/>
            <a:ext cx="466725" cy="309562"/>
          </a:xfrm>
        </p:spPr>
        <p:txBody>
          <a:bodyPr/>
          <a:lstStyle/>
          <a:p>
            <a:pPr>
              <a:defRPr/>
            </a:pPr>
            <a:fld id="{AA1FC10E-30A1-4FE8-8D9E-B78679B00CF9}" type="slidenum">
              <a:rPr lang="fr-FR"/>
              <a:pPr>
                <a:defRPr/>
              </a:pPr>
              <a:t>95</a:t>
            </a:fld>
            <a:endParaRPr lang="fr-FR" dirty="0"/>
          </a:p>
        </p:txBody>
      </p:sp>
      <p:sp>
        <p:nvSpPr>
          <p:cNvPr id="81923" name="Rectangle 2">
            <a:extLst>
              <a:ext uri="{FF2B5EF4-FFF2-40B4-BE49-F238E27FC236}">
                <a16:creationId xmlns:a16="http://schemas.microsoft.com/office/drawing/2014/main" id="{4151AD1F-85E8-4A83-807D-90EE3234047D}"/>
              </a:ext>
            </a:extLst>
          </p:cNvPr>
          <p:cNvSpPr>
            <a:spLocks noChangeArrowheads="1"/>
          </p:cNvSpPr>
          <p:nvPr/>
        </p:nvSpPr>
        <p:spPr bwMode="auto">
          <a:xfrm>
            <a:off x="69849" y="970828"/>
            <a:ext cx="11924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3.31. </a:t>
            </a:r>
            <a:r>
              <a:rPr lang="fr-FR" altLang="fr-FR" i="1" dirty="0" err="1">
                <a:solidFill>
                  <a:srgbClr val="008000"/>
                </a:solidFill>
              </a:rPr>
              <a:t>Securidaca</a:t>
            </a:r>
            <a:r>
              <a:rPr lang="fr-FR" altLang="fr-FR" i="1" dirty="0">
                <a:solidFill>
                  <a:srgbClr val="008000"/>
                </a:solidFill>
              </a:rPr>
              <a:t> </a:t>
            </a:r>
            <a:r>
              <a:rPr lang="fr-FR" altLang="fr-FR" i="1" dirty="0" err="1">
                <a:solidFill>
                  <a:srgbClr val="008000"/>
                </a:solidFill>
              </a:rPr>
              <a:t>longepedunculata</a:t>
            </a:r>
            <a:r>
              <a:rPr lang="fr-FR" altLang="fr-FR" i="1" dirty="0">
                <a:solidFill>
                  <a:srgbClr val="008000"/>
                </a:solidFill>
              </a:rPr>
              <a:t> </a:t>
            </a:r>
            <a:r>
              <a:rPr lang="fr-FR" altLang="fr-FR" dirty="0">
                <a:solidFill>
                  <a:srgbClr val="008000"/>
                </a:solidFill>
              </a:rPr>
              <a:t>(Arbre aux serpents, </a:t>
            </a:r>
            <a:r>
              <a:rPr lang="fr-FR" altLang="fr-FR" dirty="0" err="1">
                <a:solidFill>
                  <a:srgbClr val="008000"/>
                </a:solidFill>
              </a:rPr>
              <a:t>Joro</a:t>
            </a:r>
            <a:r>
              <a:rPr lang="fr-FR" altLang="fr-FR" dirty="0">
                <a:solidFill>
                  <a:srgbClr val="008000"/>
                </a:solidFill>
              </a:rPr>
              <a:t>, </a:t>
            </a:r>
            <a:r>
              <a:rPr lang="fr-FR" dirty="0" err="1">
                <a:solidFill>
                  <a:srgbClr val="008000"/>
                </a:solidFill>
              </a:rPr>
              <a:t>Securidaca</a:t>
            </a:r>
            <a:r>
              <a:rPr lang="fr-FR" dirty="0">
                <a:solidFill>
                  <a:srgbClr val="008000"/>
                </a:solidFill>
              </a:rPr>
              <a:t>, Arbre aux hachettes</a:t>
            </a:r>
            <a:r>
              <a:rPr lang="fr-FR" altLang="fr-FR" dirty="0">
                <a:solidFill>
                  <a:srgbClr val="008000"/>
                </a:solidFill>
              </a:rPr>
              <a:t>) (</a:t>
            </a:r>
            <a:r>
              <a:rPr lang="fr-FR" u="sng" dirty="0">
                <a:hlinkClick r:id="rId2"/>
              </a:rPr>
              <a:t>famille</a:t>
            </a:r>
            <a:r>
              <a:rPr lang="fr-FR" dirty="0"/>
              <a:t> </a:t>
            </a:r>
            <a:r>
              <a:rPr lang="fr-FR" dirty="0">
                <a:solidFill>
                  <a:srgbClr val="008000"/>
                </a:solidFill>
              </a:rPr>
              <a:t>des</a:t>
            </a:r>
            <a:r>
              <a:rPr lang="fr-FR" dirty="0"/>
              <a:t> </a:t>
            </a:r>
            <a:r>
              <a:rPr lang="fr-FR" i="1" dirty="0" err="1">
                <a:hlinkClick r:id="rId3" tooltip="Polygalaceae"/>
              </a:rPr>
              <a:t>Polygalaceae</a:t>
            </a:r>
            <a:r>
              <a:rPr lang="fr-FR" altLang="fr-FR" dirty="0">
                <a:solidFill>
                  <a:srgbClr val="008000"/>
                </a:solidFill>
              </a:rPr>
              <a:t>)</a:t>
            </a:r>
          </a:p>
        </p:txBody>
      </p:sp>
      <p:sp>
        <p:nvSpPr>
          <p:cNvPr id="81925" name="Rectangle 5">
            <a:extLst>
              <a:ext uri="{FF2B5EF4-FFF2-40B4-BE49-F238E27FC236}">
                <a16:creationId xmlns:a16="http://schemas.microsoft.com/office/drawing/2014/main" id="{C56F7D84-8CAF-4640-8075-93BE9B384497}"/>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1926" name="Rectangle 13">
            <a:extLst>
              <a:ext uri="{FF2B5EF4-FFF2-40B4-BE49-F238E27FC236}">
                <a16:creationId xmlns:a16="http://schemas.microsoft.com/office/drawing/2014/main" id="{EAA7A308-E329-47B3-8BA0-7D85FC7858BB}"/>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81927" name="Image 14" descr="logo aride_s.jpg">
            <a:extLst>
              <a:ext uri="{FF2B5EF4-FFF2-40B4-BE49-F238E27FC236}">
                <a16:creationId xmlns:a16="http://schemas.microsoft.com/office/drawing/2014/main" id="{DF98E79A-A3EB-4583-BC9B-E599060FF7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851" y="101896"/>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Image 15" descr="logo salinisation2_s.jpg">
            <a:extLst>
              <a:ext uri="{FF2B5EF4-FFF2-40B4-BE49-F238E27FC236}">
                <a16:creationId xmlns:a16="http://schemas.microsoft.com/office/drawing/2014/main" id="{55B74FB4-572B-4CC0-9404-51EBB2D1D8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23577" y="117981"/>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Rectangle 9">
            <a:extLst>
              <a:ext uri="{FF2B5EF4-FFF2-40B4-BE49-F238E27FC236}">
                <a16:creationId xmlns:a16="http://schemas.microsoft.com/office/drawing/2014/main" id="{D3E7F975-E7F8-422C-9C76-A914697DA3A3}"/>
              </a:ext>
            </a:extLst>
          </p:cNvPr>
          <p:cNvSpPr>
            <a:spLocks noChangeArrowheads="1"/>
          </p:cNvSpPr>
          <p:nvPr/>
        </p:nvSpPr>
        <p:spPr bwMode="auto">
          <a:xfrm>
            <a:off x="55966" y="677400"/>
            <a:ext cx="7980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sp>
        <p:nvSpPr>
          <p:cNvPr id="81930" name="Rectangle 10">
            <a:extLst>
              <a:ext uri="{FF2B5EF4-FFF2-40B4-BE49-F238E27FC236}">
                <a16:creationId xmlns:a16="http://schemas.microsoft.com/office/drawing/2014/main" id="{000E6058-31DB-4090-9520-1AD94ABEC6C0}"/>
              </a:ext>
            </a:extLst>
          </p:cNvPr>
          <p:cNvSpPr>
            <a:spLocks noChangeArrowheads="1"/>
          </p:cNvSpPr>
          <p:nvPr/>
        </p:nvSpPr>
        <p:spPr bwMode="auto">
          <a:xfrm>
            <a:off x="4581837" y="152795"/>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 name="ZoneTexte 2">
            <a:extLst>
              <a:ext uri="{FF2B5EF4-FFF2-40B4-BE49-F238E27FC236}">
                <a16:creationId xmlns:a16="http://schemas.microsoft.com/office/drawing/2014/main" id="{731DB0DD-1573-4B91-B79B-64F61DA90FE3}"/>
              </a:ext>
            </a:extLst>
          </p:cNvPr>
          <p:cNvSpPr txBox="1"/>
          <p:nvPr/>
        </p:nvSpPr>
        <p:spPr>
          <a:xfrm>
            <a:off x="136525" y="1242456"/>
            <a:ext cx="11955070" cy="2954655"/>
          </a:xfrm>
          <a:prstGeom prst="rect">
            <a:avLst/>
          </a:prstGeom>
          <a:noFill/>
        </p:spPr>
        <p:txBody>
          <a:bodyPr wrap="square" rtlCol="0">
            <a:spAutoFit/>
          </a:bodyPr>
          <a:lstStyle/>
          <a:p>
            <a:r>
              <a:rPr lang="fr-FR" dirty="0">
                <a:latin typeface="+mn-lt"/>
              </a:rPr>
              <a:t>C’est un arbre </a:t>
            </a:r>
            <a:r>
              <a:rPr lang="fr-FR" u="sng" dirty="0">
                <a:latin typeface="+mn-lt"/>
                <a:hlinkClick r:id="rId6"/>
              </a:rPr>
              <a:t>à fleurs</a:t>
            </a:r>
            <a:r>
              <a:rPr lang="fr-FR" dirty="0">
                <a:latin typeface="+mn-lt"/>
              </a:rPr>
              <a:t>, se présentant comme un individu isolé, atteignant jusqu'à 5 mètres de haut. Les feuilles sont alternes, arrondies au sommet. Il fleurit d'octobre à novembre. Fleurs en grappes, violettes, pourpres ou roses, à 3 pétales, dégageant un parfum fort, sucré, agréable. Le fruit peut rester sur l'arbre durant plusieurs mois. </a:t>
            </a:r>
            <a:r>
              <a:rPr kumimoji="0" lang="fr-FR" altLang="fr-FR" b="0" i="0" u="none" strike="noStrike" cap="none" normalizeH="0" baseline="0" dirty="0">
                <a:ln>
                  <a:noFill/>
                </a:ln>
                <a:solidFill>
                  <a:srgbClr val="222222"/>
                </a:solidFill>
                <a:effectLst/>
                <a:latin typeface="+mn-lt"/>
                <a:cs typeface="Arial" panose="020B0604020202020204" pitchFamily="34" charset="0"/>
              </a:rPr>
              <a:t>On la trouve principalement sous des biotopes de type sah</a:t>
            </a:r>
            <a:r>
              <a:rPr lang="fr-FR" altLang="fr-FR" dirty="0">
                <a:solidFill>
                  <a:srgbClr val="222222"/>
                </a:solidFill>
                <a:latin typeface="+mn-lt"/>
                <a:cs typeface="Arial" panose="020B0604020202020204" pitchFamily="34" charset="0"/>
              </a:rPr>
              <a:t>é</a:t>
            </a:r>
            <a:r>
              <a:rPr kumimoji="0" lang="fr-FR" altLang="fr-FR" b="0" i="0" u="none" strike="noStrike" cap="none" normalizeH="0" baseline="0" dirty="0">
                <a:ln>
                  <a:noFill/>
                </a:ln>
                <a:solidFill>
                  <a:srgbClr val="222222"/>
                </a:solidFill>
                <a:effectLst/>
                <a:latin typeface="+mn-lt"/>
                <a:cs typeface="Arial" panose="020B0604020202020204" pitchFamily="34" charset="0"/>
              </a:rPr>
              <a:t>lien, au</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0B0080"/>
                </a:solidFill>
                <a:effectLst/>
                <a:latin typeface="+mn-lt"/>
                <a:cs typeface="Arial" panose="020B0604020202020204" pitchFamily="34" charset="0"/>
                <a:hlinkClick r:id="rId7" tooltip="Burkina Faso"/>
              </a:rPr>
              <a:t>Burkina Faso</a:t>
            </a:r>
            <a:r>
              <a:rPr kumimoji="0" lang="fr-FR" altLang="fr-FR" b="0" i="0" u="none" strike="noStrike" cap="none" normalizeH="0" baseline="0" dirty="0">
                <a:ln>
                  <a:noFill/>
                </a:ln>
                <a:solidFill>
                  <a:srgbClr val="0B0080"/>
                </a:solidFill>
                <a:effectLst/>
                <a:latin typeface="+mn-lt"/>
                <a:cs typeface="Arial" panose="020B0604020202020204" pitchFamily="34" charset="0"/>
              </a:rPr>
              <a:t>, </a:t>
            </a:r>
            <a:r>
              <a:rPr lang="fr-FR" dirty="0"/>
              <a:t>Sénégal, au Mali, en RCI</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et au</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0B0080"/>
                </a:solidFill>
                <a:effectLst/>
                <a:latin typeface="+mn-lt"/>
                <a:cs typeface="Arial" panose="020B0604020202020204" pitchFamily="34" charset="0"/>
                <a:hlinkClick r:id="rId8" tooltip="Soudan"/>
              </a:rPr>
              <a:t>Soudan</a:t>
            </a:r>
            <a:r>
              <a:rPr kumimoji="0" lang="fr-FR" altLang="fr-FR" b="0" i="0" u="none" strike="noStrike" cap="none" normalizeH="0" baseline="0" dirty="0">
                <a:ln>
                  <a:noFill/>
                </a:ln>
                <a:solidFill>
                  <a:srgbClr val="222222"/>
                </a:solidFill>
                <a:effectLst/>
                <a:latin typeface="+mn-lt"/>
                <a:cs typeface="Arial" panose="020B0604020202020204" pitchFamily="34" charset="0"/>
              </a:rPr>
              <a:t>, </a:t>
            </a:r>
            <a:r>
              <a:rPr kumimoji="0" lang="fr-FR" altLang="fr-FR" b="0" i="0" u="none" strike="noStrike" cap="none" normalizeH="0" baseline="0" dirty="0">
                <a:ln>
                  <a:noFill/>
                </a:ln>
                <a:solidFill>
                  <a:srgbClr val="008000"/>
                </a:solidFill>
                <a:effectLst/>
                <a:latin typeface="+mn-lt"/>
                <a:cs typeface="Arial" panose="020B0604020202020204" pitchFamily="34" charset="0"/>
              </a:rPr>
              <a:t>dans les zones sableuses o</a:t>
            </a:r>
            <a:r>
              <a:rPr lang="fr-FR" altLang="fr-FR" dirty="0">
                <a:solidFill>
                  <a:srgbClr val="008000"/>
                </a:solidFill>
                <a:latin typeface="+mn-lt"/>
                <a:cs typeface="Arial" panose="020B0604020202020204" pitchFamily="34" charset="0"/>
              </a:rPr>
              <a:t>ù</a:t>
            </a:r>
            <a:r>
              <a:rPr kumimoji="0" lang="fr-FR" altLang="fr-FR" b="0" i="0" u="none" strike="noStrike" cap="none" normalizeH="0" baseline="0" dirty="0">
                <a:ln>
                  <a:noFill/>
                </a:ln>
                <a:solidFill>
                  <a:srgbClr val="008000"/>
                </a:solidFill>
                <a:effectLst/>
                <a:latin typeface="+mn-lt"/>
                <a:cs typeface="Arial" panose="020B0604020202020204" pitchFamily="34" charset="0"/>
              </a:rPr>
              <a:t> la pluviom</a:t>
            </a:r>
            <a:r>
              <a:rPr lang="fr-FR" altLang="fr-FR" dirty="0">
                <a:solidFill>
                  <a:srgbClr val="008000"/>
                </a:solidFill>
                <a:latin typeface="+mn-lt"/>
                <a:cs typeface="Arial" panose="020B0604020202020204" pitchFamily="34" charset="0"/>
              </a:rPr>
              <a:t>é</a:t>
            </a:r>
            <a:r>
              <a:rPr kumimoji="0" lang="fr-FR" altLang="fr-FR" b="0" i="0" u="none" strike="noStrike" cap="none" normalizeH="0" baseline="0" dirty="0">
                <a:ln>
                  <a:noFill/>
                </a:ln>
                <a:solidFill>
                  <a:srgbClr val="008000"/>
                </a:solidFill>
                <a:effectLst/>
                <a:latin typeface="+mn-lt"/>
                <a:cs typeface="Arial" panose="020B0604020202020204" pitchFamily="34" charset="0"/>
              </a:rPr>
              <a:t>trie se situe entre 500 </a:t>
            </a:r>
            <a:r>
              <a:rPr kumimoji="0" lang="fr-FR" altLang="fr-FR" b="0" i="0" u="none" strike="noStrike" cap="none" normalizeH="0" baseline="0" dirty="0">
                <a:ln>
                  <a:noFill/>
                </a:ln>
                <a:solidFill>
                  <a:srgbClr val="222222"/>
                </a:solidFill>
                <a:effectLst/>
                <a:latin typeface="+mn-lt"/>
                <a:cs typeface="Arial" panose="020B0604020202020204" pitchFamily="34" charset="0"/>
              </a:rPr>
              <a:t>et</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1</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000</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mm</a:t>
            </a:r>
            <a:r>
              <a:rPr lang="fr-FR" altLang="fr-FR" dirty="0">
                <a:solidFill>
                  <a:srgbClr val="222222"/>
                </a:solidFill>
                <a:latin typeface="+mn-lt"/>
                <a:cs typeface="Arial" panose="020B0604020202020204" pitchFamily="34" charset="0"/>
              </a:rPr>
              <a:t> </a:t>
            </a:r>
            <a:r>
              <a:rPr kumimoji="0" lang="fr-FR" altLang="fr-FR" b="0" i="0" u="none" strike="noStrike" cap="none" normalizeH="0" baseline="0" dirty="0">
                <a:ln>
                  <a:noFill/>
                </a:ln>
                <a:solidFill>
                  <a:srgbClr val="222222"/>
                </a:solidFill>
                <a:effectLst/>
                <a:latin typeface="+mn-lt"/>
                <a:cs typeface="Arial" panose="020B0604020202020204" pitchFamily="34" charset="0"/>
              </a:rPr>
              <a:t>par an. </a:t>
            </a:r>
            <a:r>
              <a:rPr kumimoji="0" lang="fr-FR" altLang="fr-FR" sz="1200" b="0" i="0" u="none" strike="noStrike" cap="none" normalizeH="0" baseline="0" dirty="0">
                <a:ln>
                  <a:noFill/>
                </a:ln>
                <a:solidFill>
                  <a:srgbClr val="222222"/>
                </a:solidFill>
                <a:effectLst/>
                <a:latin typeface="+mn-lt"/>
                <a:cs typeface="Arial" panose="020B0604020202020204" pitchFamily="34" charset="0"/>
              </a:rPr>
              <a:t>Le fruit est un </a:t>
            </a:r>
            <a:r>
              <a:rPr lang="fr-FR" altLang="fr-FR" sz="1200" dirty="0">
                <a:solidFill>
                  <a:srgbClr val="222222"/>
                </a:solidFill>
                <a:latin typeface="+mn-lt"/>
                <a:cs typeface="Arial" panose="020B0604020202020204" pitchFamily="34" charset="0"/>
              </a:rPr>
              <a:t>samare. Racine jaune à odeur aromatique intense quand elle est coupée. </a:t>
            </a:r>
            <a:r>
              <a:rPr lang="fr-FR" sz="1200" dirty="0">
                <a:solidFill>
                  <a:srgbClr val="008000"/>
                </a:solidFill>
              </a:rPr>
              <a:t>Les graines sont utilisées dans des préparations cosmétiques, après pilage et une courte cuisson. L'huile qui en est extraite sert pour des soins de la peau et des cheveux</a:t>
            </a:r>
            <a:r>
              <a:rPr lang="fr-FR" sz="1200" dirty="0"/>
              <a:t>. Cette huile est cependant réputée </a:t>
            </a:r>
            <a:r>
              <a:rPr lang="fr-FR" sz="1200" dirty="0">
                <a:solidFill>
                  <a:srgbClr val="FF0000"/>
                </a:solidFill>
              </a:rPr>
              <a:t>toxique</a:t>
            </a:r>
            <a:r>
              <a:rPr lang="fr-FR" sz="1200" dirty="0"/>
              <a:t> en cas d'ingestion. </a:t>
            </a:r>
            <a:r>
              <a:rPr lang="fr-FR" sz="1200" dirty="0">
                <a:solidFill>
                  <a:srgbClr val="008000"/>
                </a:solidFill>
              </a:rPr>
              <a:t>Les racines servent dans différentes préparations en médecine traditionnelle africaine. L'</a:t>
            </a:r>
            <a:r>
              <a:rPr lang="fr-FR" sz="1200" dirty="0">
                <a:solidFill>
                  <a:srgbClr val="008000"/>
                </a:solidFill>
                <a:hlinkClick r:id="rId9" tooltip="Huile essentielle"/>
              </a:rPr>
              <a:t>huile essentielle</a:t>
            </a:r>
            <a:r>
              <a:rPr lang="fr-FR" sz="1200" dirty="0">
                <a:solidFill>
                  <a:srgbClr val="008000"/>
                </a:solidFill>
              </a:rPr>
              <a:t> produite à partir des racines contient du </a:t>
            </a:r>
            <a:r>
              <a:rPr lang="fr-FR" sz="1200" dirty="0">
                <a:solidFill>
                  <a:srgbClr val="008000"/>
                </a:solidFill>
                <a:hlinkClick r:id="rId10" tooltip="Salicylate de méthyle"/>
              </a:rPr>
              <a:t>salicylate de méthyle</a:t>
            </a:r>
            <a:r>
              <a:rPr lang="fr-FR" sz="1200" dirty="0">
                <a:solidFill>
                  <a:srgbClr val="008000"/>
                </a:solidFill>
              </a:rPr>
              <a:t> (action anti-inflammatoire) à plus de 90 %</a:t>
            </a:r>
            <a:r>
              <a:rPr lang="fr-FR" sz="1200" baseline="30000" dirty="0">
                <a:solidFill>
                  <a:srgbClr val="008000"/>
                </a:solidFill>
                <a:hlinkClick r:id="rId11"/>
              </a:rPr>
              <a:t>3</a:t>
            </a:r>
            <a:r>
              <a:rPr lang="fr-FR" sz="1200" dirty="0">
                <a:solidFill>
                  <a:srgbClr val="008000"/>
                </a:solidFill>
              </a:rPr>
              <a:t>. Les applications médicinales des racines de la plante sont principalement : a) le traitement des douleurs dentaires, b) la lutte contre l'</a:t>
            </a:r>
            <a:r>
              <a:rPr lang="fr-FR" sz="1200" dirty="0">
                <a:solidFill>
                  <a:srgbClr val="008000"/>
                </a:solidFill>
                <a:hlinkClick r:id="rId12" tooltip="Eczéma (syndrome)"/>
              </a:rPr>
              <a:t>eczéma</a:t>
            </a:r>
            <a:r>
              <a:rPr lang="fr-FR" sz="1200" dirty="0">
                <a:solidFill>
                  <a:srgbClr val="008000"/>
                </a:solidFill>
              </a:rPr>
              <a:t>, les dermites allergiques, le </a:t>
            </a:r>
            <a:r>
              <a:rPr lang="fr-FR" sz="1200" dirty="0">
                <a:solidFill>
                  <a:srgbClr val="008000"/>
                </a:solidFill>
                <a:hlinkClick r:id="rId13" tooltip="Prurit"/>
              </a:rPr>
              <a:t>prurit</a:t>
            </a:r>
            <a:r>
              <a:rPr lang="fr-FR" sz="1200" dirty="0">
                <a:solidFill>
                  <a:srgbClr val="008000"/>
                </a:solidFill>
              </a:rPr>
              <a:t>, c) le traitement de l'</a:t>
            </a:r>
            <a:r>
              <a:rPr lang="fr-FR" sz="1200" dirty="0">
                <a:solidFill>
                  <a:srgbClr val="008000"/>
                </a:solidFill>
                <a:hlinkClick r:id="rId14" tooltip="Anémie"/>
              </a:rPr>
              <a:t>anémie</a:t>
            </a:r>
            <a:r>
              <a:rPr lang="fr-FR" sz="1200" dirty="0">
                <a:solidFill>
                  <a:srgbClr val="008000"/>
                </a:solidFill>
              </a:rPr>
              <a:t>.  </a:t>
            </a:r>
            <a:r>
              <a:rPr lang="fr-FR" altLang="fr-FR" sz="1200" dirty="0">
                <a:latin typeface="+mn-lt"/>
              </a:rPr>
              <a:t>Sources : a) </a:t>
            </a:r>
            <a:r>
              <a:rPr lang="fr-FR" altLang="fr-FR" sz="1200" dirty="0">
                <a:latin typeface="+mn-lt"/>
                <a:hlinkClick r:id="rId15"/>
              </a:rPr>
              <a:t>https://fr.wikipedia.org/wiki/Securidaca_longipedunculata</a:t>
            </a:r>
            <a:r>
              <a:rPr lang="fr-FR" altLang="fr-FR" sz="1200" dirty="0">
                <a:latin typeface="+mn-lt"/>
              </a:rPr>
              <a:t>, b) </a:t>
            </a:r>
            <a:r>
              <a:rPr lang="fr-FR" altLang="fr-FR" sz="1200" dirty="0">
                <a:latin typeface="+mn-lt"/>
                <a:hlinkClick r:id="rId16"/>
              </a:rPr>
              <a:t>http://www.afriquebio.com/pages/plantes-medicinales-d-afrique/securidaca-longepedunculata.html</a:t>
            </a:r>
            <a:r>
              <a:rPr lang="fr-FR" altLang="fr-FR" sz="1200" dirty="0">
                <a:latin typeface="+mn-lt"/>
              </a:rPr>
              <a:t>, c) </a:t>
            </a:r>
            <a:r>
              <a:rPr lang="fr-FR" altLang="fr-FR" sz="1200" dirty="0">
                <a:latin typeface="+mn-lt"/>
                <a:hlinkClick r:id="rId17"/>
              </a:rPr>
              <a:t>http://www.wikiphyto.org/wiki/Securidaca</a:t>
            </a:r>
            <a:r>
              <a:rPr lang="fr-FR" altLang="fr-FR" sz="1200" dirty="0">
                <a:latin typeface="+mn-lt"/>
              </a:rPr>
              <a:t>, </a:t>
            </a:r>
          </a:p>
          <a:p>
            <a:r>
              <a:rPr lang="fr-FR" altLang="fr-FR" sz="1200" dirty="0">
                <a:latin typeface="+mn-lt"/>
              </a:rPr>
              <a:t>d) </a:t>
            </a:r>
            <a:r>
              <a:rPr lang="fr-FR" altLang="fr-FR" sz="1200" dirty="0">
                <a:latin typeface="+mn-lt"/>
                <a:hlinkClick r:id="rId18"/>
              </a:rPr>
              <a:t>http://www.ethnopharmacologia.org/recherche-dans-prelude/?plant_id=11290</a:t>
            </a:r>
            <a:r>
              <a:rPr lang="fr-FR" altLang="fr-FR" sz="1200" dirty="0">
                <a:latin typeface="+mn-lt"/>
              </a:rPr>
              <a:t>, e) </a:t>
            </a:r>
            <a:r>
              <a:rPr lang="fr-FR" altLang="fr-FR" sz="1200" dirty="0">
                <a:latin typeface="+mn-lt"/>
                <a:hlinkClick r:id="rId19"/>
              </a:rPr>
              <a:t>http://www.hopitalkeurmassar.com/spip.php?article61</a:t>
            </a:r>
            <a:r>
              <a:rPr lang="fr-FR" altLang="fr-FR" sz="1200" dirty="0">
                <a:latin typeface="+mn-lt"/>
              </a:rPr>
              <a:t>,</a:t>
            </a:r>
          </a:p>
          <a:p>
            <a:r>
              <a:rPr lang="fr-FR" altLang="fr-FR" sz="1200" dirty="0">
                <a:latin typeface="+mn-lt"/>
              </a:rPr>
              <a:t>f) </a:t>
            </a:r>
            <a:r>
              <a:rPr lang="fr-FR" altLang="fr-FR" sz="1200" dirty="0">
                <a:latin typeface="+mn-lt"/>
                <a:hlinkClick r:id="rId20"/>
              </a:rPr>
              <a:t>https://en.wikipedia.org/wiki/Securidaca_longipedunculata</a:t>
            </a:r>
            <a:r>
              <a:rPr lang="fr-FR" altLang="fr-FR" sz="1200" dirty="0">
                <a:latin typeface="+mn-lt"/>
              </a:rPr>
              <a:t>, g) </a:t>
            </a:r>
            <a:r>
              <a:rPr lang="fr-FR" altLang="fr-FR" sz="1200" dirty="0">
                <a:latin typeface="+mn-lt"/>
                <a:hlinkClick r:id="rId21"/>
              </a:rPr>
              <a:t>http://www.pfaf.org/User/Plant.aspx?LatinName=Securidaca+longipedunculata</a:t>
            </a:r>
            <a:r>
              <a:rPr lang="fr-FR" altLang="fr-FR" sz="1200" dirty="0">
                <a:latin typeface="+mn-lt"/>
              </a:rPr>
              <a:t>  </a:t>
            </a:r>
          </a:p>
          <a:p>
            <a:endParaRPr lang="fr-FR" altLang="fr-FR" sz="1200" dirty="0">
              <a:latin typeface="+mn-lt"/>
            </a:endParaRPr>
          </a:p>
        </p:txBody>
      </p:sp>
      <p:sp>
        <p:nvSpPr>
          <p:cNvPr id="5" name="Rectangle 4">
            <a:extLst>
              <a:ext uri="{FF2B5EF4-FFF2-40B4-BE49-F238E27FC236}">
                <a16:creationId xmlns:a16="http://schemas.microsoft.com/office/drawing/2014/main" id="{E3833F21-5E5E-49EB-A9B9-3E163ADD415E}"/>
              </a:ext>
            </a:extLst>
          </p:cNvPr>
          <p:cNvSpPr/>
          <p:nvPr/>
        </p:nvSpPr>
        <p:spPr>
          <a:xfrm>
            <a:off x="10061576" y="6334516"/>
            <a:ext cx="1859572" cy="461665"/>
          </a:xfrm>
          <a:prstGeom prst="rect">
            <a:avLst/>
          </a:prstGeom>
        </p:spPr>
        <p:txBody>
          <a:bodyPr wrap="square">
            <a:spAutoFit/>
          </a:bodyPr>
          <a:lstStyle/>
          <a:p>
            <a:pPr algn="ctr"/>
            <a:r>
              <a:rPr lang="fr-FR" sz="1200" b="0" i="0" dirty="0">
                <a:solidFill>
                  <a:schemeClr val="accent2">
                    <a:lumMod val="50000"/>
                  </a:schemeClr>
                </a:solidFill>
                <a:effectLst/>
                <a:latin typeface="Arial" panose="020B0604020202020204" pitchFamily="34" charset="0"/>
              </a:rPr>
              <a:t>Un arbuste arraché pour en récolter ses racines.</a:t>
            </a:r>
            <a:endParaRPr lang="fr-FR" sz="1200" dirty="0">
              <a:solidFill>
                <a:schemeClr val="accent2">
                  <a:lumMod val="50000"/>
                </a:schemeClr>
              </a:solidFill>
            </a:endParaRPr>
          </a:p>
        </p:txBody>
      </p:sp>
      <p:pic>
        <p:nvPicPr>
          <p:cNvPr id="7" name="Image 6" descr="Une image contenant arbre, extérieur, herbe, ciel&#10;&#10;Description générée avec un niveau de confiance très élevé">
            <a:extLst>
              <a:ext uri="{FF2B5EF4-FFF2-40B4-BE49-F238E27FC236}">
                <a16:creationId xmlns:a16="http://schemas.microsoft.com/office/drawing/2014/main" id="{431DFAC0-01D1-4664-9734-167E6C06A69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89697" y="4938806"/>
            <a:ext cx="1905000" cy="1428750"/>
          </a:xfrm>
          <a:prstGeom prst="rect">
            <a:avLst/>
          </a:prstGeom>
        </p:spPr>
      </p:pic>
      <p:pic>
        <p:nvPicPr>
          <p:cNvPr id="11" name="Image 10" descr="Une image contenant arbre, extérieur, animal, herbe&#10;&#10;Description générée avec un niveau de confiance très élevé">
            <a:extLst>
              <a:ext uri="{FF2B5EF4-FFF2-40B4-BE49-F238E27FC236}">
                <a16:creationId xmlns:a16="http://schemas.microsoft.com/office/drawing/2014/main" id="{83A0831E-4405-437F-9D77-0D60C304496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15076" y="3443384"/>
            <a:ext cx="1047750" cy="1428750"/>
          </a:xfrm>
          <a:prstGeom prst="rect">
            <a:avLst/>
          </a:prstGeom>
        </p:spPr>
      </p:pic>
      <p:pic>
        <p:nvPicPr>
          <p:cNvPr id="13" name="Image 12">
            <a:extLst>
              <a:ext uri="{FF2B5EF4-FFF2-40B4-BE49-F238E27FC236}">
                <a16:creationId xmlns:a16="http://schemas.microsoft.com/office/drawing/2014/main" id="{762245AF-BB11-4797-B9C3-6299E5D72D4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70224" y="5057868"/>
            <a:ext cx="2205528" cy="1652017"/>
          </a:xfrm>
          <a:prstGeom prst="rect">
            <a:avLst/>
          </a:prstGeom>
        </p:spPr>
      </p:pic>
      <p:pic>
        <p:nvPicPr>
          <p:cNvPr id="15" name="Image 14" descr="Une image contenant fleur, plante, herbe, extérieur&#10;&#10;Description générée avec un niveau de confiance très élevé">
            <a:extLst>
              <a:ext uri="{FF2B5EF4-FFF2-40B4-BE49-F238E27FC236}">
                <a16:creationId xmlns:a16="http://schemas.microsoft.com/office/drawing/2014/main" id="{0DDD2878-21E5-42A1-83F0-DF2B2F3406C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038440" y="3403449"/>
            <a:ext cx="2003757" cy="1508620"/>
          </a:xfrm>
          <a:prstGeom prst="rect">
            <a:avLst/>
          </a:prstGeom>
        </p:spPr>
      </p:pic>
      <p:pic>
        <p:nvPicPr>
          <p:cNvPr id="17" name="Image 16" descr="Une image contenant extérieur, fleur, arbre, herbe&#10;&#10;Description générée avec un niveau de confiance très élevé">
            <a:extLst>
              <a:ext uri="{FF2B5EF4-FFF2-40B4-BE49-F238E27FC236}">
                <a16:creationId xmlns:a16="http://schemas.microsoft.com/office/drawing/2014/main" id="{30F93527-3C54-4182-8A7E-3782451A72A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84192" y="5057868"/>
            <a:ext cx="2638425" cy="1733550"/>
          </a:xfrm>
          <a:prstGeom prst="rect">
            <a:avLst/>
          </a:prstGeom>
        </p:spPr>
      </p:pic>
      <p:pic>
        <p:nvPicPr>
          <p:cNvPr id="19" name="Image 18" descr="Une image contenant fleur, plante, extérieur, herbe&#10;&#10;Description générée avec un niveau de confiance très élevé">
            <a:extLst>
              <a:ext uri="{FF2B5EF4-FFF2-40B4-BE49-F238E27FC236}">
                <a16:creationId xmlns:a16="http://schemas.microsoft.com/office/drawing/2014/main" id="{6F21EFD3-674C-4063-9D15-89EB8346809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47950" y="4943568"/>
            <a:ext cx="2466975" cy="1847850"/>
          </a:xfrm>
          <a:prstGeom prst="rect">
            <a:avLst/>
          </a:prstGeom>
        </p:spPr>
      </p:pic>
      <p:pic>
        <p:nvPicPr>
          <p:cNvPr id="21" name="Image 20" descr="Une image contenant arbre, extérieur&#10;&#10;Description générée avec un niveau de confiance très élevé">
            <a:extLst>
              <a:ext uri="{FF2B5EF4-FFF2-40B4-BE49-F238E27FC236}">
                <a16:creationId xmlns:a16="http://schemas.microsoft.com/office/drawing/2014/main" id="{6C74BDFF-726C-40EE-83F9-B4D41C3E94E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320" y="4938806"/>
            <a:ext cx="2466975" cy="1857375"/>
          </a:xfrm>
          <a:prstGeom prst="rect">
            <a:avLst/>
          </a:prstGeom>
        </p:spPr>
      </p:pic>
      <p:sp>
        <p:nvSpPr>
          <p:cNvPr id="30" name="Rectangle 15">
            <a:extLst>
              <a:ext uri="{FF2B5EF4-FFF2-40B4-BE49-F238E27FC236}">
                <a16:creationId xmlns:a16="http://schemas.microsoft.com/office/drawing/2014/main" id="{03583768-8B36-43D7-911A-B8C510052EC6}"/>
              </a:ext>
            </a:extLst>
          </p:cNvPr>
          <p:cNvSpPr>
            <a:spLocks noChangeArrowheads="1"/>
          </p:cNvSpPr>
          <p:nvPr/>
        </p:nvSpPr>
        <p:spPr bwMode="auto">
          <a:xfrm>
            <a:off x="9683373" y="4285"/>
            <a:ext cx="51953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rPr>
              <a:t>U</a:t>
            </a:r>
          </a:p>
        </p:txBody>
      </p:sp>
      <p:pic>
        <p:nvPicPr>
          <p:cNvPr id="32" name="Picture 12" descr="image005">
            <a:extLst>
              <a:ext uri="{FF2B5EF4-FFF2-40B4-BE49-F238E27FC236}">
                <a16:creationId xmlns:a16="http://schemas.microsoft.com/office/drawing/2014/main" id="{1D43D625-14FE-48F3-BBD6-2E642C34D2E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255294" y="101523"/>
            <a:ext cx="3143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a:extLst>
              <a:ext uri="{FF2B5EF4-FFF2-40B4-BE49-F238E27FC236}">
                <a16:creationId xmlns:a16="http://schemas.microsoft.com/office/drawing/2014/main" id="{C95F4AFB-F1E6-4D55-BD0D-762CA5A37BE9}"/>
              </a:ext>
            </a:extLst>
          </p:cNvPr>
          <p:cNvSpPr txBox="1"/>
          <p:nvPr/>
        </p:nvSpPr>
        <p:spPr>
          <a:xfrm>
            <a:off x="136525" y="3991087"/>
            <a:ext cx="8829036" cy="861423"/>
          </a:xfrm>
          <a:prstGeom prst="rect">
            <a:avLst/>
          </a:prstGeom>
          <a:noFill/>
        </p:spPr>
        <p:txBody>
          <a:bodyPr wrap="square" rtlCol="0">
            <a:spAutoFit/>
          </a:bodyPr>
          <a:lstStyle/>
          <a:p>
            <a:r>
              <a:rPr lang="fr-FR" sz="1200" dirty="0"/>
              <a:t>Dans toute l'Afrique Noire, ses racines sont réputées éloigner les serpents des habitations. L'ingestion d'un gramme environ de racines est censée protéger des morsures de serpents. </a:t>
            </a:r>
            <a:r>
              <a:rPr lang="fr-FR" sz="1200" dirty="0">
                <a:solidFill>
                  <a:srgbClr val="008000"/>
                </a:solidFill>
              </a:rPr>
              <a:t>Elle serait un puissant antivenimeux (Plante </a:t>
            </a:r>
            <a:r>
              <a:rPr lang="fr-FR" sz="1200" dirty="0" err="1">
                <a:solidFill>
                  <a:srgbClr val="008000"/>
                </a:solidFill>
              </a:rPr>
              <a:t>alexitère</a:t>
            </a:r>
            <a:r>
              <a:rPr lang="fr-FR" sz="1200" dirty="0">
                <a:solidFill>
                  <a:srgbClr val="008000"/>
                </a:solidFill>
              </a:rPr>
              <a:t>). La racine est blanche et est très utilisée en poudre pour faire des emplâtres sur les endroits  douloureux dus aux rhumatismes, les racines sont très actives aussi contre tous les parasites intestinaux. La poudre des racines soigne la sinusite</a:t>
            </a:r>
            <a:r>
              <a:rPr lang="fr-FR" sz="1200" dirty="0"/>
              <a:t> (source : Afrique bio). </a:t>
            </a:r>
            <a:r>
              <a:rPr lang="fr-FR" sz="1200" dirty="0">
                <a:solidFill>
                  <a:srgbClr val="FF0000"/>
                </a:solidFill>
              </a:rPr>
              <a:t>La plante est protégée en Afrique du Sud</a:t>
            </a:r>
            <a:r>
              <a:rPr lang="fr-FR" sz="1200" dirty="0"/>
              <a:t>.</a:t>
            </a:r>
          </a:p>
        </p:txBody>
      </p:sp>
      <p:pic>
        <p:nvPicPr>
          <p:cNvPr id="23" name="Image 22">
            <a:extLst>
              <a:ext uri="{FF2B5EF4-FFF2-40B4-BE49-F238E27FC236}">
                <a16:creationId xmlns:a16="http://schemas.microsoft.com/office/drawing/2014/main" id="{6A948B34-DA66-44E0-A490-31D7A0A5074B}"/>
              </a:ext>
            </a:extLst>
          </p:cNvPr>
          <p:cNvPicPr>
            <a:picLocks noChangeAspect="1"/>
          </p:cNvPicPr>
          <p:nvPr/>
        </p:nvPicPr>
        <p:blipFill>
          <a:blip r:embed="rId30"/>
          <a:stretch>
            <a:fillRect/>
          </a:stretch>
        </p:blipFill>
        <p:spPr>
          <a:xfrm>
            <a:off x="10719995" y="26470"/>
            <a:ext cx="1371600" cy="781050"/>
          </a:xfrm>
          <a:prstGeom prst="rect">
            <a:avLst/>
          </a:prstGeom>
        </p:spPr>
      </p:pic>
      <p:sp>
        <p:nvSpPr>
          <p:cNvPr id="35" name="ZoneTexte 34">
            <a:extLst>
              <a:ext uri="{FF2B5EF4-FFF2-40B4-BE49-F238E27FC236}">
                <a16:creationId xmlns:a16="http://schemas.microsoft.com/office/drawing/2014/main" id="{625B670C-F921-4EEC-A2B6-282B57C7D37E}"/>
              </a:ext>
            </a:extLst>
          </p:cNvPr>
          <p:cNvSpPr txBox="1"/>
          <p:nvPr/>
        </p:nvSpPr>
        <p:spPr>
          <a:xfrm>
            <a:off x="592593" y="136767"/>
            <a:ext cx="3989244" cy="646331"/>
          </a:xfrm>
          <a:prstGeom prst="rect">
            <a:avLst/>
          </a:prstGeom>
          <a:noFill/>
        </p:spPr>
        <p:txBody>
          <a:bodyPr wrap="square" rtlCol="0">
            <a:spAutoFit/>
          </a:bodyPr>
          <a:lstStyle/>
          <a:p>
            <a:r>
              <a:rPr lang="fr-FR" dirty="0">
                <a:solidFill>
                  <a:srgbClr val="C00000"/>
                </a:solidFill>
              </a:rPr>
              <a:t>La ressource pourrait être menacée à terme, à cause de trop de prélèvement.</a:t>
            </a:r>
          </a:p>
        </p:txBody>
      </p:sp>
      <p:pic>
        <p:nvPicPr>
          <p:cNvPr id="36" name="Picture 2" descr="toxic-2ss">
            <a:extLst>
              <a:ext uri="{FF2B5EF4-FFF2-40B4-BE49-F238E27FC236}">
                <a16:creationId xmlns:a16="http://schemas.microsoft.com/office/drawing/2014/main" id="{D5918C41-883F-492F-B30A-D0B23AEE843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722830" y="904156"/>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CC852E6-AE51-48FC-8BE2-765973A07411}"/>
              </a:ext>
            </a:extLst>
          </p:cNvPr>
          <p:cNvSpPr>
            <a:spLocks noGrp="1"/>
          </p:cNvSpPr>
          <p:nvPr>
            <p:ph type="sldNum" sz="quarter" idx="12"/>
          </p:nvPr>
        </p:nvSpPr>
        <p:spPr>
          <a:xfrm>
            <a:off x="167266" y="102328"/>
            <a:ext cx="466725" cy="309562"/>
          </a:xfrm>
        </p:spPr>
        <p:txBody>
          <a:bodyPr/>
          <a:lstStyle/>
          <a:p>
            <a:pPr>
              <a:defRPr/>
            </a:pPr>
            <a:fld id="{22CDD975-CF05-4BA2-8115-ABC50607423B}" type="slidenum">
              <a:rPr lang="fr-FR"/>
              <a:pPr>
                <a:defRPr/>
              </a:pPr>
              <a:t>96</a:t>
            </a:fld>
            <a:endParaRPr lang="fr-FR" dirty="0"/>
          </a:p>
        </p:txBody>
      </p:sp>
      <p:sp>
        <p:nvSpPr>
          <p:cNvPr id="82947" name="Rectangle 2">
            <a:extLst>
              <a:ext uri="{FF2B5EF4-FFF2-40B4-BE49-F238E27FC236}">
                <a16:creationId xmlns:a16="http://schemas.microsoft.com/office/drawing/2014/main" id="{E4F74C4C-50D8-4DA6-AFC3-4ECA9D7CECDC}"/>
              </a:ext>
            </a:extLst>
          </p:cNvPr>
          <p:cNvSpPr>
            <a:spLocks noChangeArrowheads="1"/>
          </p:cNvSpPr>
          <p:nvPr/>
        </p:nvSpPr>
        <p:spPr bwMode="auto">
          <a:xfrm>
            <a:off x="69850" y="873125"/>
            <a:ext cx="715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3.32. </a:t>
            </a:r>
            <a:r>
              <a:rPr lang="fr-FR" altLang="fr-FR" i="1" dirty="0" err="1">
                <a:solidFill>
                  <a:srgbClr val="008000"/>
                </a:solidFill>
              </a:rPr>
              <a:t>Piliostigma</a:t>
            </a:r>
            <a:r>
              <a:rPr lang="fr-FR" altLang="fr-FR" i="1" dirty="0">
                <a:solidFill>
                  <a:srgbClr val="008000"/>
                </a:solidFill>
              </a:rPr>
              <a:t> </a:t>
            </a:r>
            <a:r>
              <a:rPr lang="fr-FR" altLang="fr-FR" i="1" dirty="0" err="1">
                <a:solidFill>
                  <a:srgbClr val="008000"/>
                </a:solidFill>
              </a:rPr>
              <a:t>reticulatum</a:t>
            </a:r>
            <a:r>
              <a:rPr lang="fr-FR" altLang="fr-FR" dirty="0">
                <a:solidFill>
                  <a:srgbClr val="008000"/>
                </a:solidFill>
              </a:rPr>
              <a:t> (famille des </a:t>
            </a:r>
            <a:r>
              <a:rPr lang="fr-FR" i="1" u="sng" dirty="0" err="1">
                <a:hlinkClick r:id="rId2"/>
              </a:rPr>
              <a:t>Fabaceae</a:t>
            </a:r>
            <a:r>
              <a:rPr lang="fr-FR" altLang="fr-FR" dirty="0">
                <a:solidFill>
                  <a:srgbClr val="008000"/>
                </a:solidFill>
              </a:rPr>
              <a:t>)</a:t>
            </a:r>
            <a:endParaRPr lang="fr-FR" altLang="fr-FR" i="1" dirty="0">
              <a:solidFill>
                <a:srgbClr val="008000"/>
              </a:solidFill>
            </a:endParaRPr>
          </a:p>
        </p:txBody>
      </p:sp>
      <p:sp>
        <p:nvSpPr>
          <p:cNvPr id="82948" name="Rectangle 15">
            <a:extLst>
              <a:ext uri="{FF2B5EF4-FFF2-40B4-BE49-F238E27FC236}">
                <a16:creationId xmlns:a16="http://schemas.microsoft.com/office/drawing/2014/main" id="{BECC846D-BAF7-4721-BD9E-B358E7D43D1E}"/>
              </a:ext>
            </a:extLst>
          </p:cNvPr>
          <p:cNvSpPr>
            <a:spLocks noChangeArrowheads="1"/>
          </p:cNvSpPr>
          <p:nvPr/>
        </p:nvSpPr>
        <p:spPr bwMode="auto">
          <a:xfrm>
            <a:off x="8116595" y="48326"/>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sp>
        <p:nvSpPr>
          <p:cNvPr id="82949" name="Rectangle 5">
            <a:extLst>
              <a:ext uri="{FF2B5EF4-FFF2-40B4-BE49-F238E27FC236}">
                <a16:creationId xmlns:a16="http://schemas.microsoft.com/office/drawing/2014/main" id="{3DBACCA8-7699-408A-B196-A234B1DFD6CF}"/>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2950" name="Rectangle 13">
            <a:extLst>
              <a:ext uri="{FF2B5EF4-FFF2-40B4-BE49-F238E27FC236}">
                <a16:creationId xmlns:a16="http://schemas.microsoft.com/office/drawing/2014/main" id="{480DBC1F-EBC7-4357-A688-72ABC5ABE45D}"/>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pic>
        <p:nvPicPr>
          <p:cNvPr id="82951" name="Image 14" descr="logo aride_s.jpg">
            <a:extLst>
              <a:ext uri="{FF2B5EF4-FFF2-40B4-BE49-F238E27FC236}">
                <a16:creationId xmlns:a16="http://schemas.microsoft.com/office/drawing/2014/main" id="{8112D432-F5CB-41D7-894D-95C62BD80F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957" y="349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Image 15" descr="logo salinisation2_s.jpg">
            <a:extLst>
              <a:ext uri="{FF2B5EF4-FFF2-40B4-BE49-F238E27FC236}">
                <a16:creationId xmlns:a16="http://schemas.microsoft.com/office/drawing/2014/main" id="{EEAF9786-20BD-43A3-AC5C-E722E6E66E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75" y="-10319"/>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ctangle 9">
            <a:extLst>
              <a:ext uri="{FF2B5EF4-FFF2-40B4-BE49-F238E27FC236}">
                <a16:creationId xmlns:a16="http://schemas.microsoft.com/office/drawing/2014/main" id="{1550A989-9118-42D6-9D6B-E98145EE2BDF}"/>
              </a:ext>
            </a:extLst>
          </p:cNvPr>
          <p:cNvSpPr>
            <a:spLocks noChangeArrowheads="1"/>
          </p:cNvSpPr>
          <p:nvPr/>
        </p:nvSpPr>
        <p:spPr bwMode="auto">
          <a:xfrm>
            <a:off x="136525" y="588963"/>
            <a:ext cx="7980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pour l’agroforesterie en climat tropical sec : petits arbres</a:t>
            </a:r>
            <a:endParaRPr lang="fr-FR" altLang="fr-FR" dirty="0"/>
          </a:p>
        </p:txBody>
      </p:sp>
      <p:sp>
        <p:nvSpPr>
          <p:cNvPr id="82954" name="Rectangle 10">
            <a:extLst>
              <a:ext uri="{FF2B5EF4-FFF2-40B4-BE49-F238E27FC236}">
                <a16:creationId xmlns:a16="http://schemas.microsoft.com/office/drawing/2014/main" id="{277ADDF4-DBF7-490F-8E7A-72169C06D9C8}"/>
              </a:ext>
            </a:extLst>
          </p:cNvPr>
          <p:cNvSpPr>
            <a:spLocks noChangeArrowheads="1"/>
          </p:cNvSpPr>
          <p:nvPr/>
        </p:nvSpPr>
        <p:spPr bwMode="auto">
          <a:xfrm>
            <a:off x="3881438" y="144463"/>
            <a:ext cx="3605212" cy="3698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3" name="Rectangle 2">
            <a:extLst>
              <a:ext uri="{FF2B5EF4-FFF2-40B4-BE49-F238E27FC236}">
                <a16:creationId xmlns:a16="http://schemas.microsoft.com/office/drawing/2014/main" id="{E04AFA33-C4D0-4332-82B2-F1DF0BA0CE9C}"/>
              </a:ext>
            </a:extLst>
          </p:cNvPr>
          <p:cNvSpPr/>
          <p:nvPr/>
        </p:nvSpPr>
        <p:spPr>
          <a:xfrm>
            <a:off x="136525" y="1250951"/>
            <a:ext cx="11912040" cy="3693319"/>
          </a:xfrm>
          <a:prstGeom prst="rect">
            <a:avLst/>
          </a:prstGeom>
        </p:spPr>
        <p:txBody>
          <a:bodyPr wrap="square">
            <a:spAutoFit/>
          </a:bodyPr>
          <a:lstStyle/>
          <a:p>
            <a:r>
              <a:rPr lang="fr-FR" dirty="0"/>
              <a:t>C'est un petit arbre de 8 à 10m de haut, à fût rarement droit, parfois buissonnant par rejet de souche, avec une cime arrondie et touffue. Son écorce est profondément fissurée et crevassée, grise parfois ferrugineuse, avec une tranche fibreuse rose devenant brune. Les rameaux sont gris et glabres. Les feuilles sont alternes, coriaces, distiques, et glabres en dessous. Elles sont fortement bilobées, avec des lobes arrondis ou en coin. Les pétioles sont dilatés aux deux extrémités, avec une longueur de 1 à 3,5cm de long. Les fleurs sont blanches et striées de rose avec 5 pétales obovales de 2,5cm de diamètre. Le fruit est une gousse ligneuse, plate, glabre, parfois tordue et fendillée. La floraison à lieu pendant la saison sèche, après la feuillaison. Les feuilles souvent persistantes lorsque l'arbre est situé dans des lieux humides. C'est </a:t>
            </a:r>
            <a:r>
              <a:rPr lang="fr-FR" dirty="0">
                <a:solidFill>
                  <a:srgbClr val="008000"/>
                </a:solidFill>
              </a:rPr>
              <a:t>une espèce sahélo-soudanienne et soudanienne qui aime surtout les sols lourds et mal drainés (mares et cours d'eau temporaires) mais aussi les sols latéritiques et sableux. </a:t>
            </a:r>
            <a:r>
              <a:rPr lang="fr-FR" dirty="0"/>
              <a:t>Elle a l'habitude de recoloniser ou d'envahir les jachères. </a:t>
            </a:r>
            <a:r>
              <a:rPr lang="fr-FR" sz="1200" dirty="0"/>
              <a:t>On la rencontre du Sénégal au Soudan. et elle est localement abondante et grégaire. </a:t>
            </a:r>
            <a:r>
              <a:rPr lang="fr-FR" sz="1200" dirty="0">
                <a:solidFill>
                  <a:srgbClr val="008000"/>
                </a:solidFill>
              </a:rPr>
              <a:t>Les feuilles et les fruits sont très appréciés par le bétail. Il produit du bois dense et lourd qui sert à fabriquer les manches d'outils, les poteaux, mais aussi comme bois de feu et charbon. </a:t>
            </a:r>
            <a:r>
              <a:rPr lang="fr-FR" sz="1200" b="1" u="sng" dirty="0">
                <a:solidFill>
                  <a:srgbClr val="008000"/>
                </a:solidFill>
              </a:rPr>
              <a:t>Propriétés médicinales alléguées </a:t>
            </a:r>
            <a:r>
              <a:rPr lang="fr-FR" sz="1200" dirty="0">
                <a:solidFill>
                  <a:srgbClr val="008000"/>
                </a:solidFill>
              </a:rPr>
              <a:t>: Les feuilles sont fébrifuges et sont employées comme calmants pour le rhume, la bronchite, les céphalées, les rhumatismes et la carie dentaire. L'écorce est astringente et antiseptique, hémostatique et cicatrisante. Elle est utilisée pour la diarrhée, la colique, les hémorroïdes, et le saignement du nez. L'association de l'écorce et des feuilles est utilisée pour les plaies et ulcères. Les rameaux sont employés comme fortifiants en cas de rachitisme des bébés, de kwashiorkor et d'anorexie. Les racines traitent la blennorragie. Les fruits sont laxatifs et sont aussi utilisés pour les plaies, la toux, l'insuffisance hépatique et les indigestions. L'écorce est utilisée contre la diarrhée des bovins et ovins</a:t>
            </a:r>
            <a:r>
              <a:rPr lang="fr-FR" sz="1200" dirty="0"/>
              <a:t>. Sources :a)  </a:t>
            </a:r>
            <a:r>
              <a:rPr lang="fr-FR" sz="1200" dirty="0">
                <a:hlinkClick r:id="rId5"/>
              </a:rPr>
              <a:t>http://medecinedafrique2i.e-monsite.com/pages/plantes-medicinales/les-plantes-medicinales-africaines/piliostigma-reticulatum.html</a:t>
            </a:r>
            <a:r>
              <a:rPr lang="fr-FR" sz="1200" dirty="0"/>
              <a:t>, b) </a:t>
            </a:r>
            <a:endParaRPr lang="fr-FR" dirty="0"/>
          </a:p>
        </p:txBody>
      </p:sp>
      <p:pic>
        <p:nvPicPr>
          <p:cNvPr id="5" name="Image 4" descr="Une image contenant ciel, extérieur, arbre, herbe&#10;&#10;Description générée avec un niveau de confiance très élevé">
            <a:extLst>
              <a:ext uri="{FF2B5EF4-FFF2-40B4-BE49-F238E27FC236}">
                <a16:creationId xmlns:a16="http://schemas.microsoft.com/office/drawing/2014/main" id="{2B1CF157-04C2-4AC6-B5E4-8566DCCE4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6953" y="5674521"/>
            <a:ext cx="1343025" cy="1009650"/>
          </a:xfrm>
          <a:prstGeom prst="rect">
            <a:avLst/>
          </a:prstGeom>
        </p:spPr>
      </p:pic>
      <p:pic>
        <p:nvPicPr>
          <p:cNvPr id="7" name="Image 6" descr="Une image contenant ciel, extérieur, herbe, arbre&#10;&#10;Description générée avec un niveau de confiance très élevé">
            <a:extLst>
              <a:ext uri="{FF2B5EF4-FFF2-40B4-BE49-F238E27FC236}">
                <a16:creationId xmlns:a16="http://schemas.microsoft.com/office/drawing/2014/main" id="{756BF1D3-33B8-4B64-97D3-8E96F4547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346" y="5850733"/>
            <a:ext cx="1276350" cy="857250"/>
          </a:xfrm>
          <a:prstGeom prst="rect">
            <a:avLst/>
          </a:prstGeom>
        </p:spPr>
      </p:pic>
      <p:pic>
        <p:nvPicPr>
          <p:cNvPr id="9" name="Image 8" descr="Une image contenant herbe&#10;&#10;Description générée avec un niveau de confiance très élevé">
            <a:extLst>
              <a:ext uri="{FF2B5EF4-FFF2-40B4-BE49-F238E27FC236}">
                <a16:creationId xmlns:a16="http://schemas.microsoft.com/office/drawing/2014/main" id="{355C0966-E706-427C-8A04-39AC3D9077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0214" y="5826921"/>
            <a:ext cx="1285875" cy="857250"/>
          </a:xfrm>
          <a:prstGeom prst="rect">
            <a:avLst/>
          </a:prstGeom>
        </p:spPr>
      </p:pic>
      <p:pic>
        <p:nvPicPr>
          <p:cNvPr id="11" name="Image 10" descr="Une image contenant extérieur, arbre, ciel, plante&#10;&#10;Description générée avec un niveau de confiance très élevé">
            <a:extLst>
              <a:ext uri="{FF2B5EF4-FFF2-40B4-BE49-F238E27FC236}">
                <a16:creationId xmlns:a16="http://schemas.microsoft.com/office/drawing/2014/main" id="{A127FF04-9DF5-44D0-A4E3-D2B26FD345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2550" y="5826921"/>
            <a:ext cx="1200150" cy="904875"/>
          </a:xfrm>
          <a:prstGeom prst="rect">
            <a:avLst/>
          </a:prstGeom>
        </p:spPr>
      </p:pic>
      <p:pic>
        <p:nvPicPr>
          <p:cNvPr id="13" name="Image 12" descr="Une image contenant arbre&#10;&#10;Description générée avec un niveau de confiance très élevé">
            <a:extLst>
              <a:ext uri="{FF2B5EF4-FFF2-40B4-BE49-F238E27FC236}">
                <a16:creationId xmlns:a16="http://schemas.microsoft.com/office/drawing/2014/main" id="{D19B479B-00C0-4374-9122-9DD8371904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9957" y="5874546"/>
            <a:ext cx="1143000" cy="857250"/>
          </a:xfrm>
          <a:prstGeom prst="rect">
            <a:avLst/>
          </a:prstGeom>
        </p:spPr>
      </p:pic>
      <p:pic>
        <p:nvPicPr>
          <p:cNvPr id="15" name="Image 14" descr="Une image contenant ciel, extérieur, arbre, herbe&#10;&#10;Description générée avec un niveau de confiance très élevé">
            <a:extLst>
              <a:ext uri="{FF2B5EF4-FFF2-40B4-BE49-F238E27FC236}">
                <a16:creationId xmlns:a16="http://schemas.microsoft.com/office/drawing/2014/main" id="{FA16EB5B-CB29-4DEC-B80E-ABE271BB11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1959" y="5741196"/>
            <a:ext cx="1323975" cy="990600"/>
          </a:xfrm>
          <a:prstGeom prst="rect">
            <a:avLst/>
          </a:prstGeom>
        </p:spPr>
      </p:pic>
      <p:pic>
        <p:nvPicPr>
          <p:cNvPr id="17" name="Image 16" descr="Une image contenant vert, plante, extérieur, arbre&#10;&#10;Description générée avec un niveau de confiance élevé">
            <a:extLst>
              <a:ext uri="{FF2B5EF4-FFF2-40B4-BE49-F238E27FC236}">
                <a16:creationId xmlns:a16="http://schemas.microsoft.com/office/drawing/2014/main" id="{D28DA7F6-8FD4-4194-82F6-B71FB712E6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600" y="5712621"/>
            <a:ext cx="781050" cy="1038225"/>
          </a:xfrm>
          <a:prstGeom prst="rect">
            <a:avLst/>
          </a:prstGeom>
        </p:spPr>
      </p:pic>
      <p:pic>
        <p:nvPicPr>
          <p:cNvPr id="19" name="Image 18" descr="Une image contenant arbre, plante, extérieur, ciel&#10;&#10;Description générée avec un niveau de confiance très élevé">
            <a:extLst>
              <a:ext uri="{FF2B5EF4-FFF2-40B4-BE49-F238E27FC236}">
                <a16:creationId xmlns:a16="http://schemas.microsoft.com/office/drawing/2014/main" id="{304584D4-7EBE-48E6-A99E-FB15A88960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266" y="5741196"/>
            <a:ext cx="1343025" cy="1009650"/>
          </a:xfrm>
          <a:prstGeom prst="rect">
            <a:avLst/>
          </a:prstGeom>
        </p:spPr>
      </p:pic>
      <p:pic>
        <p:nvPicPr>
          <p:cNvPr id="21" name="Image 20" descr="Une image contenant plante, arbre&#10;&#10;Description générée avec un niveau de confiance très élevé">
            <a:extLst>
              <a:ext uri="{FF2B5EF4-FFF2-40B4-BE49-F238E27FC236}">
                <a16:creationId xmlns:a16="http://schemas.microsoft.com/office/drawing/2014/main" id="{A61E69C3-C308-4AE2-9207-2E3CD6AFA4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40327" y="247373"/>
            <a:ext cx="1304925" cy="857250"/>
          </a:xfrm>
          <a:prstGeom prst="rect">
            <a:avLst/>
          </a:prstGeom>
        </p:spPr>
      </p:pic>
      <p:pic>
        <p:nvPicPr>
          <p:cNvPr id="23" name="Image 22" descr="Une image contenant arbre, extérieur, ciel, plante&#10;&#10;Description générée avec un niveau de confiance très élevé">
            <a:extLst>
              <a:ext uri="{FF2B5EF4-FFF2-40B4-BE49-F238E27FC236}">
                <a16:creationId xmlns:a16="http://schemas.microsoft.com/office/drawing/2014/main" id="{617B4AAD-8B06-4391-8E00-CA27501BA4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17262" y="200819"/>
            <a:ext cx="1143000" cy="857250"/>
          </a:xfrm>
          <a:prstGeom prst="rect">
            <a:avLst/>
          </a:prstGeom>
        </p:spPr>
      </p:pic>
      <p:pic>
        <p:nvPicPr>
          <p:cNvPr id="32" name="Picture 12" descr="image005">
            <a:extLst>
              <a:ext uri="{FF2B5EF4-FFF2-40B4-BE49-F238E27FC236}">
                <a16:creationId xmlns:a16="http://schemas.microsoft.com/office/drawing/2014/main" id="{098707B4-CA10-453B-B029-ADB21375D9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18626" y="112131"/>
            <a:ext cx="425987" cy="46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95FD877-708C-4001-AE54-A449C6A683BA}"/>
              </a:ext>
            </a:extLst>
          </p:cNvPr>
          <p:cNvSpPr>
            <a:spLocks noGrp="1"/>
          </p:cNvSpPr>
          <p:nvPr>
            <p:ph type="sldNum" sz="quarter" idx="12"/>
          </p:nvPr>
        </p:nvSpPr>
        <p:spPr>
          <a:xfrm>
            <a:off x="198438" y="158750"/>
            <a:ext cx="517525" cy="284163"/>
          </a:xfrm>
        </p:spPr>
        <p:txBody>
          <a:bodyPr/>
          <a:lstStyle/>
          <a:p>
            <a:pPr>
              <a:defRPr/>
            </a:pPr>
            <a:fld id="{E7ADCB65-C3D5-4C74-82D5-BC74B1BF5271}" type="slidenum">
              <a:rPr lang="fr-FR"/>
              <a:pPr>
                <a:defRPr/>
              </a:pPr>
              <a:t>97</a:t>
            </a:fld>
            <a:endParaRPr lang="fr-FR"/>
          </a:p>
        </p:txBody>
      </p:sp>
      <p:sp>
        <p:nvSpPr>
          <p:cNvPr id="83971" name="Rectangle 5">
            <a:extLst>
              <a:ext uri="{FF2B5EF4-FFF2-40B4-BE49-F238E27FC236}">
                <a16:creationId xmlns:a16="http://schemas.microsoft.com/office/drawing/2014/main" id="{98131492-C542-49E7-B312-D12013967075}"/>
              </a:ext>
            </a:extLst>
          </p:cNvPr>
          <p:cNvSpPr>
            <a:spLocks noChangeArrowheads="1"/>
          </p:cNvSpPr>
          <p:nvPr/>
        </p:nvSpPr>
        <p:spPr bwMode="auto">
          <a:xfrm>
            <a:off x="4005263" y="158750"/>
            <a:ext cx="3605212"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83972" name="ZoneTexte 3">
            <a:extLst>
              <a:ext uri="{FF2B5EF4-FFF2-40B4-BE49-F238E27FC236}">
                <a16:creationId xmlns:a16="http://schemas.microsoft.com/office/drawing/2014/main" id="{F64F0FB5-D818-4F10-BAD8-09F08B95AC42}"/>
              </a:ext>
            </a:extLst>
          </p:cNvPr>
          <p:cNvSpPr txBox="1">
            <a:spLocks noChangeArrowheads="1"/>
          </p:cNvSpPr>
          <p:nvPr/>
        </p:nvSpPr>
        <p:spPr bwMode="auto">
          <a:xfrm>
            <a:off x="63500" y="546100"/>
            <a:ext cx="8219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arbres moyens</a:t>
            </a:r>
            <a:r>
              <a:rPr lang="fr-FR" altLang="fr-FR" dirty="0">
                <a:solidFill>
                  <a:srgbClr val="008000"/>
                </a:solidFill>
              </a:rPr>
              <a:t> </a:t>
            </a:r>
          </a:p>
        </p:txBody>
      </p:sp>
      <p:sp>
        <p:nvSpPr>
          <p:cNvPr id="83973" name="Rectangle 1">
            <a:extLst>
              <a:ext uri="{FF2B5EF4-FFF2-40B4-BE49-F238E27FC236}">
                <a16:creationId xmlns:a16="http://schemas.microsoft.com/office/drawing/2014/main" id="{F9943BC6-98B0-40F9-A834-85A74A2573F2}"/>
              </a:ext>
            </a:extLst>
          </p:cNvPr>
          <p:cNvSpPr>
            <a:spLocks noChangeArrowheads="1"/>
          </p:cNvSpPr>
          <p:nvPr/>
        </p:nvSpPr>
        <p:spPr bwMode="auto">
          <a:xfrm>
            <a:off x="107950" y="896938"/>
            <a:ext cx="6680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FR" altLang="fr-FR" sz="1800" dirty="0">
                <a:solidFill>
                  <a:srgbClr val="008000"/>
                </a:solidFill>
              </a:rPr>
              <a:t>3.33. </a:t>
            </a:r>
            <a:r>
              <a:rPr lang="fr-FR" altLang="fr-FR" sz="1800" b="1" dirty="0" err="1">
                <a:solidFill>
                  <a:srgbClr val="008000"/>
                </a:solidFill>
              </a:rPr>
              <a:t>Khejri</a:t>
            </a:r>
            <a:r>
              <a:rPr lang="fr-FR" altLang="fr-FR" sz="1800" b="1" dirty="0">
                <a:solidFill>
                  <a:srgbClr val="008000"/>
                </a:solidFill>
              </a:rPr>
              <a:t> ou </a:t>
            </a:r>
            <a:r>
              <a:rPr lang="fr-FR" altLang="fr-FR" sz="1800" b="1" dirty="0" err="1">
                <a:solidFill>
                  <a:srgbClr val="008000"/>
                </a:solidFill>
              </a:rPr>
              <a:t>Ghaf</a:t>
            </a:r>
            <a:r>
              <a:rPr lang="fr-FR" altLang="fr-FR" sz="1800" b="1" dirty="0">
                <a:solidFill>
                  <a:srgbClr val="008000"/>
                </a:solidFill>
              </a:rPr>
              <a:t> </a:t>
            </a:r>
            <a:r>
              <a:rPr lang="fr-FR" altLang="fr-FR" sz="1800" dirty="0">
                <a:solidFill>
                  <a:srgbClr val="008000"/>
                </a:solidFill>
              </a:rPr>
              <a:t>(</a:t>
            </a:r>
            <a:r>
              <a:rPr lang="fr-FR" altLang="fr-FR" sz="1800" i="1" dirty="0">
                <a:solidFill>
                  <a:srgbClr val="008000"/>
                </a:solidFill>
              </a:rPr>
              <a:t>Prosopis </a:t>
            </a:r>
            <a:r>
              <a:rPr lang="fr-FR" altLang="fr-FR" sz="1800" i="1" dirty="0" err="1">
                <a:solidFill>
                  <a:srgbClr val="008000"/>
                </a:solidFill>
              </a:rPr>
              <a:t>cineraria</a:t>
            </a:r>
            <a:r>
              <a:rPr lang="fr-FR" altLang="fr-FR" sz="1800" dirty="0">
                <a:solidFill>
                  <a:srgbClr val="008000"/>
                </a:solidFill>
              </a:rPr>
              <a:t>) (famille des </a:t>
            </a:r>
            <a:r>
              <a:rPr lang="fr-FR" sz="1800" i="1" u="sng" dirty="0" err="1">
                <a:hlinkClick r:id="rId2"/>
              </a:rPr>
              <a:t>Fabaceae</a:t>
            </a:r>
            <a:r>
              <a:rPr lang="fr-FR" altLang="fr-FR" sz="1800" dirty="0">
                <a:solidFill>
                  <a:srgbClr val="008000"/>
                </a:solidFill>
              </a:rPr>
              <a:t>)</a:t>
            </a:r>
          </a:p>
        </p:txBody>
      </p:sp>
      <p:pic>
        <p:nvPicPr>
          <p:cNvPr id="83974" name="Image 6" descr="Khejri.jpg">
            <a:extLst>
              <a:ext uri="{FF2B5EF4-FFF2-40B4-BE49-F238E27FC236}">
                <a16:creationId xmlns:a16="http://schemas.microsoft.com/office/drawing/2014/main" id="{0D4B3C95-85D1-4B86-AEA6-F44EA15911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0313" y="1014413"/>
            <a:ext cx="27940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7">
            <a:extLst>
              <a:ext uri="{FF2B5EF4-FFF2-40B4-BE49-F238E27FC236}">
                <a16:creationId xmlns:a16="http://schemas.microsoft.com/office/drawing/2014/main" id="{20BFBE45-C773-4429-AAEA-D0ED610EE675}"/>
              </a:ext>
            </a:extLst>
          </p:cNvPr>
          <p:cNvSpPr>
            <a:spLocks noChangeArrowheads="1"/>
          </p:cNvSpPr>
          <p:nvPr/>
        </p:nvSpPr>
        <p:spPr bwMode="auto">
          <a:xfrm>
            <a:off x="9475751" y="4708525"/>
            <a:ext cx="2411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008000"/>
                </a:solidFill>
                <a:hlinkClick r:id="rId4" tooltip="Prosopis cineraria"/>
              </a:rPr>
              <a:t>Prosopis cinéraire</a:t>
            </a:r>
            <a:r>
              <a:rPr lang="fr-FR" altLang="fr-FR" sz="1200">
                <a:solidFill>
                  <a:srgbClr val="008000"/>
                </a:solidFill>
              </a:rPr>
              <a:t> ou Khejri ou Ghaf</a:t>
            </a:r>
          </a:p>
          <a:p>
            <a:pPr algn="ctr" eaLnBrk="1" hangingPunct="1">
              <a:lnSpc>
                <a:spcPct val="100000"/>
              </a:lnSpc>
              <a:spcBef>
                <a:spcPct val="0"/>
              </a:spcBef>
              <a:buFontTx/>
              <a:buNone/>
            </a:pPr>
            <a:r>
              <a:rPr lang="fr-FR" altLang="fr-FR" sz="1200">
                <a:solidFill>
                  <a:srgbClr val="008000"/>
                </a:solidFill>
              </a:rPr>
              <a:t>(</a:t>
            </a:r>
            <a:r>
              <a:rPr lang="fr-FR" altLang="fr-FR" sz="1200" i="1">
                <a:solidFill>
                  <a:srgbClr val="008000"/>
                </a:solidFill>
              </a:rPr>
              <a:t>Prosopis cineraria</a:t>
            </a:r>
            <a:r>
              <a:rPr lang="fr-FR" altLang="fr-FR" sz="1200">
                <a:solidFill>
                  <a:srgbClr val="008000"/>
                </a:solidFill>
              </a:rPr>
              <a:t>).</a:t>
            </a:r>
          </a:p>
        </p:txBody>
      </p:sp>
      <p:sp>
        <p:nvSpPr>
          <p:cNvPr id="83976" name="ZoneTexte 8">
            <a:extLst>
              <a:ext uri="{FF2B5EF4-FFF2-40B4-BE49-F238E27FC236}">
                <a16:creationId xmlns:a16="http://schemas.microsoft.com/office/drawing/2014/main" id="{D7EB33B3-E4E6-4E51-8438-133AC841845A}"/>
              </a:ext>
            </a:extLst>
          </p:cNvPr>
          <p:cNvSpPr txBox="1">
            <a:spLocks noChangeArrowheads="1"/>
          </p:cNvSpPr>
          <p:nvPr/>
        </p:nvSpPr>
        <p:spPr bwMode="auto">
          <a:xfrm>
            <a:off x="107950" y="1396085"/>
            <a:ext cx="9042363"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008000"/>
                </a:solidFill>
              </a:rPr>
              <a:t>Il est l' </a:t>
            </a:r>
            <a:r>
              <a:rPr lang="fr-FR" altLang="fr-FR" sz="1800" dirty="0">
                <a:solidFill>
                  <a:srgbClr val="008000"/>
                </a:solidFill>
                <a:hlinkClick r:id="rId5" tooltip="Arbre de Vie, Bahreïn"/>
              </a:rPr>
              <a:t>Arbre de Vie</a:t>
            </a:r>
            <a:r>
              <a:rPr lang="fr-FR" altLang="fr-FR" sz="1800" dirty="0">
                <a:solidFill>
                  <a:srgbClr val="008000"/>
                </a:solidFill>
              </a:rPr>
              <a:t> à Bahreïn. Ce  petit arbre, de 3 à 5 m de haut, a une durée de vie d’environ 400 ans ou plus. Il pousse dans les déserts dépourvus de toute source visible de l'eau.</a:t>
            </a:r>
          </a:p>
          <a:p>
            <a:pPr algn="just" eaLnBrk="1" hangingPunct="1">
              <a:lnSpc>
                <a:spcPct val="100000"/>
              </a:lnSpc>
              <a:spcBef>
                <a:spcPct val="0"/>
              </a:spcBef>
              <a:buFontTx/>
              <a:buNone/>
            </a:pPr>
            <a:r>
              <a:rPr lang="fr-FR" altLang="fr-FR" sz="1800" dirty="0">
                <a:solidFill>
                  <a:srgbClr val="008000"/>
                </a:solidFill>
              </a:rPr>
              <a:t>Le bois de </a:t>
            </a:r>
            <a:r>
              <a:rPr lang="fr-FR" altLang="fr-FR" sz="1800" i="1" dirty="0">
                <a:solidFill>
                  <a:srgbClr val="008000"/>
                </a:solidFill>
              </a:rPr>
              <a:t>P.</a:t>
            </a:r>
            <a:r>
              <a:rPr lang="fr-FR" altLang="fr-FR" sz="1800" dirty="0">
                <a:solidFill>
                  <a:srgbClr val="008000"/>
                </a:solidFill>
              </a:rPr>
              <a:t> </a:t>
            </a:r>
            <a:r>
              <a:rPr lang="fr-FR" altLang="fr-FR" sz="1800" i="1" dirty="0">
                <a:solidFill>
                  <a:srgbClr val="008000"/>
                </a:solidFill>
              </a:rPr>
              <a:t>cinéraire</a:t>
            </a:r>
            <a:r>
              <a:rPr lang="fr-FR" altLang="fr-FR" sz="1800" dirty="0">
                <a:solidFill>
                  <a:srgbClr val="008000"/>
                </a:solidFill>
              </a:rPr>
              <a:t> est une bonne source d'énergie, et offre un excellent charbon de bois </a:t>
            </a:r>
            <a:r>
              <a:rPr lang="fr-FR" altLang="fr-FR" sz="1800" baseline="30000" dirty="0">
                <a:solidFill>
                  <a:srgbClr val="008000"/>
                </a:solidFill>
                <a:hlinkClick r:id="rId6"/>
              </a:rPr>
              <a:t>[4]</a:t>
            </a:r>
            <a:r>
              <a:rPr lang="fr-FR" altLang="fr-FR" sz="1800" dirty="0">
                <a:solidFill>
                  <a:srgbClr val="008000"/>
                </a:solidFill>
              </a:rPr>
              <a:t> </a:t>
            </a:r>
            <a:r>
              <a:rPr lang="fr-FR" altLang="fr-FR" sz="1800" baseline="30000" dirty="0">
                <a:solidFill>
                  <a:srgbClr val="008000"/>
                </a:solidFill>
                <a:hlinkClick r:id="rId7"/>
              </a:rPr>
              <a:t>[7]</a:t>
            </a:r>
            <a:r>
              <a:rPr lang="fr-FR" altLang="fr-FR" sz="1800" dirty="0">
                <a:solidFill>
                  <a:srgbClr val="008000"/>
                </a:solidFill>
              </a:rPr>
              <a:t>. Les feuilles, appelées "</a:t>
            </a:r>
            <a:r>
              <a:rPr lang="fr-FR" altLang="fr-FR" sz="1800" dirty="0" err="1">
                <a:solidFill>
                  <a:srgbClr val="008000"/>
                </a:solidFill>
              </a:rPr>
              <a:t>Loong</a:t>
            </a:r>
            <a:r>
              <a:rPr lang="fr-FR" altLang="fr-FR" sz="1800" dirty="0">
                <a:solidFill>
                  <a:srgbClr val="008000"/>
                </a:solidFill>
              </a:rPr>
              <a:t>" en Inde et les gousses sont consommées par le bétail et sont un fourrage bénéfique </a:t>
            </a:r>
            <a:r>
              <a:rPr lang="fr-FR" altLang="fr-FR" sz="1800" baseline="30000" dirty="0">
                <a:solidFill>
                  <a:srgbClr val="008000"/>
                </a:solidFill>
                <a:hlinkClick r:id="rId6"/>
              </a:rPr>
              <a:t>[4]</a:t>
            </a:r>
            <a:r>
              <a:rPr lang="fr-FR" altLang="fr-FR" sz="1800" dirty="0">
                <a:solidFill>
                  <a:srgbClr val="008000"/>
                </a:solidFill>
              </a:rPr>
              <a:t> </a:t>
            </a:r>
            <a:r>
              <a:rPr lang="fr-FR" altLang="fr-FR" sz="1800" baseline="30000" dirty="0">
                <a:solidFill>
                  <a:srgbClr val="008000"/>
                </a:solidFill>
                <a:hlinkClick r:id="rId7"/>
              </a:rPr>
              <a:t>[7]</a:t>
            </a:r>
            <a:r>
              <a:rPr lang="fr-FR" altLang="fr-FR" sz="1800" dirty="0">
                <a:solidFill>
                  <a:srgbClr val="008000"/>
                </a:solidFill>
              </a:rPr>
              <a:t>. Au Rajasthan, en Inde, </a:t>
            </a:r>
            <a:r>
              <a:rPr lang="fr-FR" altLang="fr-FR" sz="1800" i="1" dirty="0">
                <a:solidFill>
                  <a:srgbClr val="008000"/>
                </a:solidFill>
              </a:rPr>
              <a:t>P.</a:t>
            </a:r>
            <a:r>
              <a:rPr lang="fr-FR" altLang="fr-FR" sz="1800" dirty="0">
                <a:solidFill>
                  <a:srgbClr val="008000"/>
                </a:solidFill>
              </a:rPr>
              <a:t> </a:t>
            </a:r>
            <a:r>
              <a:rPr lang="fr-FR" altLang="fr-FR" sz="1800" i="1" dirty="0">
                <a:solidFill>
                  <a:srgbClr val="008000"/>
                </a:solidFill>
              </a:rPr>
              <a:t>cinéraire</a:t>
            </a:r>
            <a:r>
              <a:rPr lang="fr-FR" altLang="fr-FR" sz="1800" dirty="0">
                <a:solidFill>
                  <a:srgbClr val="008000"/>
                </a:solidFill>
              </a:rPr>
              <a:t> est cultivé dans un cadre de l'agroforesterie en collaboration avec </a:t>
            </a:r>
            <a:r>
              <a:rPr lang="fr-FR" altLang="fr-FR" sz="1800" dirty="0">
                <a:solidFill>
                  <a:srgbClr val="008000"/>
                </a:solidFill>
                <a:hlinkClick r:id="rId8" tooltip="Millet"/>
              </a:rPr>
              <a:t>le mil</a:t>
            </a:r>
            <a:r>
              <a:rPr lang="fr-FR" altLang="fr-FR" sz="1800" dirty="0">
                <a:solidFill>
                  <a:srgbClr val="008000"/>
                </a:solidFill>
              </a:rPr>
              <a:t> </a:t>
            </a:r>
            <a:r>
              <a:rPr lang="fr-FR" altLang="fr-FR" sz="1800" baseline="30000" dirty="0">
                <a:solidFill>
                  <a:srgbClr val="008000"/>
                </a:solidFill>
                <a:hlinkClick r:id="rId7"/>
              </a:rPr>
              <a:t>[7]</a:t>
            </a:r>
            <a:r>
              <a:rPr lang="fr-FR" altLang="fr-FR" sz="1800" dirty="0">
                <a:solidFill>
                  <a:srgbClr val="008000"/>
                </a:solidFill>
              </a:rPr>
              <a:t>. L'arbre est bien adapté à une </a:t>
            </a:r>
            <a:r>
              <a:rPr lang="fr-FR" altLang="fr-FR" sz="1800" dirty="0">
                <a:solidFill>
                  <a:srgbClr val="008000"/>
                </a:solidFill>
                <a:hlinkClick r:id="rId9" tooltip="Agroforesterie"/>
              </a:rPr>
              <a:t>agroforesterie</a:t>
            </a:r>
            <a:r>
              <a:rPr lang="fr-FR" altLang="fr-FR" sz="1800" dirty="0">
                <a:solidFill>
                  <a:srgbClr val="008000"/>
                </a:solidFill>
              </a:rPr>
              <a:t> souple, car il a un seule épaisseur de feuillage, il est un fixateur d'azote (contribuant ainsi à enrichir le sol), et sa profonde racine évite la concurrence pour l'eau avec les cultures </a:t>
            </a:r>
            <a:r>
              <a:rPr lang="fr-FR" altLang="fr-FR" sz="1800" baseline="30000" dirty="0">
                <a:solidFill>
                  <a:srgbClr val="008000"/>
                </a:solidFill>
                <a:hlinkClick r:id="rId6"/>
              </a:rPr>
              <a:t>[4]</a:t>
            </a:r>
            <a:r>
              <a:rPr lang="fr-FR" altLang="fr-FR" sz="1800" dirty="0">
                <a:solidFill>
                  <a:srgbClr val="008000"/>
                </a:solidFill>
              </a:rPr>
              <a:t>.</a:t>
            </a:r>
            <a:endParaRPr lang="fr-FR" altLang="fr-FR" sz="1200" dirty="0">
              <a:solidFill>
                <a:srgbClr val="008000"/>
              </a:solidFill>
            </a:endParaRP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Comme d'autres </a:t>
            </a:r>
            <a:r>
              <a:rPr lang="fr-FR" altLang="fr-FR" sz="1200" i="1" dirty="0">
                <a:solidFill>
                  <a:srgbClr val="008000"/>
                </a:solidFill>
                <a:latin typeface="Arial" panose="020B0604020202020204" pitchFamily="34" charset="0"/>
              </a:rPr>
              <a:t>Prosopis</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spp</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P.</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cinéraire</a:t>
            </a:r>
            <a:r>
              <a:rPr lang="fr-FR" altLang="fr-FR" sz="1200" dirty="0">
                <a:solidFill>
                  <a:srgbClr val="008000"/>
                </a:solidFill>
                <a:latin typeface="Arial" panose="020B0604020202020204" pitchFamily="34" charset="0"/>
              </a:rPr>
              <a:t> a démontré une </a:t>
            </a:r>
            <a:r>
              <a:rPr lang="fr-FR" altLang="fr-FR" sz="1200" b="1" dirty="0">
                <a:solidFill>
                  <a:srgbClr val="008000"/>
                </a:solidFill>
                <a:latin typeface="Arial" panose="020B0604020202020204" pitchFamily="34" charset="0"/>
              </a:rPr>
              <a:t>tolérance pour les environnements fortement alcalins et salins </a:t>
            </a:r>
            <a:r>
              <a:rPr lang="fr-FR" altLang="fr-FR" sz="1200" baseline="30000" dirty="0">
                <a:solidFill>
                  <a:srgbClr val="008000"/>
                </a:solidFill>
                <a:latin typeface="Arial" panose="020B0604020202020204" pitchFamily="34" charset="0"/>
                <a:hlinkClick r:id="rId10"/>
              </a:rPr>
              <a:t>[7]</a:t>
            </a:r>
            <a:r>
              <a:rPr lang="fr-FR" altLang="fr-FR" sz="1200" dirty="0">
                <a:solidFill>
                  <a:srgbClr val="008000"/>
                </a:solidFill>
                <a:latin typeface="Arial" panose="020B0604020202020204" pitchFamily="34" charset="0"/>
              </a:rPr>
              <a:t>. </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L'arbre se rencontre dans des conditions extrêmement arides, avec des  précipitations aussi faibles que 150 mm par an; dans ces conditions, sa présence est indicative de la celle d'une nappe d'eau profonde. </a:t>
            </a:r>
            <a:r>
              <a:rPr lang="fr-FR" altLang="fr-FR" sz="1200" dirty="0">
                <a:solidFill>
                  <a:srgbClr val="008000"/>
                </a:solidFill>
              </a:rPr>
              <a:t>Source : </a:t>
            </a:r>
            <a:r>
              <a:rPr lang="fr-FR" altLang="fr-FR" sz="1200" dirty="0">
                <a:solidFill>
                  <a:srgbClr val="008000"/>
                </a:solidFill>
                <a:hlinkClick r:id="rId11"/>
              </a:rPr>
              <a:t>http://en.wikipedia.org/wiki/Prosopis_cineraria</a:t>
            </a:r>
            <a:r>
              <a:rPr lang="fr-FR" altLang="fr-FR" sz="1200" dirty="0">
                <a:solidFill>
                  <a:srgbClr val="008000"/>
                </a:solidFill>
              </a:rPr>
              <a:t> </a:t>
            </a:r>
          </a:p>
          <a:p>
            <a:pPr eaLnBrk="1" hangingPunct="1">
              <a:lnSpc>
                <a:spcPct val="100000"/>
              </a:lnSpc>
              <a:spcBef>
                <a:spcPct val="0"/>
              </a:spcBef>
              <a:buFontTx/>
              <a:buNone/>
            </a:pPr>
            <a:r>
              <a:rPr lang="fr-FR" altLang="fr-FR" sz="1200" dirty="0">
                <a:solidFill>
                  <a:srgbClr val="008000"/>
                </a:solidFill>
              </a:rPr>
              <a:t>b) </a:t>
            </a:r>
            <a:r>
              <a:rPr lang="fr-FR" altLang="fr-FR" sz="1200" dirty="0">
                <a:solidFill>
                  <a:srgbClr val="008000"/>
                </a:solidFill>
                <a:hlinkClick r:id="rId12"/>
              </a:rPr>
              <a:t>http://benjamin.lisan.free.fr/projetsreforestation/Fiche-presentation-khejri.doc</a:t>
            </a:r>
            <a:r>
              <a:rPr lang="fr-FR" altLang="fr-FR" sz="1200" dirty="0">
                <a:solidFill>
                  <a:srgbClr val="008000"/>
                </a:solidFill>
              </a:rPr>
              <a:t> </a:t>
            </a:r>
          </a:p>
          <a:p>
            <a:pPr lvl="0" algn="just" eaLnBrk="1" hangingPunct="1">
              <a:lnSpc>
                <a:spcPct val="100000"/>
              </a:lnSpc>
              <a:spcBef>
                <a:spcPct val="0"/>
              </a:spcBef>
              <a:buNone/>
            </a:pPr>
            <a:r>
              <a:rPr lang="fr-FR" altLang="fr-FR" sz="1200" dirty="0">
                <a:solidFill>
                  <a:srgbClr val="FF0000"/>
                </a:solidFill>
                <a:latin typeface="Arial" panose="020B0604020202020204" pitchFamily="34" charset="0"/>
              </a:rPr>
              <a:t>Cet arbre ne convient pas pour la plantation dans les zones riveraines (sur les berges de rivières) ou des environnements subhumides où il peut devenir un colonisateur agressif et se propager rapidement. </a:t>
            </a:r>
          </a:p>
          <a:p>
            <a:pPr lvl="0" algn="just" eaLnBrk="1" hangingPunct="1">
              <a:lnSpc>
                <a:spcPct val="100000"/>
              </a:lnSpc>
              <a:spcBef>
                <a:spcPct val="0"/>
              </a:spcBef>
              <a:buNone/>
            </a:pPr>
            <a:r>
              <a:rPr lang="fr-FR" altLang="fr-FR" sz="1200" dirty="0">
                <a:solidFill>
                  <a:srgbClr val="FF0000"/>
                </a:solidFill>
                <a:latin typeface="Arial" panose="020B0604020202020204" pitchFamily="34" charset="0"/>
              </a:rPr>
              <a:t>Source : </a:t>
            </a:r>
            <a:r>
              <a:rPr lang="fr-FR" altLang="fr-FR" sz="1200" dirty="0">
                <a:solidFill>
                  <a:srgbClr val="FF0000"/>
                </a:solidFill>
                <a:latin typeface="Arial" panose="020B0604020202020204" pitchFamily="34" charset="0"/>
                <a:hlinkClick r:id="rId13"/>
              </a:rPr>
              <a:t>www.winrock.org/fnrm/factnet/factpub/FACTSH/P_cineraria.htm</a:t>
            </a:r>
            <a:r>
              <a:rPr lang="fr-FR" altLang="fr-FR" sz="1200" dirty="0">
                <a:solidFill>
                  <a:srgbClr val="FF0000"/>
                </a:solidFill>
                <a:latin typeface="Arial" panose="020B0604020202020204" pitchFamily="34" charset="0"/>
              </a:rPr>
              <a:t> </a:t>
            </a:r>
          </a:p>
          <a:p>
            <a:pPr lvl="0" algn="just" eaLnBrk="1" hangingPunct="1">
              <a:lnSpc>
                <a:spcPct val="100000"/>
              </a:lnSpc>
              <a:spcBef>
                <a:spcPct val="0"/>
              </a:spcBef>
              <a:buNone/>
            </a:pPr>
            <a:r>
              <a:rPr lang="fr-FR" altLang="fr-FR" sz="1200" dirty="0">
                <a:solidFill>
                  <a:srgbClr val="008000"/>
                </a:solidFill>
                <a:latin typeface="Arial" panose="020B0604020202020204" pitchFamily="34" charset="0"/>
              </a:rPr>
              <a:t>Mais il est à préférer au Mesquite (</a:t>
            </a:r>
            <a:r>
              <a:rPr lang="fr-FR" altLang="fr-FR" sz="1200" i="1" dirty="0">
                <a:solidFill>
                  <a:srgbClr val="008000"/>
                </a:solidFill>
                <a:latin typeface="Arial" panose="020B0604020202020204" pitchFamily="34" charset="0"/>
              </a:rPr>
              <a:t>Prosopis </a:t>
            </a:r>
            <a:r>
              <a:rPr lang="fr-FR" altLang="fr-FR" sz="1200" i="1" dirty="0" err="1">
                <a:solidFill>
                  <a:srgbClr val="008000"/>
                </a:solidFill>
                <a:latin typeface="Arial" panose="020B0604020202020204" pitchFamily="34" charset="0"/>
              </a:rPr>
              <a:t>juliflora</a:t>
            </a:r>
            <a:r>
              <a:rPr lang="fr-FR" altLang="fr-FR" sz="1200" dirty="0">
                <a:solidFill>
                  <a:srgbClr val="008000"/>
                </a:solidFill>
                <a:latin typeface="Arial" panose="020B0604020202020204" pitchFamily="34" charset="0"/>
              </a:rPr>
              <a:t>).</a:t>
            </a:r>
          </a:p>
        </p:txBody>
      </p:sp>
      <p:pic>
        <p:nvPicPr>
          <p:cNvPr id="83977" name="Image 9" descr="Prosopis cineraria_loom.jpg">
            <a:extLst>
              <a:ext uri="{FF2B5EF4-FFF2-40B4-BE49-F238E27FC236}">
                <a16:creationId xmlns:a16="http://schemas.microsoft.com/office/drawing/2014/main" id="{FCDA734E-C1BF-4793-9D35-00073A76EBC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156538" y="5180013"/>
            <a:ext cx="1677988"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Image 10" descr="Prosopis cineraria2.jpg">
            <a:extLst>
              <a:ext uri="{FF2B5EF4-FFF2-40B4-BE49-F238E27FC236}">
                <a16:creationId xmlns:a16="http://schemas.microsoft.com/office/drawing/2014/main" id="{FBFFBB72-942D-4293-A42A-FD2EE5636FD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885326" y="5183188"/>
            <a:ext cx="2030412"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0" name="Image 13" descr="logo aride_s.jpg">
            <a:extLst>
              <a:ext uri="{FF2B5EF4-FFF2-40B4-BE49-F238E27FC236}">
                <a16:creationId xmlns:a16="http://schemas.microsoft.com/office/drawing/2014/main" id="{88AC29A6-06A6-4A32-BE46-BF1BE56ED6F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413713" y="5739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1" name="Image 14" descr="logo salinisation2_s.jpg">
            <a:extLst>
              <a:ext uri="{FF2B5EF4-FFF2-40B4-BE49-F238E27FC236}">
                <a16:creationId xmlns:a16="http://schemas.microsoft.com/office/drawing/2014/main" id="{37A4D5C6-9FFD-4B38-AFD1-93A32F20AF4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150313" y="6350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fruitsLogo9_ss">
            <a:extLst>
              <a:ext uri="{FF2B5EF4-FFF2-40B4-BE49-F238E27FC236}">
                <a16:creationId xmlns:a16="http://schemas.microsoft.com/office/drawing/2014/main" id="{8B49B165-0D0B-495D-A10D-8C9D7F4404D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98688" y="185917"/>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4C2B094-F2CF-492F-AD52-95975236923D}"/>
              </a:ext>
            </a:extLst>
          </p:cNvPr>
          <p:cNvSpPr>
            <a:spLocks noGrp="1"/>
          </p:cNvSpPr>
          <p:nvPr>
            <p:ph type="sldNum" sz="quarter" idx="12"/>
          </p:nvPr>
        </p:nvSpPr>
        <p:spPr>
          <a:xfrm>
            <a:off x="198438" y="158750"/>
            <a:ext cx="517525" cy="284163"/>
          </a:xfrm>
        </p:spPr>
        <p:txBody>
          <a:bodyPr/>
          <a:lstStyle/>
          <a:p>
            <a:pPr>
              <a:defRPr/>
            </a:pPr>
            <a:fld id="{337F8647-96D7-4C48-B651-D5E351BE220F}" type="slidenum">
              <a:rPr lang="fr-FR"/>
              <a:pPr>
                <a:defRPr/>
              </a:pPr>
              <a:t>98</a:t>
            </a:fld>
            <a:endParaRPr lang="fr-FR"/>
          </a:p>
        </p:txBody>
      </p:sp>
      <p:sp>
        <p:nvSpPr>
          <p:cNvPr id="84995" name="Rectangle 5">
            <a:extLst>
              <a:ext uri="{FF2B5EF4-FFF2-40B4-BE49-F238E27FC236}">
                <a16:creationId xmlns:a16="http://schemas.microsoft.com/office/drawing/2014/main" id="{1DB18EEB-E9FD-4C32-9193-A6CD0A614EC2}"/>
              </a:ext>
            </a:extLst>
          </p:cNvPr>
          <p:cNvSpPr>
            <a:spLocks noChangeArrowheads="1"/>
          </p:cNvSpPr>
          <p:nvPr/>
        </p:nvSpPr>
        <p:spPr bwMode="auto">
          <a:xfrm>
            <a:off x="4333875" y="158750"/>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84996" name="ZoneTexte 3">
            <a:extLst>
              <a:ext uri="{FF2B5EF4-FFF2-40B4-BE49-F238E27FC236}">
                <a16:creationId xmlns:a16="http://schemas.microsoft.com/office/drawing/2014/main" id="{E23A91D0-F0DC-448F-911D-493E23E4B06E}"/>
              </a:ext>
            </a:extLst>
          </p:cNvPr>
          <p:cNvSpPr txBox="1">
            <a:spLocks noChangeArrowheads="1"/>
          </p:cNvSpPr>
          <p:nvPr/>
        </p:nvSpPr>
        <p:spPr bwMode="auto">
          <a:xfrm>
            <a:off x="63500" y="546101"/>
            <a:ext cx="8338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 : arbres moyens</a:t>
            </a:r>
            <a:r>
              <a:rPr lang="fr-FR" altLang="fr-FR" dirty="0">
                <a:solidFill>
                  <a:srgbClr val="008000"/>
                </a:solidFill>
              </a:rPr>
              <a:t> </a:t>
            </a:r>
          </a:p>
        </p:txBody>
      </p:sp>
      <p:sp>
        <p:nvSpPr>
          <p:cNvPr id="84997" name="Rectangle 4">
            <a:extLst>
              <a:ext uri="{FF2B5EF4-FFF2-40B4-BE49-F238E27FC236}">
                <a16:creationId xmlns:a16="http://schemas.microsoft.com/office/drawing/2014/main" id="{F566D9B9-A247-40EE-912C-DC37AD7811C4}"/>
              </a:ext>
            </a:extLst>
          </p:cNvPr>
          <p:cNvSpPr>
            <a:spLocks noChangeArrowheads="1"/>
          </p:cNvSpPr>
          <p:nvPr/>
        </p:nvSpPr>
        <p:spPr bwMode="auto">
          <a:xfrm>
            <a:off x="63500" y="915988"/>
            <a:ext cx="9639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3.34. </a:t>
            </a:r>
            <a:r>
              <a:rPr lang="fr-FR" altLang="fr-FR" i="1" dirty="0" err="1">
                <a:solidFill>
                  <a:srgbClr val="008000"/>
                </a:solidFill>
              </a:rPr>
              <a:t>Tamarindus</a:t>
            </a:r>
            <a:r>
              <a:rPr lang="fr-FR" altLang="fr-FR" i="1" dirty="0">
                <a:solidFill>
                  <a:srgbClr val="008000"/>
                </a:solidFill>
              </a:rPr>
              <a:t> </a:t>
            </a:r>
            <a:r>
              <a:rPr lang="fr-FR" altLang="fr-FR" i="1" dirty="0" err="1">
                <a:solidFill>
                  <a:srgbClr val="008000"/>
                </a:solidFill>
              </a:rPr>
              <a:t>indica</a:t>
            </a:r>
            <a:r>
              <a:rPr lang="fr-FR" altLang="fr-FR" i="1" dirty="0">
                <a:solidFill>
                  <a:srgbClr val="008000"/>
                </a:solidFill>
              </a:rPr>
              <a:t> </a:t>
            </a:r>
            <a:r>
              <a:rPr lang="fr-FR" altLang="fr-FR" dirty="0">
                <a:solidFill>
                  <a:srgbClr val="008000"/>
                </a:solidFill>
              </a:rPr>
              <a:t>(Tamarin, Tamarinier - </a:t>
            </a:r>
            <a:r>
              <a:rPr lang="fr-FR" dirty="0" err="1"/>
              <a:t>Tamarind</a:t>
            </a:r>
            <a:r>
              <a:rPr lang="fr-FR" dirty="0"/>
              <a:t>, Sweet </a:t>
            </a:r>
            <a:r>
              <a:rPr lang="fr-FR" dirty="0" err="1"/>
              <a:t>tamarind</a:t>
            </a:r>
            <a:r>
              <a:rPr lang="fr-FR" altLang="fr-FR" dirty="0">
                <a:solidFill>
                  <a:srgbClr val="008000"/>
                </a:solidFill>
              </a:rPr>
              <a:t>) (famille des </a:t>
            </a:r>
            <a:r>
              <a:rPr lang="fr-FR" i="1" u="sng" dirty="0" err="1">
                <a:hlinkClick r:id="rId2"/>
              </a:rPr>
              <a:t>Fabaceae</a:t>
            </a:r>
            <a:r>
              <a:rPr lang="fr-FR" altLang="fr-FR" dirty="0">
                <a:solidFill>
                  <a:srgbClr val="008000"/>
                </a:solidFill>
              </a:rPr>
              <a:t>)</a:t>
            </a:r>
          </a:p>
        </p:txBody>
      </p:sp>
      <p:sp>
        <p:nvSpPr>
          <p:cNvPr id="3" name="Rectangle 2">
            <a:extLst>
              <a:ext uri="{FF2B5EF4-FFF2-40B4-BE49-F238E27FC236}">
                <a16:creationId xmlns:a16="http://schemas.microsoft.com/office/drawing/2014/main" id="{768301F4-790E-49C6-9052-321886A53EE7}"/>
              </a:ext>
            </a:extLst>
          </p:cNvPr>
          <p:cNvSpPr/>
          <p:nvPr/>
        </p:nvSpPr>
        <p:spPr>
          <a:xfrm>
            <a:off x="198438" y="1286431"/>
            <a:ext cx="11903915" cy="3231654"/>
          </a:xfrm>
          <a:prstGeom prst="rect">
            <a:avLst/>
          </a:prstGeom>
        </p:spPr>
        <p:txBody>
          <a:bodyPr wrap="square">
            <a:spAutoFit/>
          </a:bodyPr>
          <a:lstStyle/>
          <a:p>
            <a:pPr algn="just">
              <a:spcAft>
                <a:spcPts val="0"/>
              </a:spcAft>
            </a:pPr>
            <a:r>
              <a:rPr lang="fr-FR" b="1" dirty="0">
                <a:ea typeface="Calibri" panose="020F0502020204030204" pitchFamily="34" charset="0"/>
                <a:cs typeface="Times New Roman" panose="02020603050405020304" pitchFamily="18" charset="0"/>
              </a:rPr>
              <a:t>Grande arbre </a:t>
            </a:r>
            <a:r>
              <a:rPr lang="fr-FR" dirty="0">
                <a:solidFill>
                  <a:srgbClr val="C00000"/>
                </a:solidFill>
              </a:rPr>
              <a:t>à croissance lente</a:t>
            </a:r>
            <a:r>
              <a:rPr lang="fr-FR" b="1" dirty="0">
                <a:solidFill>
                  <a:srgbClr val="C00000"/>
                </a:solidFill>
                <a:ea typeface="Calibri" panose="020F0502020204030204" pitchFamily="34" charset="0"/>
                <a:cs typeface="Times New Roman" panose="02020603050405020304" pitchFamily="18" charset="0"/>
              </a:rPr>
              <a:t> </a:t>
            </a:r>
            <a:r>
              <a:rPr lang="fr-FR" dirty="0">
                <a:ea typeface="Calibri" panose="020F0502020204030204" pitchFamily="34" charset="0"/>
                <a:cs typeface="Times New Roman" panose="02020603050405020304" pitchFamily="18" charset="0"/>
              </a:rPr>
              <a:t>: 10 à 25 m (30 m). </a:t>
            </a:r>
            <a:r>
              <a:rPr lang="fr-FR" b="1" dirty="0">
                <a:ea typeface="Calibri" panose="020F0502020204030204" pitchFamily="34" charset="0"/>
                <a:cs typeface="Times New Roman" panose="02020603050405020304" pitchFamily="18" charset="0"/>
              </a:rPr>
              <a:t>F</a:t>
            </a:r>
            <a:r>
              <a:rPr lang="fr-FR" b="1" dirty="0"/>
              <a:t>ût</a:t>
            </a:r>
            <a:r>
              <a:rPr lang="fr-FR" dirty="0"/>
              <a:t> : tronc court et large. Ecorce brune très crevassée. Système racinaire fortement développé, pouvant être envahissant. </a:t>
            </a:r>
            <a:r>
              <a:rPr lang="fr-FR" sz="1200" dirty="0"/>
              <a:t>Ses fleurs jaunâtres (jaune pâle à jaune orangé veiné de rouge, les boutons floraux sont rouges) en </a:t>
            </a:r>
            <a:r>
              <a:rPr lang="fr-FR" sz="1200" u="sng" dirty="0">
                <a:hlinkClick r:id="rId3" tooltip="Racème"/>
              </a:rPr>
              <a:t>racèmes</a:t>
            </a:r>
            <a:r>
              <a:rPr lang="fr-FR" sz="1200" dirty="0"/>
              <a:t> terminaux retombants apparaissent en mai et en été (en Europe). Son feuillage est persistant à feuilles (10 à 25cm) alternes, paripennées (jusqu'à douze paires de folioles (2.5 cm) ovales à obovales), vert vif à vert de gris sur le revers. En partie terminales à l'aisselle des feuilles, grappes pendantes de fleurs de pois (2 - 4cm environ) à 3 pétales supérieurs et deux plus petit en partie basse pourvues de longues étamines dressées. Fruit : De grosses, larges et épaisses gousses bosselées, ligneuses (10 à 15 cm), recourbées indéhiscentes, brunâtres ou noirâtres, contenant des graines brillantes ovales à elliptiques qui sont entourées d'une </a:t>
            </a:r>
            <a:r>
              <a:rPr lang="fr-FR" sz="1200" dirty="0">
                <a:solidFill>
                  <a:srgbClr val="008000"/>
                </a:solidFill>
              </a:rPr>
              <a:t>moelle pulpeuse et filamenteuse d'un brun rougeâtre qui est comestible</a:t>
            </a:r>
            <a:r>
              <a:rPr lang="fr-FR" sz="1200" dirty="0"/>
              <a:t>. </a:t>
            </a:r>
            <a:r>
              <a:rPr lang="fr-FR" sz="1200" b="1" dirty="0"/>
              <a:t>Climat</a:t>
            </a:r>
            <a:r>
              <a:rPr lang="fr-FR" sz="1200" dirty="0"/>
              <a:t> : chaud et sec. On réserve sa culture aux régions tropicales (</a:t>
            </a:r>
            <a:r>
              <a:rPr lang="fr-FR" sz="1200" u="sng" dirty="0">
                <a:hlinkClick r:id="rId4" tooltip="Zone USDA"/>
              </a:rPr>
              <a:t>zone USDA</a:t>
            </a:r>
            <a:r>
              <a:rPr lang="fr-FR" sz="1200" dirty="0"/>
              <a:t> 10a) ou plus chaudes. Zones 10-12. </a:t>
            </a:r>
            <a:r>
              <a:rPr lang="fr-FR" sz="1200" dirty="0">
                <a:solidFill>
                  <a:srgbClr val="231F20"/>
                </a:solidFill>
                <a:ea typeface="Calibri" panose="020F0502020204030204" pitchFamily="34" charset="0"/>
                <a:cs typeface="Univers-Medium"/>
              </a:rPr>
              <a:t>Le tamarin est bien adapté à des conditions semi-arides tropicales à faible altitude. Il pousse aussi bien dans de nombreuses régions tropicales humides où les précipitations saisonnières sont élevées. Il pousse bien dans une large gamme de conditions pédologiques et climatiques, dans des forêts, de la savane et de la brousse. Il est souvent associé à des termitières. Il pousse dans des endroits bien drainés, les sols légèrement acides </a:t>
            </a:r>
            <a:r>
              <a:rPr lang="fr-FR" sz="1200" dirty="0">
                <a:solidFill>
                  <a:srgbClr val="FF0000"/>
                </a:solidFill>
                <a:ea typeface="Calibri" panose="020F0502020204030204" pitchFamily="34" charset="0"/>
                <a:cs typeface="Univers-Medium"/>
              </a:rPr>
              <a:t>et bien qu'il ne peut pas résister à une inondation stagnante,</a:t>
            </a:r>
            <a:r>
              <a:rPr lang="fr-FR" sz="1200" dirty="0">
                <a:solidFill>
                  <a:srgbClr val="231F20"/>
                </a:solidFill>
                <a:ea typeface="Calibri" panose="020F0502020204030204" pitchFamily="34" charset="0"/>
                <a:cs typeface="Univers-Medium"/>
              </a:rPr>
              <a:t> </a:t>
            </a:r>
            <a:r>
              <a:rPr lang="fr-FR" sz="1200" dirty="0">
                <a:solidFill>
                  <a:srgbClr val="008000"/>
                </a:solidFill>
                <a:ea typeface="Calibri" panose="020F0502020204030204" pitchFamily="34" charset="0"/>
                <a:cs typeface="Univers-Medium"/>
              </a:rPr>
              <a:t>il peut tolérer une large gamme de caractéristiques physiques du site</a:t>
            </a:r>
            <a:r>
              <a:rPr lang="fr-FR" sz="1200" dirty="0">
                <a:solidFill>
                  <a:srgbClr val="231F20"/>
                </a:solidFill>
                <a:ea typeface="Calibri" panose="020F0502020204030204" pitchFamily="34" charset="0"/>
                <a:cs typeface="Univers-Medium"/>
              </a:rPr>
              <a:t>. Il préfère les zones semi-arides et les savanes boisées, et peut également être trouvée de plus en plus le long du ruisseau et des rives. Il ne pénètre pas dans la forêt tropicale. </a:t>
            </a:r>
            <a:r>
              <a:rPr lang="fr-FR" sz="1200" dirty="0">
                <a:solidFill>
                  <a:srgbClr val="008000"/>
                </a:solidFill>
                <a:ea typeface="Calibri" panose="020F0502020204030204" pitchFamily="34" charset="0"/>
                <a:cs typeface="Univers-Medium"/>
              </a:rPr>
              <a:t>Son système racinaire étendu contribue à sa résistance à la sécheresse et au vent. Il tolère également de l'air et du brouillard salin dans les régions côtières, et les climats de mousson même, où il a prouvé sa valeur pour les plantations. </a:t>
            </a:r>
            <a:r>
              <a:rPr lang="fr-FR" sz="1200" u="sng" dirty="0">
                <a:solidFill>
                  <a:srgbClr val="009900"/>
                </a:solidFill>
                <a:ea typeface="Times New Roman" panose="02020603050405020304" pitchFamily="18" charset="0"/>
              </a:rPr>
              <a:t>Boisson</a:t>
            </a:r>
            <a:r>
              <a:rPr lang="fr-FR" sz="1200" dirty="0">
                <a:solidFill>
                  <a:srgbClr val="009900"/>
                </a:solidFill>
                <a:ea typeface="Times New Roman" panose="02020603050405020304" pitchFamily="18" charset="0"/>
              </a:rPr>
              <a:t> </a:t>
            </a:r>
            <a:r>
              <a:rPr lang="fr-FR" sz="1200" dirty="0">
                <a:solidFill>
                  <a:srgbClr val="00CC00"/>
                </a:solidFill>
                <a:ea typeface="Times New Roman" panose="02020603050405020304" pitchFamily="18" charset="0"/>
              </a:rPr>
              <a:t>: </a:t>
            </a:r>
            <a:r>
              <a:rPr lang="fr-FR" sz="1200" b="1" dirty="0">
                <a:solidFill>
                  <a:srgbClr val="008000"/>
                </a:solidFill>
                <a:ea typeface="Times New Roman" panose="02020603050405020304" pitchFamily="18" charset="0"/>
              </a:rPr>
              <a:t>Il est cultivé pour ses fruits</a:t>
            </a:r>
            <a:r>
              <a:rPr lang="fr-FR" sz="1200" dirty="0">
                <a:solidFill>
                  <a:srgbClr val="008000"/>
                </a:solidFill>
                <a:ea typeface="Times New Roman" panose="02020603050405020304" pitchFamily="18" charset="0"/>
              </a:rPr>
              <a:t>, les</a:t>
            </a:r>
            <a:r>
              <a:rPr lang="fr-FR" sz="1200" dirty="0">
                <a:ea typeface="Times New Roman" panose="02020603050405020304" pitchFamily="18" charset="0"/>
              </a:rPr>
              <a:t> </a:t>
            </a:r>
            <a:r>
              <a:rPr lang="fr-FR" sz="1200" b="1" u="sng" dirty="0">
                <a:solidFill>
                  <a:srgbClr val="0000FF"/>
                </a:solidFill>
                <a:ea typeface="Times New Roman" panose="02020603050405020304" pitchFamily="18" charset="0"/>
                <a:hlinkClick r:id="rId5" tooltip="Tamarin (fruit)"/>
              </a:rPr>
              <a:t>tamarins</a:t>
            </a:r>
            <a:r>
              <a:rPr lang="fr-FR" sz="1200" dirty="0">
                <a:solidFill>
                  <a:srgbClr val="008000"/>
                </a:solidFill>
                <a:ea typeface="Times New Roman" panose="02020603050405020304" pitchFamily="18" charset="0"/>
              </a:rPr>
              <a:t>,</a:t>
            </a:r>
            <a:r>
              <a:rPr lang="fr-FR" sz="1200" dirty="0">
                <a:ea typeface="Times New Roman" panose="02020603050405020304" pitchFamily="18" charset="0"/>
              </a:rPr>
              <a:t> </a:t>
            </a:r>
            <a:r>
              <a:rPr lang="fr-FR" sz="1200" dirty="0">
                <a:solidFill>
                  <a:srgbClr val="008000"/>
                </a:solidFill>
                <a:ea typeface="Times New Roman" panose="02020603050405020304" pitchFamily="18" charset="0"/>
              </a:rPr>
              <a:t>parfois appelés «</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6" tooltip="Datte"/>
              </a:rPr>
              <a:t>dattes</a:t>
            </a:r>
            <a:r>
              <a:rPr lang="fr-FR" sz="1200" dirty="0">
                <a:ea typeface="Times New Roman" panose="02020603050405020304" pitchFamily="18" charset="0"/>
              </a:rPr>
              <a:t> </a:t>
            </a:r>
            <a:r>
              <a:rPr lang="fr-FR" sz="1200" dirty="0">
                <a:solidFill>
                  <a:srgbClr val="008000"/>
                </a:solidFill>
                <a:ea typeface="Times New Roman" panose="02020603050405020304" pitchFamily="18" charset="0"/>
              </a:rPr>
              <a:t>de l'Inde ». La pulpe comestible entourant les graines est à la fois acide et riche en sucre. Elle est employée comme</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7" tooltip="Épice"/>
              </a:rPr>
              <a:t>épice</a:t>
            </a:r>
            <a:r>
              <a:rPr lang="fr-FR" sz="1200" dirty="0">
                <a:ea typeface="Times New Roman" panose="02020603050405020304" pitchFamily="18" charset="0"/>
              </a:rPr>
              <a:t> </a:t>
            </a:r>
            <a:r>
              <a:rPr lang="fr-FR" sz="1200" dirty="0">
                <a:solidFill>
                  <a:srgbClr val="008000"/>
                </a:solidFill>
                <a:ea typeface="Times New Roman" panose="02020603050405020304" pitchFamily="18" charset="0"/>
              </a:rPr>
              <a:t>dans la cuisine indienne et du</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8" tooltip="Moyen-Orient"/>
              </a:rPr>
              <a:t>Moyen-Orient</a:t>
            </a:r>
            <a:r>
              <a:rPr lang="fr-FR" sz="1200" dirty="0">
                <a:solidFill>
                  <a:srgbClr val="00CC00"/>
                </a:solidFill>
                <a:ea typeface="Times New Roman" panose="02020603050405020304" pitchFamily="18" charset="0"/>
              </a:rPr>
              <a:t>. </a:t>
            </a:r>
            <a:r>
              <a:rPr lang="fr-FR" sz="1200" dirty="0">
                <a:solidFill>
                  <a:srgbClr val="008000"/>
                </a:solidFill>
                <a:ea typeface="Times New Roman" panose="02020603050405020304" pitchFamily="18" charset="0"/>
              </a:rPr>
              <a:t>Elle donne une saveur aigre. Il est utilisé dans les</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9" tooltip="Curry"/>
              </a:rPr>
              <a:t>currys</a:t>
            </a:r>
            <a:r>
              <a:rPr lang="fr-FR" sz="1200" dirty="0">
                <a:solidFill>
                  <a:srgbClr val="008000"/>
                </a:solidFill>
                <a:ea typeface="Times New Roman" panose="02020603050405020304" pitchFamily="18" charset="0"/>
              </a:rPr>
              <a:t>, les plats de</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10" tooltip="Lentille"/>
              </a:rPr>
              <a:t>lentilles</a:t>
            </a:r>
            <a:r>
              <a:rPr lang="fr-FR" sz="1200" dirty="0">
                <a:solidFill>
                  <a:srgbClr val="008000"/>
                </a:solidFill>
                <a:ea typeface="Times New Roman" panose="02020603050405020304" pitchFamily="18" charset="0"/>
              </a:rPr>
              <a:t>, les</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11" tooltip="Chutney"/>
              </a:rPr>
              <a:t>chutneys</a:t>
            </a:r>
            <a:r>
              <a:rPr lang="fr-FR" sz="1200" dirty="0">
                <a:ea typeface="Times New Roman" panose="02020603050405020304" pitchFamily="18" charset="0"/>
              </a:rPr>
              <a:t> </a:t>
            </a:r>
            <a:r>
              <a:rPr lang="fr-FR" sz="1200" dirty="0">
                <a:solidFill>
                  <a:srgbClr val="008000"/>
                </a:solidFill>
                <a:ea typeface="Times New Roman" panose="02020603050405020304" pitchFamily="18" charset="0"/>
              </a:rPr>
              <a:t>doux, ou sert à parfumer le</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12" tooltip="Riz"/>
              </a:rPr>
              <a:t>riz</a:t>
            </a:r>
            <a:r>
              <a:rPr lang="fr-FR" sz="1200" dirty="0">
                <a:solidFill>
                  <a:srgbClr val="008000"/>
                </a:solidFill>
                <a:ea typeface="Times New Roman" panose="02020603050405020304" pitchFamily="18" charset="0"/>
              </a:rPr>
              <a:t>. C'est un ingrédient important de la </a:t>
            </a:r>
            <a:r>
              <a:rPr lang="fr-FR" sz="1200" i="1" dirty="0">
                <a:solidFill>
                  <a:srgbClr val="008000"/>
                </a:solidFill>
                <a:ea typeface="Times New Roman" panose="02020603050405020304" pitchFamily="18" charset="0"/>
              </a:rPr>
              <a:t>Worcestershire sauce</a:t>
            </a:r>
            <a:r>
              <a:rPr lang="fr-FR" sz="1200" dirty="0">
                <a:solidFill>
                  <a:srgbClr val="008000"/>
                </a:solidFill>
                <a:ea typeface="Times New Roman" panose="02020603050405020304" pitchFamily="18" charset="0"/>
              </a:rPr>
              <a:t>. La</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13" tooltip="Pectine"/>
              </a:rPr>
              <a:t>pectine</a:t>
            </a:r>
            <a:r>
              <a:rPr lang="fr-FR" sz="1200" dirty="0">
                <a:ea typeface="Times New Roman" panose="02020603050405020304" pitchFamily="18" charset="0"/>
              </a:rPr>
              <a:t> </a:t>
            </a:r>
            <a:r>
              <a:rPr lang="fr-FR" sz="1200" dirty="0">
                <a:solidFill>
                  <a:srgbClr val="008000"/>
                </a:solidFill>
                <a:ea typeface="Times New Roman" panose="02020603050405020304" pitchFamily="18" charset="0"/>
              </a:rPr>
              <a:t>qu'il contient est utilisée dans la confiture industrielle. Le jus très acide (riche en</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14" tooltip="Acide tartrique"/>
              </a:rPr>
              <a:t>acide tartrique</a:t>
            </a:r>
            <a:r>
              <a:rPr lang="fr-FR" sz="1200" dirty="0">
                <a:solidFill>
                  <a:srgbClr val="008000"/>
                </a:solidFill>
                <a:ea typeface="Times New Roman" panose="02020603050405020304" pitchFamily="18" charset="0"/>
              </a:rPr>
              <a:t>) trouve un usage comparable au jus de</a:t>
            </a:r>
            <a:r>
              <a:rPr lang="fr-FR" sz="1200" dirty="0">
                <a:ea typeface="Times New Roman" panose="02020603050405020304" pitchFamily="18" charset="0"/>
              </a:rPr>
              <a:t> </a:t>
            </a:r>
            <a:r>
              <a:rPr lang="fr-FR" sz="1200" u="sng" dirty="0">
                <a:solidFill>
                  <a:srgbClr val="0000FF"/>
                </a:solidFill>
                <a:ea typeface="Times New Roman" panose="02020603050405020304" pitchFamily="18" charset="0"/>
                <a:hlinkClick r:id="rId15" tooltip="Citron"/>
              </a:rPr>
              <a:t>citron</a:t>
            </a:r>
            <a:r>
              <a:rPr lang="fr-FR" sz="1200" dirty="0">
                <a:ea typeface="Times New Roman" panose="02020603050405020304" pitchFamily="18" charset="0"/>
              </a:rPr>
              <a:t>. </a:t>
            </a:r>
            <a:r>
              <a:rPr lang="fr-FR" sz="1200" dirty="0">
                <a:solidFill>
                  <a:srgbClr val="008000"/>
                </a:solidFill>
                <a:ea typeface="Calibri" panose="020F0502020204030204" pitchFamily="34" charset="0"/>
              </a:rPr>
              <a:t>Il peut être utilisé comme</a:t>
            </a:r>
            <a:r>
              <a:rPr lang="fr-FR" sz="1200" dirty="0">
                <a:ea typeface="Calibri" panose="020F0502020204030204" pitchFamily="34" charset="0"/>
              </a:rPr>
              <a:t> </a:t>
            </a:r>
            <a:r>
              <a:rPr lang="fr-FR" sz="1200" i="1" u="sng" dirty="0">
                <a:solidFill>
                  <a:srgbClr val="0000FF"/>
                </a:solidFill>
                <a:ea typeface="Calibri" panose="020F0502020204030204" pitchFamily="34" charset="0"/>
                <a:hlinkClick r:id="rId16" tooltip="Laxatif"/>
              </a:rPr>
              <a:t>laxatif</a:t>
            </a:r>
            <a:r>
              <a:rPr lang="fr-FR" sz="1200" dirty="0">
                <a:solidFill>
                  <a:srgbClr val="00CC00"/>
                </a:solidFill>
                <a:ea typeface="Calibri" panose="020F0502020204030204" pitchFamily="34" charset="0"/>
              </a:rPr>
              <a:t> </a:t>
            </a:r>
            <a:r>
              <a:rPr lang="fr-FR" sz="1200" dirty="0">
                <a:solidFill>
                  <a:srgbClr val="008000"/>
                </a:solidFill>
                <a:ea typeface="Calibri" panose="020F0502020204030204" pitchFamily="34" charset="0"/>
              </a:rPr>
              <a:t>ou pour aider à la digestion. Source  : </a:t>
            </a:r>
            <a:r>
              <a:rPr lang="fr-FR" sz="1200" dirty="0">
                <a:solidFill>
                  <a:srgbClr val="008000"/>
                </a:solidFill>
                <a:ea typeface="Calibri" panose="020F0502020204030204" pitchFamily="34" charset="0"/>
                <a:hlinkClick r:id="rId17"/>
              </a:rPr>
              <a:t>http://benjamin.lisan.free.fr/projetsreforestation/Fiche-presentation-tamarinier.doc</a:t>
            </a:r>
            <a:r>
              <a:rPr lang="fr-FR" sz="1200" dirty="0">
                <a:solidFill>
                  <a:srgbClr val="008000"/>
                </a:solidFill>
                <a:ea typeface="Calibri" panose="020F0502020204030204" pitchFamily="34" charset="0"/>
              </a:rPr>
              <a:t> </a:t>
            </a:r>
            <a:endParaRPr lang="fr-FR" sz="1400" dirty="0">
              <a:effectLst/>
              <a:latin typeface="Times New Roman" panose="02020603050405020304" pitchFamily="18" charset="0"/>
              <a:ea typeface="Times New Roman" panose="02020603050405020304" pitchFamily="18" charset="0"/>
            </a:endParaRPr>
          </a:p>
        </p:txBody>
      </p:sp>
      <p:pic>
        <p:nvPicPr>
          <p:cNvPr id="84998" name="Picture 6" descr="250px-Tamarindus_indica_2">
            <a:extLst>
              <a:ext uri="{FF2B5EF4-FFF2-40B4-BE49-F238E27FC236}">
                <a16:creationId xmlns:a16="http://schemas.microsoft.com/office/drawing/2014/main" id="{3B106EA3-5C3E-42FC-8908-D2F197B1ECB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74100" y="4303058"/>
            <a:ext cx="1959311" cy="25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7" descr="220PX-~2">
            <a:extLst>
              <a:ext uri="{FF2B5EF4-FFF2-40B4-BE49-F238E27FC236}">
                <a16:creationId xmlns:a16="http://schemas.microsoft.com/office/drawing/2014/main" id="{9FBED69A-A4F5-4FE7-BEC6-B825F0A1FA4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42792" y="4280365"/>
            <a:ext cx="20002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8" descr="200px-Tamarindus_indica_pods2">
            <a:extLst>
              <a:ext uri="{FF2B5EF4-FFF2-40B4-BE49-F238E27FC236}">
                <a16:creationId xmlns:a16="http://schemas.microsoft.com/office/drawing/2014/main" id="{AAD5C359-41C6-429E-9CF9-748DD7A29E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36481" y="4337515"/>
            <a:ext cx="1905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9" descr="175px-Tamarin_echelle_main">
            <a:extLst>
              <a:ext uri="{FF2B5EF4-FFF2-40B4-BE49-F238E27FC236}">
                <a16:creationId xmlns:a16="http://schemas.microsoft.com/office/drawing/2014/main" id="{13F1508E-8A98-4DBD-8487-BB4FA3159D8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84146" y="4518084"/>
            <a:ext cx="1551023" cy="236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10" descr="220px-Tamarindus_indica-flowers">
            <a:extLst>
              <a:ext uri="{FF2B5EF4-FFF2-40B4-BE49-F238E27FC236}">
                <a16:creationId xmlns:a16="http://schemas.microsoft.com/office/drawing/2014/main" id="{516EB3BF-464B-47BB-A981-C0FE22AC996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91750" y="0"/>
            <a:ext cx="20002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4BED3E2-4B53-4A0D-96B1-37D8A13E3F88}"/>
              </a:ext>
            </a:extLst>
          </p:cNvPr>
          <p:cNvSpPr/>
          <p:nvPr/>
        </p:nvSpPr>
        <p:spPr>
          <a:xfrm>
            <a:off x="8725923" y="407599"/>
            <a:ext cx="1417119" cy="276999"/>
          </a:xfrm>
          <a:prstGeom prst="rect">
            <a:avLst/>
          </a:prstGeom>
        </p:spPr>
        <p:txBody>
          <a:bodyPr wrap="none">
            <a:spAutoFit/>
          </a:bodyPr>
          <a:lstStyle/>
          <a:p>
            <a:pPr algn="r"/>
            <a:r>
              <a:rPr lang="fr-FR" sz="1200" dirty="0">
                <a:solidFill>
                  <a:schemeClr val="accent2">
                    <a:lumMod val="50000"/>
                  </a:schemeClr>
                </a:solidFill>
                <a:ea typeface="Calibri" panose="020F0502020204030204" pitchFamily="34" charset="0"/>
                <a:cs typeface="Times New Roman" panose="02020603050405020304" pitchFamily="18" charset="0"/>
              </a:rPr>
              <a:t>Fleur de tamarinier </a:t>
            </a:r>
            <a:endParaRPr lang="fr-FR" sz="1200" dirty="0">
              <a:solidFill>
                <a:schemeClr val="accent2">
                  <a:lumMod val="50000"/>
                </a:schemeClr>
              </a:solidFill>
            </a:endParaRPr>
          </a:p>
        </p:txBody>
      </p:sp>
      <p:pic>
        <p:nvPicPr>
          <p:cNvPr id="85003" name="Picture 11" descr="refresco de tamarindo2">
            <a:extLst>
              <a:ext uri="{FF2B5EF4-FFF2-40B4-BE49-F238E27FC236}">
                <a16:creationId xmlns:a16="http://schemas.microsoft.com/office/drawing/2014/main" id="{EB4C21A2-371D-4317-B953-4745EC7C4CB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52750" y="5257799"/>
            <a:ext cx="13811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2" descr="refresco de tamarindo3">
            <a:extLst>
              <a:ext uri="{FF2B5EF4-FFF2-40B4-BE49-F238E27FC236}">
                <a16:creationId xmlns:a16="http://schemas.microsoft.com/office/drawing/2014/main" id="{1875AF5F-FE79-4019-884A-BDB6E523D5B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64316" y="4518084"/>
            <a:ext cx="10763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BC7D2550-9DB3-4C6F-8849-755DACF2E3BB}"/>
              </a:ext>
            </a:extLst>
          </p:cNvPr>
          <p:cNvPicPr>
            <a:picLocks noChangeAspect="1"/>
          </p:cNvPicPr>
          <p:nvPr/>
        </p:nvPicPr>
        <p:blipFill>
          <a:blip r:embed="rId25"/>
          <a:stretch>
            <a:fillRect/>
          </a:stretch>
        </p:blipFill>
        <p:spPr>
          <a:xfrm>
            <a:off x="1353379" y="4529753"/>
            <a:ext cx="809625" cy="1495425"/>
          </a:xfrm>
          <a:prstGeom prst="rect">
            <a:avLst/>
          </a:prstGeom>
        </p:spPr>
      </p:pic>
      <p:pic>
        <p:nvPicPr>
          <p:cNvPr id="85005" name="Picture 13" descr="tamarid wood2">
            <a:extLst>
              <a:ext uri="{FF2B5EF4-FFF2-40B4-BE49-F238E27FC236}">
                <a16:creationId xmlns:a16="http://schemas.microsoft.com/office/drawing/2014/main" id="{635BCCCE-802F-45BF-BD98-6088136E980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16200000">
            <a:off x="-127707" y="4784247"/>
            <a:ext cx="1596978" cy="106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005894BF-999E-4CA5-A0F2-024E2AA19ABB}"/>
              </a:ext>
            </a:extLst>
          </p:cNvPr>
          <p:cNvSpPr txBox="1"/>
          <p:nvPr/>
        </p:nvSpPr>
        <p:spPr>
          <a:xfrm>
            <a:off x="198439" y="6115063"/>
            <a:ext cx="1004670" cy="276999"/>
          </a:xfrm>
          <a:prstGeom prst="rect">
            <a:avLst/>
          </a:prstGeom>
          <a:noFill/>
        </p:spPr>
        <p:txBody>
          <a:bodyPr wrap="square" rtlCol="0">
            <a:spAutoFit/>
          </a:bodyPr>
          <a:lstStyle/>
          <a:p>
            <a:pPr algn="ctr"/>
            <a:r>
              <a:rPr lang="fr-FR" sz="1200" dirty="0">
                <a:solidFill>
                  <a:schemeClr val="accent2">
                    <a:lumMod val="50000"/>
                  </a:schemeClr>
                </a:solidFill>
              </a:rPr>
              <a:t>Bois</a:t>
            </a:r>
          </a:p>
        </p:txBody>
      </p:sp>
      <p:sp>
        <p:nvSpPr>
          <p:cNvPr id="18" name="ZoneTexte 17">
            <a:extLst>
              <a:ext uri="{FF2B5EF4-FFF2-40B4-BE49-F238E27FC236}">
                <a16:creationId xmlns:a16="http://schemas.microsoft.com/office/drawing/2014/main" id="{3A5C715A-005F-406E-8C0C-6E838F4DB4A3}"/>
              </a:ext>
            </a:extLst>
          </p:cNvPr>
          <p:cNvSpPr txBox="1"/>
          <p:nvPr/>
        </p:nvSpPr>
        <p:spPr>
          <a:xfrm>
            <a:off x="1158334" y="6025178"/>
            <a:ext cx="1004670" cy="276999"/>
          </a:xfrm>
          <a:prstGeom prst="rect">
            <a:avLst/>
          </a:prstGeom>
          <a:noFill/>
        </p:spPr>
        <p:txBody>
          <a:bodyPr wrap="square" rtlCol="0">
            <a:spAutoFit/>
          </a:bodyPr>
          <a:lstStyle/>
          <a:p>
            <a:pPr algn="ctr"/>
            <a:r>
              <a:rPr lang="fr-FR" sz="1200" dirty="0">
                <a:solidFill>
                  <a:schemeClr val="accent2">
                    <a:lumMod val="50000"/>
                  </a:schemeClr>
                </a:solidFill>
              </a:rPr>
              <a:t>Boisson</a:t>
            </a:r>
          </a:p>
        </p:txBody>
      </p:sp>
      <p:pic>
        <p:nvPicPr>
          <p:cNvPr id="85006" name="Picture 14" descr="image002">
            <a:extLst>
              <a:ext uri="{FF2B5EF4-FFF2-40B4-BE49-F238E27FC236}">
                <a16:creationId xmlns:a16="http://schemas.microsoft.com/office/drawing/2014/main" id="{E5B7650B-1F4C-4AFE-85F0-2C167686515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41619" y="170657"/>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7" name="Picture 15" descr="fruitsLogo9_ss">
            <a:extLst>
              <a:ext uri="{FF2B5EF4-FFF2-40B4-BE49-F238E27FC236}">
                <a16:creationId xmlns:a16="http://schemas.microsoft.com/office/drawing/2014/main" id="{BF5F0496-4931-4D95-BB52-E9CE3E6333C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60669" y="212034"/>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8" name="Picture 16" descr="medicament2_s">
            <a:extLst>
              <a:ext uri="{FF2B5EF4-FFF2-40B4-BE49-F238E27FC236}">
                <a16:creationId xmlns:a16="http://schemas.microsoft.com/office/drawing/2014/main" id="{B2E1E95F-6C5F-4CA6-B59E-AE376A06EAA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79719" y="146049"/>
            <a:ext cx="36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785CA51-9366-4D9C-A5A8-5664F15E0076}"/>
              </a:ext>
            </a:extLst>
          </p:cNvPr>
          <p:cNvSpPr>
            <a:spLocks noGrp="1"/>
          </p:cNvSpPr>
          <p:nvPr>
            <p:ph type="sldNum" sz="quarter" idx="12"/>
          </p:nvPr>
        </p:nvSpPr>
        <p:spPr>
          <a:xfrm>
            <a:off x="198438" y="158750"/>
            <a:ext cx="517525" cy="284163"/>
          </a:xfrm>
        </p:spPr>
        <p:txBody>
          <a:bodyPr/>
          <a:lstStyle/>
          <a:p>
            <a:pPr>
              <a:defRPr/>
            </a:pPr>
            <a:fld id="{CE1CD319-EF0C-4D06-9DF9-62976298D7B3}" type="slidenum">
              <a:rPr lang="fr-FR"/>
              <a:pPr>
                <a:defRPr/>
              </a:pPr>
              <a:t>99</a:t>
            </a:fld>
            <a:endParaRPr lang="fr-FR"/>
          </a:p>
        </p:txBody>
      </p:sp>
      <p:sp>
        <p:nvSpPr>
          <p:cNvPr id="86019" name="Rectangle 5">
            <a:extLst>
              <a:ext uri="{FF2B5EF4-FFF2-40B4-BE49-F238E27FC236}">
                <a16:creationId xmlns:a16="http://schemas.microsoft.com/office/drawing/2014/main" id="{336721C1-64F4-4B51-B004-79C9647C2057}"/>
              </a:ext>
            </a:extLst>
          </p:cNvPr>
          <p:cNvSpPr>
            <a:spLocks noChangeArrowheads="1"/>
          </p:cNvSpPr>
          <p:nvPr/>
        </p:nvSpPr>
        <p:spPr bwMode="auto">
          <a:xfrm>
            <a:off x="3462337" y="79375"/>
            <a:ext cx="3605213" cy="368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008000"/>
                </a:solidFill>
              </a:rPr>
              <a:t>Agroforesterie - Climat tropical sec</a:t>
            </a:r>
          </a:p>
        </p:txBody>
      </p:sp>
      <p:sp>
        <p:nvSpPr>
          <p:cNvPr id="86020" name="ZoneTexte 3">
            <a:extLst>
              <a:ext uri="{FF2B5EF4-FFF2-40B4-BE49-F238E27FC236}">
                <a16:creationId xmlns:a16="http://schemas.microsoft.com/office/drawing/2014/main" id="{2B3DB41C-7214-437D-B279-40BE254AED38}"/>
              </a:ext>
            </a:extLst>
          </p:cNvPr>
          <p:cNvSpPr txBox="1">
            <a:spLocks noChangeArrowheads="1"/>
          </p:cNvSpPr>
          <p:nvPr/>
        </p:nvSpPr>
        <p:spPr bwMode="auto">
          <a:xfrm>
            <a:off x="63500" y="546100"/>
            <a:ext cx="7929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3. Arbres bons candidats à l’agroforesterie en Climat tropical sec</a:t>
            </a:r>
            <a:r>
              <a:rPr lang="fr-FR" altLang="fr-FR" dirty="0">
                <a:solidFill>
                  <a:srgbClr val="008000"/>
                </a:solidFill>
              </a:rPr>
              <a:t> </a:t>
            </a:r>
            <a:r>
              <a:rPr lang="fr-FR" altLang="fr-FR" b="1" dirty="0">
                <a:solidFill>
                  <a:srgbClr val="008000"/>
                </a:solidFill>
              </a:rPr>
              <a:t>: arbres moyens</a:t>
            </a:r>
            <a:r>
              <a:rPr lang="fr-FR" altLang="fr-FR" dirty="0">
                <a:solidFill>
                  <a:srgbClr val="008000"/>
                </a:solidFill>
              </a:rPr>
              <a:t> </a:t>
            </a:r>
          </a:p>
        </p:txBody>
      </p:sp>
      <p:sp>
        <p:nvSpPr>
          <p:cNvPr id="86021" name="Rectangle 4">
            <a:extLst>
              <a:ext uri="{FF2B5EF4-FFF2-40B4-BE49-F238E27FC236}">
                <a16:creationId xmlns:a16="http://schemas.microsoft.com/office/drawing/2014/main" id="{4E855E88-ACB7-4B25-97FF-1A581002BD38}"/>
              </a:ext>
            </a:extLst>
          </p:cNvPr>
          <p:cNvSpPr>
            <a:spLocks noChangeArrowheads="1"/>
          </p:cNvSpPr>
          <p:nvPr/>
        </p:nvSpPr>
        <p:spPr bwMode="auto">
          <a:xfrm>
            <a:off x="63500" y="830263"/>
            <a:ext cx="85856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3.35. </a:t>
            </a:r>
            <a:r>
              <a:rPr lang="fr-FR" i="1" dirty="0" err="1">
                <a:solidFill>
                  <a:srgbClr val="008000"/>
                </a:solidFill>
              </a:rPr>
              <a:t>Butyrospermum</a:t>
            </a:r>
            <a:r>
              <a:rPr lang="fr-FR" i="1" dirty="0">
                <a:solidFill>
                  <a:srgbClr val="008000"/>
                </a:solidFill>
              </a:rPr>
              <a:t> </a:t>
            </a:r>
            <a:r>
              <a:rPr lang="fr-FR" i="1" dirty="0" err="1">
                <a:solidFill>
                  <a:srgbClr val="008000"/>
                </a:solidFill>
              </a:rPr>
              <a:t>parkii</a:t>
            </a:r>
            <a:r>
              <a:rPr lang="fr-FR" i="1" dirty="0">
                <a:solidFill>
                  <a:srgbClr val="008000"/>
                </a:solidFill>
              </a:rPr>
              <a:t> </a:t>
            </a:r>
            <a:r>
              <a:rPr lang="fr-FR" dirty="0">
                <a:solidFill>
                  <a:srgbClr val="008000"/>
                </a:solidFill>
              </a:rPr>
              <a:t>ou </a:t>
            </a:r>
            <a:r>
              <a:rPr lang="fr-FR" i="1" dirty="0" err="1">
                <a:solidFill>
                  <a:srgbClr val="008000"/>
                </a:solidFill>
              </a:rPr>
              <a:t>Vitellaria</a:t>
            </a:r>
            <a:r>
              <a:rPr lang="fr-FR" i="1" dirty="0">
                <a:solidFill>
                  <a:srgbClr val="008000"/>
                </a:solidFill>
              </a:rPr>
              <a:t> </a:t>
            </a:r>
            <a:r>
              <a:rPr lang="fr-FR" i="1" dirty="0" err="1">
                <a:solidFill>
                  <a:srgbClr val="008000"/>
                </a:solidFill>
              </a:rPr>
              <a:t>paradoxa</a:t>
            </a:r>
            <a:r>
              <a:rPr lang="fr-FR" i="1" dirty="0">
                <a:solidFill>
                  <a:srgbClr val="008000"/>
                </a:solidFill>
              </a:rPr>
              <a:t> </a:t>
            </a:r>
            <a:r>
              <a:rPr lang="fr-FR" dirty="0">
                <a:solidFill>
                  <a:srgbClr val="008000"/>
                </a:solidFill>
              </a:rPr>
              <a:t>(</a:t>
            </a:r>
            <a:r>
              <a:rPr lang="fr-FR" b="1" dirty="0">
                <a:solidFill>
                  <a:srgbClr val="008000"/>
                </a:solidFill>
              </a:rPr>
              <a:t>Karité</a:t>
            </a:r>
            <a:r>
              <a:rPr lang="fr-FR" dirty="0">
                <a:solidFill>
                  <a:srgbClr val="008000"/>
                </a:solidFill>
              </a:rPr>
              <a:t>) (famille des</a:t>
            </a:r>
            <a:r>
              <a:rPr lang="fr-FR" dirty="0"/>
              <a:t> </a:t>
            </a:r>
            <a:r>
              <a:rPr lang="fr-FR" i="1" u="sng" dirty="0" err="1">
                <a:hlinkClick r:id="rId2"/>
              </a:rPr>
              <a:t>Sapotaceae</a:t>
            </a:r>
            <a:r>
              <a:rPr lang="fr-FR" altLang="fr-FR" dirty="0">
                <a:solidFill>
                  <a:srgbClr val="008000"/>
                </a:solidFill>
              </a:rPr>
              <a:t>)</a:t>
            </a:r>
          </a:p>
        </p:txBody>
      </p:sp>
      <p:pic>
        <p:nvPicPr>
          <p:cNvPr id="86022" name="Image 5">
            <a:extLst>
              <a:ext uri="{FF2B5EF4-FFF2-40B4-BE49-F238E27FC236}">
                <a16:creationId xmlns:a16="http://schemas.microsoft.com/office/drawing/2014/main" id="{2F5582FE-84E3-4B28-A1F9-57DED183D6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5259388"/>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Image 6">
            <a:extLst>
              <a:ext uri="{FF2B5EF4-FFF2-40B4-BE49-F238E27FC236}">
                <a16:creationId xmlns:a16="http://schemas.microsoft.com/office/drawing/2014/main" id="{4B89D024-FC10-4371-9456-4A1B715100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 y="5327650"/>
            <a:ext cx="20447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Image 7">
            <a:extLst>
              <a:ext uri="{FF2B5EF4-FFF2-40B4-BE49-F238E27FC236}">
                <a16:creationId xmlns:a16="http://schemas.microsoft.com/office/drawing/2014/main" id="{55C08295-7363-4897-825A-54D540B98E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1587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Image 8">
            <a:extLst>
              <a:ext uri="{FF2B5EF4-FFF2-40B4-BE49-F238E27FC236}">
                <a16:creationId xmlns:a16="http://schemas.microsoft.com/office/drawing/2014/main" id="{074B683C-8942-4DDA-83F8-F68C3F82B8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52013" y="2017713"/>
            <a:ext cx="24272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Image 9">
            <a:extLst>
              <a:ext uri="{FF2B5EF4-FFF2-40B4-BE49-F238E27FC236}">
                <a16:creationId xmlns:a16="http://schemas.microsoft.com/office/drawing/2014/main" id="{26BFCFFF-5A67-41C2-874B-856CB830B9C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52013" y="4735513"/>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Image 10">
            <a:extLst>
              <a:ext uri="{FF2B5EF4-FFF2-40B4-BE49-F238E27FC236}">
                <a16:creationId xmlns:a16="http://schemas.microsoft.com/office/drawing/2014/main" id="{67B80AED-28E0-40C2-85A8-1D119480955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86613" y="5033963"/>
            <a:ext cx="2441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Image 11">
            <a:extLst>
              <a:ext uri="{FF2B5EF4-FFF2-40B4-BE49-F238E27FC236}">
                <a16:creationId xmlns:a16="http://schemas.microsoft.com/office/drawing/2014/main" id="{ACA357B8-3394-471F-829A-B1CD9ACC290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52925" y="47752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ZoneTexte 12">
            <a:extLst>
              <a:ext uri="{FF2B5EF4-FFF2-40B4-BE49-F238E27FC236}">
                <a16:creationId xmlns:a16="http://schemas.microsoft.com/office/drawing/2014/main" id="{CB93851F-2229-4F4B-9957-9D60BEB2E56D}"/>
              </a:ext>
            </a:extLst>
          </p:cNvPr>
          <p:cNvSpPr txBox="1">
            <a:spLocks noChangeArrowheads="1"/>
          </p:cNvSpPr>
          <p:nvPr/>
        </p:nvSpPr>
        <p:spPr bwMode="auto">
          <a:xfrm>
            <a:off x="63500" y="1198563"/>
            <a:ext cx="9688513"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Cet arbre pousse dans les </a:t>
            </a:r>
            <a:r>
              <a:rPr lang="fr-FR" altLang="fr-FR" dirty="0">
                <a:solidFill>
                  <a:srgbClr val="008000"/>
                </a:solidFill>
                <a:hlinkClick r:id="rId10" tooltip="Savane"/>
              </a:rPr>
              <a:t>savanes</a:t>
            </a:r>
            <a:r>
              <a:rPr lang="fr-FR" altLang="fr-FR" dirty="0">
                <a:solidFill>
                  <a:srgbClr val="008000"/>
                </a:solidFill>
              </a:rPr>
              <a:t> arborées d'</a:t>
            </a:r>
            <a:r>
              <a:rPr lang="fr-FR" altLang="fr-FR" dirty="0">
                <a:solidFill>
                  <a:srgbClr val="008000"/>
                </a:solidFill>
                <a:hlinkClick r:id="rId11" tooltip="Afrique de l'Ouest"/>
              </a:rPr>
              <a:t>Afrique de l'Ouest</a:t>
            </a:r>
            <a:r>
              <a:rPr lang="fr-FR" altLang="fr-FR" dirty="0">
                <a:solidFill>
                  <a:srgbClr val="008000"/>
                </a:solidFill>
              </a:rPr>
              <a:t> (</a:t>
            </a:r>
            <a:r>
              <a:rPr lang="fr-FR" altLang="fr-FR" dirty="0">
                <a:solidFill>
                  <a:srgbClr val="008000"/>
                </a:solidFill>
                <a:hlinkClick r:id="rId12" tooltip="Mali"/>
              </a:rPr>
              <a:t>Mali</a:t>
            </a:r>
            <a:r>
              <a:rPr lang="fr-FR" altLang="fr-FR" dirty="0">
                <a:solidFill>
                  <a:srgbClr val="008000"/>
                </a:solidFill>
              </a:rPr>
              <a:t>, </a:t>
            </a:r>
            <a:r>
              <a:rPr lang="fr-FR" altLang="fr-FR" dirty="0">
                <a:solidFill>
                  <a:srgbClr val="008000"/>
                </a:solidFill>
                <a:hlinkClick r:id="rId13" tooltip="Burkina Faso"/>
              </a:rPr>
              <a:t>Burkina Faso</a:t>
            </a:r>
            <a:r>
              <a:rPr lang="fr-FR" altLang="fr-FR" dirty="0">
                <a:solidFill>
                  <a:srgbClr val="008000"/>
                </a:solidFill>
              </a:rPr>
              <a:t>, </a:t>
            </a:r>
            <a:r>
              <a:rPr lang="fr-FR" altLang="fr-FR" dirty="0">
                <a:solidFill>
                  <a:srgbClr val="008000"/>
                </a:solidFill>
                <a:hlinkClick r:id="rId14" tooltip="Côte d'Ivoire"/>
              </a:rPr>
              <a:t>Côte d'Ivoire</a:t>
            </a:r>
            <a:r>
              <a:rPr lang="fr-FR" altLang="fr-FR" dirty="0">
                <a:solidFill>
                  <a:srgbClr val="008000"/>
                </a:solidFill>
              </a:rPr>
              <a:t>, </a:t>
            </a:r>
            <a:r>
              <a:rPr lang="fr-FR" altLang="fr-FR" dirty="0">
                <a:solidFill>
                  <a:srgbClr val="008000"/>
                </a:solidFill>
                <a:hlinkClick r:id="rId15" tooltip="Ghana"/>
              </a:rPr>
              <a:t>Ghana</a:t>
            </a:r>
            <a:r>
              <a:rPr lang="fr-FR" altLang="fr-FR" dirty="0">
                <a:solidFill>
                  <a:srgbClr val="008000"/>
                </a:solidFill>
              </a:rPr>
              <a:t>, </a:t>
            </a:r>
            <a:r>
              <a:rPr lang="fr-FR" altLang="fr-FR" dirty="0">
                <a:solidFill>
                  <a:srgbClr val="008000"/>
                </a:solidFill>
                <a:hlinkClick r:id="rId16" tooltip="Guinée"/>
              </a:rPr>
              <a:t>Guinée</a:t>
            </a:r>
            <a:r>
              <a:rPr lang="fr-FR" altLang="fr-FR" dirty="0">
                <a:solidFill>
                  <a:srgbClr val="008000"/>
                </a:solidFill>
              </a:rPr>
              <a:t>, </a:t>
            </a:r>
            <a:r>
              <a:rPr lang="fr-FR" altLang="fr-FR" dirty="0">
                <a:solidFill>
                  <a:srgbClr val="008000"/>
                </a:solidFill>
                <a:hlinkClick r:id="rId17" tooltip="Nigeria"/>
              </a:rPr>
              <a:t>Nigeria</a:t>
            </a:r>
            <a:r>
              <a:rPr lang="fr-FR" altLang="fr-FR" dirty="0">
                <a:solidFill>
                  <a:srgbClr val="008000"/>
                </a:solidFill>
              </a:rPr>
              <a:t>, </a:t>
            </a:r>
            <a:r>
              <a:rPr lang="fr-FR" altLang="fr-FR" dirty="0">
                <a:solidFill>
                  <a:srgbClr val="008000"/>
                </a:solidFill>
                <a:hlinkClick r:id="rId18" tooltip="Bénin"/>
              </a:rPr>
              <a:t>Bénin</a:t>
            </a:r>
            <a:r>
              <a:rPr lang="fr-FR" altLang="fr-FR" dirty="0">
                <a:solidFill>
                  <a:srgbClr val="008000"/>
                </a:solidFill>
              </a:rPr>
              <a:t>, Togo, </a:t>
            </a:r>
            <a:r>
              <a:rPr lang="fr-FR" altLang="fr-FR" dirty="0">
                <a:solidFill>
                  <a:srgbClr val="008000"/>
                </a:solidFill>
                <a:hlinkClick r:id="rId19" tooltip="Sénégal"/>
              </a:rPr>
              <a:t>Sénégal</a:t>
            </a:r>
            <a:r>
              <a:rPr lang="fr-FR" altLang="fr-FR" dirty="0">
                <a:solidFill>
                  <a:srgbClr val="008000"/>
                </a:solidFill>
              </a:rPr>
              <a:t>) ainsi qu'</a:t>
            </a:r>
            <a:r>
              <a:rPr lang="fr-FR" altLang="fr-FR" dirty="0" err="1">
                <a:solidFill>
                  <a:srgbClr val="008000"/>
                </a:solidFill>
              </a:rPr>
              <a:t>au</a:t>
            </a:r>
            <a:r>
              <a:rPr lang="fr-FR" altLang="fr-FR" dirty="0" err="1">
                <a:solidFill>
                  <a:srgbClr val="008000"/>
                </a:solidFill>
                <a:hlinkClick r:id="rId20" tooltip="Cameroun"/>
              </a:rPr>
              <a:t>Cameroun</a:t>
            </a:r>
            <a:r>
              <a:rPr lang="fr-FR" altLang="fr-FR" dirty="0">
                <a:solidFill>
                  <a:srgbClr val="008000"/>
                </a:solidFill>
              </a:rPr>
              <a:t>, en </a:t>
            </a:r>
            <a:r>
              <a:rPr lang="fr-FR" altLang="fr-FR" dirty="0">
                <a:solidFill>
                  <a:srgbClr val="008000"/>
                </a:solidFill>
                <a:hlinkClick r:id="rId21" tooltip="République du Congo"/>
              </a:rPr>
              <a:t>République du Congo</a:t>
            </a:r>
            <a:r>
              <a:rPr lang="fr-FR" altLang="fr-FR" dirty="0">
                <a:solidFill>
                  <a:srgbClr val="008000"/>
                </a:solidFill>
              </a:rPr>
              <a:t>, </a:t>
            </a:r>
            <a:r>
              <a:rPr lang="fr-FR" altLang="fr-FR" dirty="0">
                <a:solidFill>
                  <a:srgbClr val="008000"/>
                </a:solidFill>
                <a:hlinkClick r:id="rId22" tooltip="République démocratique du Congo"/>
              </a:rPr>
              <a:t>RDC</a:t>
            </a:r>
            <a:r>
              <a:rPr lang="fr-FR" altLang="fr-FR" dirty="0">
                <a:solidFill>
                  <a:srgbClr val="008000"/>
                </a:solidFill>
              </a:rPr>
              <a:t>, au </a:t>
            </a:r>
            <a:r>
              <a:rPr lang="fr-FR" altLang="fr-FR" dirty="0">
                <a:solidFill>
                  <a:srgbClr val="008000"/>
                </a:solidFill>
                <a:hlinkClick r:id="rId23" tooltip="Soudan"/>
              </a:rPr>
              <a:t>Soudan</a:t>
            </a:r>
            <a:r>
              <a:rPr lang="fr-FR" altLang="fr-FR" dirty="0">
                <a:solidFill>
                  <a:srgbClr val="008000"/>
                </a:solidFill>
              </a:rPr>
              <a:t> et en </a:t>
            </a:r>
            <a:r>
              <a:rPr lang="fr-FR" altLang="fr-FR" dirty="0">
                <a:solidFill>
                  <a:srgbClr val="008000"/>
                </a:solidFill>
                <a:hlinkClick r:id="rId24" tooltip="Ouganda"/>
              </a:rPr>
              <a:t>Ouganda</a:t>
            </a:r>
            <a:r>
              <a:rPr lang="fr-FR" altLang="fr-FR" dirty="0">
                <a:solidFill>
                  <a:srgbClr val="008000"/>
                </a:solidFill>
              </a:rPr>
              <a:t>. </a:t>
            </a:r>
            <a:r>
              <a:rPr lang="fr-FR" altLang="fr-FR" sz="1200" dirty="0">
                <a:solidFill>
                  <a:srgbClr val="008000"/>
                </a:solidFill>
              </a:rPr>
              <a:t>Il peut atteindre </a:t>
            </a:r>
            <a:r>
              <a:rPr lang="fr-FR" altLang="fr-FR" sz="1200" i="1" dirty="0">
                <a:solidFill>
                  <a:srgbClr val="008000"/>
                </a:solidFill>
              </a:rPr>
              <a:t>une quinzaine de mètres de haut et le diamètre de son tronc peut faire plus d'un mètre. </a:t>
            </a:r>
            <a:r>
              <a:rPr lang="fr-FR" altLang="fr-FR" sz="1200" dirty="0">
                <a:solidFill>
                  <a:srgbClr val="008000"/>
                </a:solidFill>
              </a:rPr>
              <a:t>Il peut vivre de deux à trois siècles. Il existe deux sous-espèces de karité: le karité </a:t>
            </a:r>
            <a:r>
              <a:rPr lang="fr-FR" altLang="fr-FR" sz="1200" dirty="0" err="1">
                <a:solidFill>
                  <a:srgbClr val="008000"/>
                </a:solidFill>
              </a:rPr>
              <a:t>Nilotica</a:t>
            </a:r>
            <a:r>
              <a:rPr lang="fr-FR" altLang="fr-FR" sz="1200" dirty="0">
                <a:solidFill>
                  <a:srgbClr val="008000"/>
                </a:solidFill>
              </a:rPr>
              <a:t> (Afrique de l'Est) et le karité </a:t>
            </a:r>
            <a:r>
              <a:rPr lang="fr-FR" altLang="fr-FR" sz="1200" dirty="0" err="1">
                <a:solidFill>
                  <a:srgbClr val="008000"/>
                </a:solidFill>
              </a:rPr>
              <a:t>Paradoxa</a:t>
            </a:r>
            <a:r>
              <a:rPr lang="fr-FR" altLang="fr-FR" sz="1200" dirty="0">
                <a:solidFill>
                  <a:srgbClr val="008000"/>
                </a:solidFill>
              </a:rPr>
              <a:t> (Afrique de l'Ouest). Les fruits de cet arbre servent à la fabrication du </a:t>
            </a:r>
            <a:r>
              <a:rPr lang="fr-FR" altLang="fr-FR" sz="1200" b="1" dirty="0">
                <a:solidFill>
                  <a:srgbClr val="008000"/>
                </a:solidFill>
                <a:hlinkClick r:id="rId25" tooltip="Beurre de karité"/>
              </a:rPr>
              <a:t>beurre de karité</a:t>
            </a:r>
            <a:r>
              <a:rPr lang="fr-FR" altLang="fr-FR" sz="1200" dirty="0">
                <a:solidFill>
                  <a:srgbClr val="008000"/>
                </a:solidFill>
              </a:rPr>
              <a:t>. La qualité d'un beurre de karité dépend du terroir de provenance de la noix de karité, de la qualité des amandes et du mode de production du beurre (traditionnel, mécanisé ou semi-mécanisé, industriel. Il n'existe pas à ce jour de standard de qualité mondialement reconnu, chaque entreprise ayant ses propres critères. </a:t>
            </a:r>
            <a:r>
              <a:rPr lang="fr-FR" altLang="fr-FR" sz="1200" dirty="0">
                <a:solidFill>
                  <a:srgbClr val="FF0000"/>
                </a:solidFill>
              </a:rPr>
              <a:t>L'espèce est sur la liste des espèces menacées de l'</a:t>
            </a:r>
            <a:r>
              <a:rPr lang="fr-FR" altLang="fr-FR" sz="1200" dirty="0">
                <a:solidFill>
                  <a:srgbClr val="FF0000"/>
                </a:solidFill>
                <a:hlinkClick r:id="rId26" tooltip="Union internationale pour la conservation de la nature"/>
              </a:rPr>
              <a:t>UICN</a:t>
            </a:r>
            <a:r>
              <a:rPr lang="fr-FR" altLang="fr-FR" sz="1200" dirty="0">
                <a:solidFill>
                  <a:srgbClr val="FF0000"/>
                </a:solidFill>
              </a:rPr>
              <a:t> principalement en raison des feux de brousse d'origine humaine.</a:t>
            </a:r>
            <a:r>
              <a:rPr lang="fr-FR" altLang="fr-FR" sz="1200" dirty="0">
                <a:solidFill>
                  <a:srgbClr val="008000"/>
                </a:solidFill>
              </a:rPr>
              <a:t> Il faut attendre 15 ans pour qu'un arbre issu de semis donne ses premiers fruits. Le karité n'atteint l'âge adulte que vers 30 ans où il pourra produire 20 kg de fruits, soit 5 kg d'amandes sèches pour obtenir moins d'1 kg de beurre de karité. L'arbre donne le maximum de fructification entre 50 et 100 ans, ce qui est un grand obstacle à sa culture. Le </a:t>
            </a:r>
            <a:r>
              <a:rPr lang="fr-FR" altLang="fr-FR" sz="1200" dirty="0">
                <a:solidFill>
                  <a:srgbClr val="008000"/>
                </a:solidFill>
                <a:hlinkClick r:id="rId27" tooltip="Fruit (botanique)"/>
              </a:rPr>
              <a:t>fruit</a:t>
            </a:r>
            <a:r>
              <a:rPr lang="fr-FR" altLang="fr-FR" sz="1200" dirty="0">
                <a:solidFill>
                  <a:srgbClr val="008000"/>
                </a:solidFill>
              </a:rPr>
              <a:t>, appelé également karité, se présente sous la forme de grappes de fruits ovoïdes de couleur vert sombre à brun mesurant entre quatre et huit centimètres de long. C'est une </a:t>
            </a:r>
            <a:r>
              <a:rPr lang="fr-FR" altLang="fr-FR" sz="1200" dirty="0">
                <a:solidFill>
                  <a:srgbClr val="008000"/>
                </a:solidFill>
                <a:hlinkClick r:id="rId28" tooltip="Baie (botanique)"/>
              </a:rPr>
              <a:t>baie</a:t>
            </a:r>
            <a:r>
              <a:rPr lang="fr-FR" altLang="fr-FR" sz="1200" dirty="0">
                <a:solidFill>
                  <a:srgbClr val="008000"/>
                </a:solidFill>
              </a:rPr>
              <a:t> charnue renfermant une, voire deux amandes dures (comparable à une graine d'</a:t>
            </a:r>
            <a:r>
              <a:rPr lang="fr-FR" altLang="fr-FR" sz="1200" dirty="0">
                <a:solidFill>
                  <a:srgbClr val="008000"/>
                </a:solidFill>
                <a:hlinkClick r:id="rId29" tooltip="Avocat (fruit)"/>
              </a:rPr>
              <a:t>avocat</a:t>
            </a:r>
            <a:r>
              <a:rPr lang="fr-FR" altLang="fr-FR" sz="1200" dirty="0">
                <a:solidFill>
                  <a:srgbClr val="008000"/>
                </a:solidFill>
              </a:rPr>
              <a:t> i.e. son noyau), d'une teinte blanchâtre entourée(s) d'une coque mince et de pulpe (55 %). Chaque amande recèle une matière grasse pour environ la moitié de son poids. Les fruits de karité sont ramassés entre mi-juin et mi-septembre pour fabriquer le </a:t>
            </a:r>
            <a:r>
              <a:rPr lang="fr-FR" altLang="fr-FR" sz="1200" dirty="0">
                <a:solidFill>
                  <a:srgbClr val="008000"/>
                </a:solidFill>
                <a:hlinkClick r:id="rId25" tooltip="Beurre de karité"/>
              </a:rPr>
              <a:t>beurre de karité</a:t>
            </a:r>
            <a:r>
              <a:rPr lang="fr-FR" altLang="fr-FR" sz="1200" dirty="0">
                <a:solidFill>
                  <a:srgbClr val="008000"/>
                </a:solidFill>
              </a:rPr>
              <a:t>. Le bois de karité est utilisé pour la confection de divers objets dont le fameux bol des </a:t>
            </a:r>
            <a:r>
              <a:rPr lang="fr-FR" altLang="fr-FR" sz="1200" dirty="0">
                <a:solidFill>
                  <a:srgbClr val="008000"/>
                </a:solidFill>
                <a:hlinkClick r:id="rId30" tooltip="Dogons"/>
              </a:rPr>
              <a:t>Dogons</a:t>
            </a:r>
            <a:r>
              <a:rPr lang="fr-FR" altLang="fr-FR" sz="1200" dirty="0">
                <a:solidFill>
                  <a:srgbClr val="008000"/>
                </a:solidFill>
              </a:rPr>
              <a:t>, </a:t>
            </a:r>
            <a:r>
              <a:rPr lang="fr-FR" altLang="fr-FR" sz="1200" dirty="0" err="1">
                <a:solidFill>
                  <a:srgbClr val="008000"/>
                </a:solidFill>
              </a:rPr>
              <a:t>le</a:t>
            </a:r>
            <a:r>
              <a:rPr lang="fr-FR" altLang="fr-FR" sz="1200" dirty="0" err="1">
                <a:solidFill>
                  <a:srgbClr val="008000"/>
                </a:solidFill>
                <a:hlinkClick r:id="rId31" tooltip="Bandiagara (ustensile)"/>
              </a:rPr>
              <a:t>bandiagara</a:t>
            </a:r>
            <a:r>
              <a:rPr lang="fr-FR" altLang="fr-FR" sz="1200" dirty="0">
                <a:solidFill>
                  <a:srgbClr val="008000"/>
                </a:solidFill>
              </a:rPr>
              <a:t>. Dans les pays de l'Ouest de l'Afrique, </a:t>
            </a:r>
            <a:r>
              <a:rPr lang="fr-FR" altLang="fr-FR" sz="1200" b="1" dirty="0">
                <a:solidFill>
                  <a:srgbClr val="008000"/>
                </a:solidFill>
              </a:rPr>
              <a:t>le beurre de karité est utilisé pour l'alimentation, la santé et la beauté </a:t>
            </a:r>
            <a:r>
              <a:rPr lang="fr-FR" altLang="fr-FR" sz="1200" dirty="0">
                <a:solidFill>
                  <a:srgbClr val="008000"/>
                </a:solidFill>
              </a:rPr>
              <a:t>(soin de la peau et des cheveux contre les conditions climatiques), les rituels sacrés... Pluviométrie annuelle moyenne </a:t>
            </a:r>
            <a:r>
              <a:rPr lang="fr-FR" altLang="fr-FR" sz="1200" b="1" dirty="0">
                <a:solidFill>
                  <a:srgbClr val="008000"/>
                </a:solidFill>
              </a:rPr>
              <a:t>600</a:t>
            </a:r>
            <a:r>
              <a:rPr lang="fr-FR" altLang="fr-FR" sz="1200" dirty="0">
                <a:solidFill>
                  <a:srgbClr val="008000"/>
                </a:solidFill>
              </a:rPr>
              <a:t> à 1400 mm, température annuelle 24 à 32 °C.</a:t>
            </a:r>
          </a:p>
          <a:p>
            <a:pPr algn="just" eaLnBrk="1" hangingPunct="1"/>
            <a:r>
              <a:rPr lang="fr-FR" altLang="fr-FR" sz="1200" dirty="0">
                <a:solidFill>
                  <a:srgbClr val="008000"/>
                </a:solidFill>
              </a:rPr>
              <a:t>Dans les pays occidentaux, contrairement à l'idée commune, le karité est principalement présent dans l'industrie agroalimentaire en tant qu'exhausteur de goût (margarine, pâte feuilletée, chocolat). Il est indiqué sous la mention "matière grasse végétale" ce qui explique la méconnaissance de son utilisation dans cette industrie. Le karité a connu une renommée internationale il y a une dizaine d'année grâce à l'industrie cosmétique.</a:t>
            </a:r>
          </a:p>
          <a:p>
            <a:pPr algn="just" eaLnBrk="1" hangingPunct="1"/>
            <a:r>
              <a:rPr lang="fr-FR" altLang="fr-FR" sz="1200" dirty="0">
                <a:solidFill>
                  <a:srgbClr val="008000"/>
                </a:solidFill>
              </a:rPr>
              <a:t>Source : </a:t>
            </a:r>
            <a:r>
              <a:rPr lang="fr-FR" altLang="fr-FR" sz="1200" dirty="0">
                <a:solidFill>
                  <a:srgbClr val="008000"/>
                </a:solidFill>
                <a:hlinkClick r:id="rId32"/>
              </a:rPr>
              <a:t>https://fr.wikipedia.org/wiki/Karit%C3%A9</a:t>
            </a:r>
            <a:r>
              <a:rPr lang="fr-FR" altLang="fr-FR" sz="1200" dirty="0">
                <a:solidFill>
                  <a:srgbClr val="008000"/>
                </a:solidFill>
              </a:rPr>
              <a:t>  </a:t>
            </a:r>
          </a:p>
        </p:txBody>
      </p:sp>
      <p:sp>
        <p:nvSpPr>
          <p:cNvPr id="86030" name="ZoneTexte 13">
            <a:extLst>
              <a:ext uri="{FF2B5EF4-FFF2-40B4-BE49-F238E27FC236}">
                <a16:creationId xmlns:a16="http://schemas.microsoft.com/office/drawing/2014/main" id="{BFD22950-AF6C-46E5-B439-F5DC4E85C370}"/>
              </a:ext>
            </a:extLst>
          </p:cNvPr>
          <p:cNvSpPr txBox="1">
            <a:spLocks noChangeArrowheads="1"/>
          </p:cNvSpPr>
          <p:nvPr/>
        </p:nvSpPr>
        <p:spPr bwMode="auto">
          <a:xfrm>
            <a:off x="4352925" y="6518275"/>
            <a:ext cx="2714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000">
                <a:solidFill>
                  <a:srgbClr val="008000"/>
                </a:solidFill>
              </a:rPr>
              <a:t>Parc agroforestier à Karité ↑↗ →</a:t>
            </a:r>
          </a:p>
        </p:txBody>
      </p:sp>
      <p:pic>
        <p:nvPicPr>
          <p:cNvPr id="16" name="Picture 2" descr="fruitsLogo9_ss">
            <a:extLst>
              <a:ext uri="{FF2B5EF4-FFF2-40B4-BE49-F238E27FC236}">
                <a16:creationId xmlns:a16="http://schemas.microsoft.com/office/drawing/2014/main" id="{D6D6C55D-771D-4C1A-8C81-3D77EB8782E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078619" y="1635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medicament2_s">
            <a:extLst>
              <a:ext uri="{FF2B5EF4-FFF2-40B4-BE49-F238E27FC236}">
                <a16:creationId xmlns:a16="http://schemas.microsoft.com/office/drawing/2014/main" id="{12A3933D-793D-49F8-8C4C-49C5B5D7F70A}"/>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577265" y="129520"/>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5">
            <a:extLst>
              <a:ext uri="{FF2B5EF4-FFF2-40B4-BE49-F238E27FC236}">
                <a16:creationId xmlns:a16="http://schemas.microsoft.com/office/drawing/2014/main" id="{965088D3-CE5A-4BD1-8BC7-1D68A7618004}"/>
              </a:ext>
            </a:extLst>
          </p:cNvPr>
          <p:cNvSpPr>
            <a:spLocks noChangeArrowheads="1"/>
          </p:cNvSpPr>
          <p:nvPr/>
        </p:nvSpPr>
        <p:spPr bwMode="auto">
          <a:xfrm>
            <a:off x="7535115" y="1428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11639</TotalTime>
  <Words>23560</Words>
  <Application>Microsoft Office PowerPoint</Application>
  <PresentationFormat>Grand écran</PresentationFormat>
  <Paragraphs>1796</Paragraphs>
  <Slides>149</Slides>
  <Notes>2</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149</vt:i4>
      </vt:variant>
    </vt:vector>
  </HeadingPairs>
  <TitlesOfParts>
    <vt:vector size="159" baseType="lpstr">
      <vt:lpstr>Arial</vt:lpstr>
      <vt:lpstr>Arial</vt:lpstr>
      <vt:lpstr>Calibri</vt:lpstr>
      <vt:lpstr>Calibri Light</vt:lpstr>
      <vt:lpstr>Times New Roman</vt:lpstr>
      <vt:lpstr>Univers-Medium</vt:lpstr>
      <vt:lpstr>Verdana</vt:lpstr>
      <vt:lpstr>Wingdings</vt:lpstr>
      <vt:lpstr>Thème Office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579</cp:revision>
  <cp:lastPrinted>2015-09-22T13:13:49Z</cp:lastPrinted>
  <dcterms:created xsi:type="dcterms:W3CDTF">2015-04-17T01:54:28Z</dcterms:created>
  <dcterms:modified xsi:type="dcterms:W3CDTF">2017-09-26T08:04:49Z</dcterms:modified>
</cp:coreProperties>
</file>